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37"/>
  </p:notesMasterIdLst>
  <p:handoutMasterIdLst>
    <p:handoutMasterId r:id="rId138"/>
  </p:handoutMasterIdLst>
  <p:sldIdLst>
    <p:sldId id="256" r:id="rId5"/>
    <p:sldId id="464" r:id="rId6"/>
    <p:sldId id="465" r:id="rId7"/>
    <p:sldId id="467" r:id="rId8"/>
    <p:sldId id="680" r:id="rId9"/>
    <p:sldId id="688" r:id="rId10"/>
    <p:sldId id="689" r:id="rId11"/>
    <p:sldId id="690" r:id="rId12"/>
    <p:sldId id="691" r:id="rId13"/>
    <p:sldId id="692" r:id="rId14"/>
    <p:sldId id="693" r:id="rId15"/>
    <p:sldId id="694" r:id="rId16"/>
    <p:sldId id="687" r:id="rId17"/>
    <p:sldId id="695" r:id="rId18"/>
    <p:sldId id="696" r:id="rId19"/>
    <p:sldId id="698" r:id="rId20"/>
    <p:sldId id="697" r:id="rId21"/>
    <p:sldId id="700" r:id="rId22"/>
    <p:sldId id="699" r:id="rId23"/>
    <p:sldId id="701" r:id="rId24"/>
    <p:sldId id="702" r:id="rId25"/>
    <p:sldId id="703" r:id="rId26"/>
    <p:sldId id="704" r:id="rId27"/>
    <p:sldId id="705" r:id="rId28"/>
    <p:sldId id="706" r:id="rId29"/>
    <p:sldId id="707" r:id="rId30"/>
    <p:sldId id="708" r:id="rId31"/>
    <p:sldId id="709" r:id="rId32"/>
    <p:sldId id="711" r:id="rId33"/>
    <p:sldId id="710" r:id="rId34"/>
    <p:sldId id="712" r:id="rId35"/>
    <p:sldId id="713" r:id="rId36"/>
    <p:sldId id="714" r:id="rId37"/>
    <p:sldId id="715" r:id="rId38"/>
    <p:sldId id="716" r:id="rId39"/>
    <p:sldId id="717" r:id="rId40"/>
    <p:sldId id="718" r:id="rId41"/>
    <p:sldId id="719" r:id="rId42"/>
    <p:sldId id="720" r:id="rId43"/>
    <p:sldId id="721" r:id="rId44"/>
    <p:sldId id="722" r:id="rId45"/>
    <p:sldId id="723" r:id="rId46"/>
    <p:sldId id="724" r:id="rId47"/>
    <p:sldId id="725" r:id="rId48"/>
    <p:sldId id="726" r:id="rId49"/>
    <p:sldId id="727" r:id="rId50"/>
    <p:sldId id="728" r:id="rId51"/>
    <p:sldId id="729" r:id="rId52"/>
    <p:sldId id="730" r:id="rId53"/>
    <p:sldId id="731" r:id="rId54"/>
    <p:sldId id="732" r:id="rId55"/>
    <p:sldId id="733" r:id="rId56"/>
    <p:sldId id="734" r:id="rId57"/>
    <p:sldId id="735" r:id="rId58"/>
    <p:sldId id="736" r:id="rId59"/>
    <p:sldId id="737" r:id="rId60"/>
    <p:sldId id="738" r:id="rId61"/>
    <p:sldId id="739" r:id="rId62"/>
    <p:sldId id="740" r:id="rId63"/>
    <p:sldId id="741" r:id="rId64"/>
    <p:sldId id="742" r:id="rId65"/>
    <p:sldId id="743" r:id="rId66"/>
    <p:sldId id="744" r:id="rId67"/>
    <p:sldId id="745" r:id="rId68"/>
    <p:sldId id="746" r:id="rId69"/>
    <p:sldId id="747" r:id="rId70"/>
    <p:sldId id="748" r:id="rId71"/>
    <p:sldId id="749" r:id="rId72"/>
    <p:sldId id="750" r:id="rId73"/>
    <p:sldId id="751" r:id="rId74"/>
    <p:sldId id="752" r:id="rId75"/>
    <p:sldId id="753" r:id="rId76"/>
    <p:sldId id="754" r:id="rId77"/>
    <p:sldId id="755" r:id="rId78"/>
    <p:sldId id="756" r:id="rId79"/>
    <p:sldId id="757" r:id="rId80"/>
    <p:sldId id="758" r:id="rId81"/>
    <p:sldId id="759" r:id="rId82"/>
    <p:sldId id="760" r:id="rId83"/>
    <p:sldId id="761" r:id="rId84"/>
    <p:sldId id="762" r:id="rId85"/>
    <p:sldId id="763" r:id="rId86"/>
    <p:sldId id="764" r:id="rId87"/>
    <p:sldId id="765" r:id="rId88"/>
    <p:sldId id="766" r:id="rId89"/>
    <p:sldId id="767" r:id="rId90"/>
    <p:sldId id="768" r:id="rId91"/>
    <p:sldId id="769" r:id="rId92"/>
    <p:sldId id="770" r:id="rId93"/>
    <p:sldId id="771" r:id="rId94"/>
    <p:sldId id="772" r:id="rId95"/>
    <p:sldId id="773" r:id="rId96"/>
    <p:sldId id="774" r:id="rId97"/>
    <p:sldId id="775" r:id="rId98"/>
    <p:sldId id="776" r:id="rId99"/>
    <p:sldId id="777" r:id="rId100"/>
    <p:sldId id="778" r:id="rId101"/>
    <p:sldId id="779" r:id="rId102"/>
    <p:sldId id="780" r:id="rId103"/>
    <p:sldId id="781" r:id="rId104"/>
    <p:sldId id="782" r:id="rId105"/>
    <p:sldId id="783" r:id="rId106"/>
    <p:sldId id="784" r:id="rId107"/>
    <p:sldId id="785" r:id="rId108"/>
    <p:sldId id="786" r:id="rId109"/>
    <p:sldId id="787" r:id="rId110"/>
    <p:sldId id="788" r:id="rId111"/>
    <p:sldId id="789" r:id="rId112"/>
    <p:sldId id="790" r:id="rId113"/>
    <p:sldId id="791" r:id="rId114"/>
    <p:sldId id="792" r:id="rId115"/>
    <p:sldId id="793" r:id="rId116"/>
    <p:sldId id="794" r:id="rId117"/>
    <p:sldId id="795" r:id="rId118"/>
    <p:sldId id="796" r:id="rId119"/>
    <p:sldId id="797" r:id="rId120"/>
    <p:sldId id="798" r:id="rId121"/>
    <p:sldId id="799" r:id="rId122"/>
    <p:sldId id="800" r:id="rId123"/>
    <p:sldId id="801" r:id="rId124"/>
    <p:sldId id="802" r:id="rId125"/>
    <p:sldId id="803" r:id="rId126"/>
    <p:sldId id="804" r:id="rId127"/>
    <p:sldId id="805" r:id="rId128"/>
    <p:sldId id="806" r:id="rId129"/>
    <p:sldId id="807" r:id="rId130"/>
    <p:sldId id="808" r:id="rId131"/>
    <p:sldId id="809" r:id="rId132"/>
    <p:sldId id="810" r:id="rId133"/>
    <p:sldId id="811" r:id="rId134"/>
    <p:sldId id="812" r:id="rId135"/>
    <p:sldId id="813" r:id="rId136"/>
  </p:sldIdLst>
  <p:sldSz cx="9144000" cy="6858000" type="screen4x3"/>
  <p:notesSz cx="9928225" cy="6797675"/>
  <p:custDataLst>
    <p:tags r:id="rId139"/>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0E0"/>
    <a:srgbClr val="E9F7FA"/>
    <a:srgbClr val="EEF4FA"/>
    <a:srgbClr val="FEF1E1"/>
    <a:srgbClr val="68BCE1"/>
    <a:srgbClr val="E46C0A"/>
    <a:srgbClr val="EDF4FA"/>
    <a:srgbClr val="F1F1F1"/>
    <a:srgbClr val="EDFCE5"/>
    <a:srgbClr val="F2FA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4" autoAdjust="0"/>
    <p:restoredTop sz="95141" autoAdjust="0"/>
  </p:normalViewPr>
  <p:slideViewPr>
    <p:cSldViewPr>
      <p:cViewPr varScale="1">
        <p:scale>
          <a:sx n="82" d="100"/>
          <a:sy n="82" d="100"/>
        </p:scale>
        <p:origin x="960" y="9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handoutMaster" Target="handoutMasters/handoutMaster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tags" Target="tags/tag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viewProps" Target="view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22/09/2018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9/22/2018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91215859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396675825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95038784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220712043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134942910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14574490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62867611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411688802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155635307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139793550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3588712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87517164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285333472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15302793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319207195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49891845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109129731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36105674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116</a:t>
            </a:fld>
            <a:endParaRPr lang="en-GB" dirty="0"/>
          </a:p>
        </p:txBody>
      </p:sp>
    </p:spTree>
    <p:extLst>
      <p:ext uri="{BB962C8B-B14F-4D97-AF65-F5344CB8AC3E}">
        <p14:creationId xmlns:p14="http://schemas.microsoft.com/office/powerpoint/2010/main" val="202890724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117</a:t>
            </a:fld>
            <a:endParaRPr lang="en-GB" dirty="0"/>
          </a:p>
        </p:txBody>
      </p:sp>
    </p:spTree>
    <p:extLst>
      <p:ext uri="{BB962C8B-B14F-4D97-AF65-F5344CB8AC3E}">
        <p14:creationId xmlns:p14="http://schemas.microsoft.com/office/powerpoint/2010/main" val="58263068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118</a:t>
            </a:fld>
            <a:endParaRPr lang="en-GB" dirty="0"/>
          </a:p>
        </p:txBody>
      </p:sp>
    </p:spTree>
    <p:extLst>
      <p:ext uri="{BB962C8B-B14F-4D97-AF65-F5344CB8AC3E}">
        <p14:creationId xmlns:p14="http://schemas.microsoft.com/office/powerpoint/2010/main" val="66178182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119</a:t>
            </a:fld>
            <a:endParaRPr lang="en-GB" dirty="0"/>
          </a:p>
        </p:txBody>
      </p:sp>
    </p:spTree>
    <p:extLst>
      <p:ext uri="{BB962C8B-B14F-4D97-AF65-F5344CB8AC3E}">
        <p14:creationId xmlns:p14="http://schemas.microsoft.com/office/powerpoint/2010/main" val="825851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80822629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120</a:t>
            </a:fld>
            <a:endParaRPr lang="en-GB" dirty="0"/>
          </a:p>
        </p:txBody>
      </p:sp>
    </p:spTree>
    <p:extLst>
      <p:ext uri="{BB962C8B-B14F-4D97-AF65-F5344CB8AC3E}">
        <p14:creationId xmlns:p14="http://schemas.microsoft.com/office/powerpoint/2010/main" val="340631367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121</a:t>
            </a:fld>
            <a:endParaRPr lang="en-GB" dirty="0"/>
          </a:p>
        </p:txBody>
      </p:sp>
    </p:spTree>
    <p:extLst>
      <p:ext uri="{BB962C8B-B14F-4D97-AF65-F5344CB8AC3E}">
        <p14:creationId xmlns:p14="http://schemas.microsoft.com/office/powerpoint/2010/main" val="313669355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122</a:t>
            </a:fld>
            <a:endParaRPr lang="en-GB" dirty="0"/>
          </a:p>
        </p:txBody>
      </p:sp>
    </p:spTree>
    <p:extLst>
      <p:ext uri="{BB962C8B-B14F-4D97-AF65-F5344CB8AC3E}">
        <p14:creationId xmlns:p14="http://schemas.microsoft.com/office/powerpoint/2010/main" val="299787247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123</a:t>
            </a:fld>
            <a:endParaRPr lang="en-GB" dirty="0"/>
          </a:p>
        </p:txBody>
      </p:sp>
    </p:spTree>
    <p:extLst>
      <p:ext uri="{BB962C8B-B14F-4D97-AF65-F5344CB8AC3E}">
        <p14:creationId xmlns:p14="http://schemas.microsoft.com/office/powerpoint/2010/main" val="387862804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124</a:t>
            </a:fld>
            <a:endParaRPr lang="en-GB" dirty="0"/>
          </a:p>
        </p:txBody>
      </p:sp>
    </p:spTree>
    <p:extLst>
      <p:ext uri="{BB962C8B-B14F-4D97-AF65-F5344CB8AC3E}">
        <p14:creationId xmlns:p14="http://schemas.microsoft.com/office/powerpoint/2010/main" val="285132491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125</a:t>
            </a:fld>
            <a:endParaRPr lang="en-GB" dirty="0"/>
          </a:p>
        </p:txBody>
      </p:sp>
    </p:spTree>
    <p:extLst>
      <p:ext uri="{BB962C8B-B14F-4D97-AF65-F5344CB8AC3E}">
        <p14:creationId xmlns:p14="http://schemas.microsoft.com/office/powerpoint/2010/main" val="3967789825"/>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126</a:t>
            </a:fld>
            <a:endParaRPr lang="en-GB" dirty="0"/>
          </a:p>
        </p:txBody>
      </p:sp>
    </p:spTree>
    <p:extLst>
      <p:ext uri="{BB962C8B-B14F-4D97-AF65-F5344CB8AC3E}">
        <p14:creationId xmlns:p14="http://schemas.microsoft.com/office/powerpoint/2010/main" val="12172990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127</a:t>
            </a:fld>
            <a:endParaRPr lang="en-GB" dirty="0"/>
          </a:p>
        </p:txBody>
      </p:sp>
    </p:spTree>
    <p:extLst>
      <p:ext uri="{BB962C8B-B14F-4D97-AF65-F5344CB8AC3E}">
        <p14:creationId xmlns:p14="http://schemas.microsoft.com/office/powerpoint/2010/main" val="102444868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128</a:t>
            </a:fld>
            <a:endParaRPr lang="en-GB" dirty="0"/>
          </a:p>
        </p:txBody>
      </p:sp>
    </p:spTree>
    <p:extLst>
      <p:ext uri="{BB962C8B-B14F-4D97-AF65-F5344CB8AC3E}">
        <p14:creationId xmlns:p14="http://schemas.microsoft.com/office/powerpoint/2010/main" val="313562489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129</a:t>
            </a:fld>
            <a:endParaRPr lang="en-GB" dirty="0"/>
          </a:p>
        </p:txBody>
      </p:sp>
    </p:spTree>
    <p:extLst>
      <p:ext uri="{BB962C8B-B14F-4D97-AF65-F5344CB8AC3E}">
        <p14:creationId xmlns:p14="http://schemas.microsoft.com/office/powerpoint/2010/main" val="4007649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41490059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130</a:t>
            </a:fld>
            <a:endParaRPr lang="en-GB" dirty="0"/>
          </a:p>
        </p:txBody>
      </p:sp>
    </p:spTree>
    <p:extLst>
      <p:ext uri="{BB962C8B-B14F-4D97-AF65-F5344CB8AC3E}">
        <p14:creationId xmlns:p14="http://schemas.microsoft.com/office/powerpoint/2010/main" val="372961727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131</a:t>
            </a:fld>
            <a:endParaRPr lang="en-GB" dirty="0"/>
          </a:p>
        </p:txBody>
      </p:sp>
    </p:spTree>
    <p:extLst>
      <p:ext uri="{BB962C8B-B14F-4D97-AF65-F5344CB8AC3E}">
        <p14:creationId xmlns:p14="http://schemas.microsoft.com/office/powerpoint/2010/main" val="10802667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132</a:t>
            </a:fld>
            <a:endParaRPr lang="en-GB" dirty="0"/>
          </a:p>
        </p:txBody>
      </p:sp>
    </p:spTree>
    <p:extLst>
      <p:ext uri="{BB962C8B-B14F-4D97-AF65-F5344CB8AC3E}">
        <p14:creationId xmlns:p14="http://schemas.microsoft.com/office/powerpoint/2010/main" val="3482473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922355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1735686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335378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740565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604978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69384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3623556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1433964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4330606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515900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444993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1560952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272377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282988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1768639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1081373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33527074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197054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27645895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246848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38007603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3796170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15186836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20823066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28494161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286520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23557785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1241999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14039464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1472458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32268632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39684052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36813780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414350628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15362631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218574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693209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160638051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25473203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25088430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19272651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1454702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308168709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165140042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26347014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1353046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389794615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16331731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33063960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2110182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405553052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17316972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6289872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27242013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86149110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513369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3809136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370115012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252885323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50931927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21582006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10908846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22157360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38922566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5135860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42606250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21577859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1062785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266405602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403990748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27444378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193847887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183888930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42132395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7716230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141249963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27085413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264439994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970260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308655208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16880017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122756966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22696521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130914163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112701738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79590993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39755100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149708208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41810269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214346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69.xml"/><Relationship Id="rId3" Type="http://schemas.openxmlformats.org/officeDocument/2006/relationships/slide" Target="../slides/slide13.xml"/><Relationship Id="rId7" Type="http://schemas.openxmlformats.org/officeDocument/2006/relationships/slide" Target="../slides/slide58.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4.xml"/><Relationship Id="rId4" Type="http://schemas.openxmlformats.org/officeDocument/2006/relationships/slide" Target="../slides/slide23.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69.xml"/><Relationship Id="rId3" Type="http://schemas.openxmlformats.org/officeDocument/2006/relationships/slide" Target="../slides/slide13.xml"/><Relationship Id="rId7" Type="http://schemas.openxmlformats.org/officeDocument/2006/relationships/slide" Target="../slides/slide58.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4.xml"/><Relationship Id="rId4" Type="http://schemas.openxmlformats.org/officeDocument/2006/relationships/slide" Target="../slides/slide23.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69.xml"/><Relationship Id="rId3" Type="http://schemas.openxmlformats.org/officeDocument/2006/relationships/slide" Target="../slides/slide13.xml"/><Relationship Id="rId7" Type="http://schemas.openxmlformats.org/officeDocument/2006/relationships/slide" Target="../slides/slide58.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4.xml"/><Relationship Id="rId4" Type="http://schemas.openxmlformats.org/officeDocument/2006/relationships/slide" Target="../slides/slide23.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69.xml"/><Relationship Id="rId3" Type="http://schemas.openxmlformats.org/officeDocument/2006/relationships/slide" Target="../slides/slide13.xml"/><Relationship Id="rId7" Type="http://schemas.openxmlformats.org/officeDocument/2006/relationships/slide" Target="../slides/slide58.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4.xml"/><Relationship Id="rId5" Type="http://schemas.openxmlformats.org/officeDocument/2006/relationships/slide" Target="../slides/slide34.xml"/><Relationship Id="rId4" Type="http://schemas.openxmlformats.org/officeDocument/2006/relationships/slide" Target="../slides/slide2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3" name="Round Same Side Corner Rectangle 12">
            <a:hlinkClick r:id="rId3" action="ppaction://hlinksldjump"/>
          </p:cNvPr>
          <p:cNvSpPr/>
          <p:nvPr userDrawn="1"/>
        </p:nvSpPr>
        <p:spPr>
          <a:xfrm>
            <a:off x="107504" y="692696"/>
            <a:ext cx="93610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10.1 – Combined Events</a:t>
            </a:r>
            <a:endParaRPr lang="en-GB" sz="87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081876" y="692696"/>
            <a:ext cx="82843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870" b="1" dirty="0" smtClean="0">
                <a:latin typeface="Arial" panose="020B0604020202020204" pitchFamily="34" charset="0"/>
                <a:cs typeface="Arial" panose="020B0604020202020204" pitchFamily="34" charset="0"/>
              </a:rPr>
              <a:t>10.2 – Mutually </a:t>
            </a:r>
            <a:r>
              <a:rPr lang="en-GB" sz="870" b="1" dirty="0" smtClean="0">
                <a:latin typeface="Arial" panose="020B0604020202020204" pitchFamily="34" charset="0"/>
                <a:cs typeface="Arial" panose="020B0604020202020204" pitchFamily="34" charset="0"/>
              </a:rPr>
              <a:t>Exclusive</a:t>
            </a:r>
            <a:endParaRPr lang="en-GB" sz="870" b="1" dirty="0">
              <a:latin typeface="Arial" panose="020B0604020202020204" pitchFamily="34" charset="0"/>
              <a:cs typeface="Arial" panose="020B0604020202020204" pitchFamily="34" charset="0"/>
            </a:endParaRPr>
          </a:p>
        </p:txBody>
      </p:sp>
      <p:sp>
        <p:nvSpPr>
          <p:cNvPr id="16" name="Round Same Side Corner Rectangle 15">
            <a:hlinkClick r:id="rId5" action="ppaction://hlinksldjump"/>
          </p:cNvPr>
          <p:cNvSpPr/>
          <p:nvPr userDrawn="1"/>
        </p:nvSpPr>
        <p:spPr>
          <a:xfrm>
            <a:off x="1948582" y="692696"/>
            <a:ext cx="108508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kern="1200" baseline="0" dirty="0" smtClean="0">
                <a:solidFill>
                  <a:schemeClr val="lt1"/>
                </a:solidFill>
                <a:latin typeface="Arial" panose="020B0604020202020204" pitchFamily="34" charset="0"/>
                <a:ea typeface="+mn-ea"/>
                <a:cs typeface="Arial" panose="020B0604020202020204" pitchFamily="34" charset="0"/>
              </a:rPr>
              <a:t>10.3 – Experimental Probability</a:t>
            </a:r>
            <a:endParaRPr lang="en-GB" sz="870" b="1" kern="1200" baseline="0" dirty="0">
              <a:solidFill>
                <a:schemeClr val="lt1"/>
              </a:solidFill>
              <a:latin typeface="Arial" panose="020B0604020202020204" pitchFamily="34" charset="0"/>
              <a:ea typeface="+mn-ea"/>
              <a:cs typeface="Arial" panose="020B0604020202020204" pitchFamily="34" charset="0"/>
            </a:endParaRPr>
          </a:p>
        </p:txBody>
      </p:sp>
      <p:sp>
        <p:nvSpPr>
          <p:cNvPr id="17" name="Round Same Side Corner Rectangle 16">
            <a:hlinkClick r:id="rId6" action="ppaction://hlinksldjump"/>
          </p:cNvPr>
          <p:cNvSpPr/>
          <p:nvPr userDrawn="1"/>
        </p:nvSpPr>
        <p:spPr>
          <a:xfrm>
            <a:off x="3071934" y="692696"/>
            <a:ext cx="137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10.4 </a:t>
            </a:r>
            <a:r>
              <a:rPr lang="en-GB" sz="870" b="1" dirty="0" smtClean="0">
                <a:latin typeface="Arial" panose="020B0604020202020204" pitchFamily="34" charset="0"/>
                <a:cs typeface="Arial" panose="020B0604020202020204" pitchFamily="34" charset="0"/>
              </a:rPr>
              <a:t>– </a:t>
            </a:r>
            <a:r>
              <a:rPr lang="en-GB" sz="870" b="1" dirty="0" smtClean="0">
                <a:latin typeface="Arial" panose="020B0604020202020204" pitchFamily="34" charset="0"/>
                <a:cs typeface="Arial" panose="020B0604020202020204" pitchFamily="34" charset="0"/>
              </a:rPr>
              <a:t>Independent Events &amp; Tree Diagrams</a:t>
            </a:r>
            <a:endParaRPr lang="en-GB" sz="87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4487452" y="692696"/>
            <a:ext cx="105439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10.5 – Conditional Probability</a:t>
            </a:r>
            <a:endParaRPr lang="en-GB" sz="870" b="1" dirty="0">
              <a:latin typeface="Arial" panose="020B0604020202020204" pitchFamily="34" charset="0"/>
              <a:cs typeface="Arial" panose="020B0604020202020204" pitchFamily="34" charset="0"/>
            </a:endParaRPr>
          </a:p>
        </p:txBody>
      </p:sp>
      <p:sp>
        <p:nvSpPr>
          <p:cNvPr id="19" name="Round Same Side Corner Rectangle 18">
            <a:hlinkClick r:id="rId8" action="ppaction://hlinksldjump"/>
          </p:cNvPr>
          <p:cNvSpPr/>
          <p:nvPr userDrawn="1"/>
        </p:nvSpPr>
        <p:spPr>
          <a:xfrm>
            <a:off x="5580112" y="692696"/>
            <a:ext cx="12241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US" sz="870" b="1" kern="1200" dirty="0" smtClean="0">
                <a:solidFill>
                  <a:schemeClr val="lt1"/>
                </a:solidFill>
                <a:latin typeface="Arial" panose="020B0604020202020204" pitchFamily="34" charset="0"/>
                <a:ea typeface="+mn-ea"/>
                <a:cs typeface="Arial" panose="020B0604020202020204" pitchFamily="34" charset="0"/>
              </a:rPr>
              <a:t>10.6 – Venn Diagrams </a:t>
            </a:r>
            <a:r>
              <a:rPr lang="en-US" sz="870" b="1" kern="1200" dirty="0" smtClean="0">
                <a:solidFill>
                  <a:schemeClr val="lt1"/>
                </a:solidFill>
                <a:latin typeface="Arial" panose="020B0604020202020204" pitchFamily="34" charset="0"/>
                <a:ea typeface="+mn-ea"/>
                <a:cs typeface="Arial" panose="020B0604020202020204" pitchFamily="34" charset="0"/>
              </a:rPr>
              <a:t>&amp; Set </a:t>
            </a:r>
            <a:r>
              <a:rPr lang="en-US" sz="870" b="1" kern="1200" dirty="0" smtClean="0">
                <a:solidFill>
                  <a:schemeClr val="lt1"/>
                </a:solidFill>
                <a:latin typeface="Arial" panose="020B0604020202020204" pitchFamily="34" charset="0"/>
                <a:ea typeface="+mn-ea"/>
                <a:cs typeface="Arial" panose="020B0604020202020204" pitchFamily="34" charset="0"/>
              </a:rPr>
              <a:t>Notation</a:t>
            </a:r>
            <a:endParaRPr lang="en-GB" sz="870" b="1" kern="1200" dirty="0">
              <a:solidFill>
                <a:schemeClr val="lt1"/>
              </a:solidFill>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Same Side Corner Rectangle 13">
            <a:hlinkClick r:id="rId3" action="ppaction://hlinksldjump"/>
          </p:cNvPr>
          <p:cNvSpPr/>
          <p:nvPr userDrawn="1"/>
        </p:nvSpPr>
        <p:spPr>
          <a:xfrm>
            <a:off x="107504" y="692696"/>
            <a:ext cx="93610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10.1 – Combined Events</a:t>
            </a:r>
            <a:endParaRPr lang="en-GB" sz="870" b="1" dirty="0">
              <a:latin typeface="Arial" panose="020B0604020202020204" pitchFamily="34" charset="0"/>
              <a:cs typeface="Arial" panose="020B0604020202020204" pitchFamily="34" charset="0"/>
            </a:endParaRPr>
          </a:p>
        </p:txBody>
      </p:sp>
      <p:sp>
        <p:nvSpPr>
          <p:cNvPr id="24" name="Round Same Side Corner Rectangle 23">
            <a:hlinkClick r:id="rId4" action="ppaction://hlinksldjump"/>
          </p:cNvPr>
          <p:cNvSpPr/>
          <p:nvPr userDrawn="1"/>
        </p:nvSpPr>
        <p:spPr>
          <a:xfrm>
            <a:off x="1081876" y="692696"/>
            <a:ext cx="82843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870" b="1" dirty="0" smtClean="0">
                <a:latin typeface="Arial" panose="020B0604020202020204" pitchFamily="34" charset="0"/>
                <a:cs typeface="Arial" panose="020B0604020202020204" pitchFamily="34" charset="0"/>
              </a:rPr>
              <a:t>10.2 – Mutually </a:t>
            </a:r>
            <a:r>
              <a:rPr lang="en-GB" sz="870" b="1" dirty="0" smtClean="0">
                <a:latin typeface="Arial" panose="020B0604020202020204" pitchFamily="34" charset="0"/>
                <a:cs typeface="Arial" panose="020B0604020202020204" pitchFamily="34" charset="0"/>
              </a:rPr>
              <a:t>Exclusive</a:t>
            </a:r>
            <a:endParaRPr lang="en-GB" sz="870" b="1" dirty="0">
              <a:latin typeface="Arial" panose="020B0604020202020204" pitchFamily="34" charset="0"/>
              <a:cs typeface="Arial" panose="020B0604020202020204" pitchFamily="34" charset="0"/>
            </a:endParaRPr>
          </a:p>
        </p:txBody>
      </p:sp>
      <p:sp>
        <p:nvSpPr>
          <p:cNvPr id="26" name="Round Same Side Corner Rectangle 25">
            <a:hlinkClick r:id="rId5" action="ppaction://hlinksldjump"/>
          </p:cNvPr>
          <p:cNvSpPr/>
          <p:nvPr userDrawn="1"/>
        </p:nvSpPr>
        <p:spPr>
          <a:xfrm>
            <a:off x="1948582" y="692696"/>
            <a:ext cx="108508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kern="1200" baseline="0" dirty="0" smtClean="0">
                <a:solidFill>
                  <a:schemeClr val="lt1"/>
                </a:solidFill>
                <a:latin typeface="Arial" panose="020B0604020202020204" pitchFamily="34" charset="0"/>
                <a:ea typeface="+mn-ea"/>
                <a:cs typeface="Arial" panose="020B0604020202020204" pitchFamily="34" charset="0"/>
              </a:rPr>
              <a:t>10.3 – Experimental Probability</a:t>
            </a:r>
            <a:endParaRPr lang="en-GB" sz="870" b="1" kern="1200" baseline="0" dirty="0">
              <a:solidFill>
                <a:schemeClr val="lt1"/>
              </a:solidFill>
              <a:latin typeface="Arial" panose="020B0604020202020204" pitchFamily="34" charset="0"/>
              <a:ea typeface="+mn-ea"/>
              <a:cs typeface="Arial" panose="020B0604020202020204" pitchFamily="34" charset="0"/>
            </a:endParaRPr>
          </a:p>
        </p:txBody>
      </p:sp>
      <p:sp>
        <p:nvSpPr>
          <p:cNvPr id="27" name="Round Same Side Corner Rectangle 26">
            <a:hlinkClick r:id="rId6" action="ppaction://hlinksldjump"/>
          </p:cNvPr>
          <p:cNvSpPr/>
          <p:nvPr userDrawn="1"/>
        </p:nvSpPr>
        <p:spPr>
          <a:xfrm>
            <a:off x="3071934" y="692696"/>
            <a:ext cx="137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10.4 </a:t>
            </a:r>
            <a:r>
              <a:rPr lang="en-GB" sz="870" b="1" dirty="0" smtClean="0">
                <a:latin typeface="Arial" panose="020B0604020202020204" pitchFamily="34" charset="0"/>
                <a:cs typeface="Arial" panose="020B0604020202020204" pitchFamily="34" charset="0"/>
              </a:rPr>
              <a:t>– </a:t>
            </a:r>
            <a:r>
              <a:rPr lang="en-GB" sz="870" b="1" dirty="0" smtClean="0">
                <a:latin typeface="Arial" panose="020B0604020202020204" pitchFamily="34" charset="0"/>
                <a:cs typeface="Arial" panose="020B0604020202020204" pitchFamily="34" charset="0"/>
              </a:rPr>
              <a:t>Independent Events &amp; Tree Diagrams</a:t>
            </a:r>
            <a:endParaRPr lang="en-GB" sz="870" b="1" dirty="0">
              <a:latin typeface="Arial" panose="020B0604020202020204" pitchFamily="34" charset="0"/>
              <a:cs typeface="Arial" panose="020B0604020202020204" pitchFamily="34" charset="0"/>
            </a:endParaRPr>
          </a:p>
        </p:txBody>
      </p:sp>
      <p:sp>
        <p:nvSpPr>
          <p:cNvPr id="28" name="Round Same Side Corner Rectangle 27">
            <a:hlinkClick r:id="rId7" action="ppaction://hlinksldjump"/>
          </p:cNvPr>
          <p:cNvSpPr/>
          <p:nvPr userDrawn="1"/>
        </p:nvSpPr>
        <p:spPr>
          <a:xfrm>
            <a:off x="4487452" y="692696"/>
            <a:ext cx="105439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10.5 – Conditional Probability</a:t>
            </a:r>
            <a:endParaRPr lang="en-GB" sz="870" b="1" dirty="0">
              <a:latin typeface="Arial" panose="020B0604020202020204" pitchFamily="34" charset="0"/>
              <a:cs typeface="Arial" panose="020B0604020202020204" pitchFamily="34" charset="0"/>
            </a:endParaRPr>
          </a:p>
        </p:txBody>
      </p:sp>
      <p:sp>
        <p:nvSpPr>
          <p:cNvPr id="29" name="Round Same Side Corner Rectangle 28">
            <a:hlinkClick r:id="rId8" action="ppaction://hlinksldjump"/>
          </p:cNvPr>
          <p:cNvSpPr/>
          <p:nvPr userDrawn="1"/>
        </p:nvSpPr>
        <p:spPr>
          <a:xfrm>
            <a:off x="5580112" y="692696"/>
            <a:ext cx="12241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US" sz="870" b="1" kern="1200" dirty="0" smtClean="0">
                <a:solidFill>
                  <a:schemeClr val="lt1"/>
                </a:solidFill>
                <a:latin typeface="Arial" panose="020B0604020202020204" pitchFamily="34" charset="0"/>
                <a:ea typeface="+mn-ea"/>
                <a:cs typeface="Arial" panose="020B0604020202020204" pitchFamily="34" charset="0"/>
              </a:rPr>
              <a:t>10.6 – Venn Diagrams </a:t>
            </a:r>
            <a:r>
              <a:rPr lang="en-US" sz="870" b="1" kern="1200" dirty="0" smtClean="0">
                <a:solidFill>
                  <a:schemeClr val="lt1"/>
                </a:solidFill>
                <a:latin typeface="Arial" panose="020B0604020202020204" pitchFamily="34" charset="0"/>
                <a:ea typeface="+mn-ea"/>
                <a:cs typeface="Arial" panose="020B0604020202020204" pitchFamily="34" charset="0"/>
              </a:rPr>
              <a:t>&amp; Set </a:t>
            </a:r>
            <a:r>
              <a:rPr lang="en-US" sz="870" b="1" kern="1200" dirty="0" smtClean="0">
                <a:solidFill>
                  <a:schemeClr val="lt1"/>
                </a:solidFill>
                <a:latin typeface="Arial" panose="020B0604020202020204" pitchFamily="34" charset="0"/>
                <a:ea typeface="+mn-ea"/>
                <a:cs typeface="Arial" panose="020B0604020202020204" pitchFamily="34" charset="0"/>
              </a:rPr>
              <a:t>Notation</a:t>
            </a:r>
            <a:endParaRPr lang="en-GB" sz="870" b="1" kern="1200" dirty="0">
              <a:solidFill>
                <a:schemeClr val="lt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hlinkClick r:id="rId3" action="ppaction://hlinksldjump"/>
          </p:cNvPr>
          <p:cNvSpPr/>
          <p:nvPr userDrawn="1"/>
        </p:nvSpPr>
        <p:spPr>
          <a:xfrm>
            <a:off x="107504" y="692696"/>
            <a:ext cx="93610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10.1 – Combined Events</a:t>
            </a:r>
            <a:endParaRPr lang="en-GB" sz="87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081876" y="692696"/>
            <a:ext cx="82843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870" b="1" dirty="0" smtClean="0">
                <a:latin typeface="Arial" panose="020B0604020202020204" pitchFamily="34" charset="0"/>
                <a:cs typeface="Arial" panose="020B0604020202020204" pitchFamily="34" charset="0"/>
              </a:rPr>
              <a:t>10.2 – Mutually </a:t>
            </a:r>
            <a:r>
              <a:rPr lang="en-GB" sz="870" b="1" dirty="0" smtClean="0">
                <a:latin typeface="Arial" panose="020B0604020202020204" pitchFamily="34" charset="0"/>
                <a:cs typeface="Arial" panose="020B0604020202020204" pitchFamily="34" charset="0"/>
              </a:rPr>
              <a:t>Exclusive</a:t>
            </a:r>
            <a:endParaRPr lang="en-GB" sz="87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1948582" y="692696"/>
            <a:ext cx="108508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kern="1200" baseline="0" dirty="0" smtClean="0">
                <a:solidFill>
                  <a:schemeClr val="lt1"/>
                </a:solidFill>
                <a:latin typeface="Arial" panose="020B0604020202020204" pitchFamily="34" charset="0"/>
                <a:ea typeface="+mn-ea"/>
                <a:cs typeface="Arial" panose="020B0604020202020204" pitchFamily="34" charset="0"/>
              </a:rPr>
              <a:t>10.3 – Experimental Probability</a:t>
            </a:r>
            <a:endParaRPr lang="en-GB" sz="870" b="1" kern="1200" baseline="0" dirty="0">
              <a:solidFill>
                <a:schemeClr val="lt1"/>
              </a:solidFill>
              <a:latin typeface="Arial" panose="020B0604020202020204" pitchFamily="34" charset="0"/>
              <a:ea typeface="+mn-ea"/>
              <a:cs typeface="Arial" panose="020B0604020202020204" pitchFamily="34" charset="0"/>
            </a:endParaRPr>
          </a:p>
        </p:txBody>
      </p:sp>
      <p:sp>
        <p:nvSpPr>
          <p:cNvPr id="16" name="Round Same Side Corner Rectangle 15">
            <a:hlinkClick r:id="rId6" action="ppaction://hlinksldjump"/>
          </p:cNvPr>
          <p:cNvSpPr/>
          <p:nvPr userDrawn="1"/>
        </p:nvSpPr>
        <p:spPr>
          <a:xfrm>
            <a:off x="3071934" y="692696"/>
            <a:ext cx="137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10.4 </a:t>
            </a:r>
            <a:r>
              <a:rPr lang="en-GB" sz="870" b="1" dirty="0" smtClean="0">
                <a:latin typeface="Arial" panose="020B0604020202020204" pitchFamily="34" charset="0"/>
                <a:cs typeface="Arial" panose="020B0604020202020204" pitchFamily="34" charset="0"/>
              </a:rPr>
              <a:t>– </a:t>
            </a:r>
            <a:r>
              <a:rPr lang="en-GB" sz="870" b="1" dirty="0" smtClean="0">
                <a:latin typeface="Arial" panose="020B0604020202020204" pitchFamily="34" charset="0"/>
                <a:cs typeface="Arial" panose="020B0604020202020204" pitchFamily="34" charset="0"/>
              </a:rPr>
              <a:t>Independent Events &amp; Tree Diagrams</a:t>
            </a:r>
            <a:endParaRPr lang="en-GB" sz="87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4487452" y="692696"/>
            <a:ext cx="105439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10.5 – Conditional Probability</a:t>
            </a:r>
            <a:endParaRPr lang="en-GB" sz="870" b="1" dirty="0">
              <a:latin typeface="Arial" panose="020B0604020202020204" pitchFamily="34" charset="0"/>
              <a:cs typeface="Arial" panose="020B0604020202020204" pitchFamily="34" charset="0"/>
            </a:endParaRPr>
          </a:p>
        </p:txBody>
      </p:sp>
      <p:sp>
        <p:nvSpPr>
          <p:cNvPr id="20" name="Round Same Side Corner Rectangle 19">
            <a:hlinkClick r:id="rId8" action="ppaction://hlinksldjump"/>
          </p:cNvPr>
          <p:cNvSpPr/>
          <p:nvPr userDrawn="1"/>
        </p:nvSpPr>
        <p:spPr>
          <a:xfrm>
            <a:off x="5580112" y="692696"/>
            <a:ext cx="12241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US" sz="870" b="1" kern="1200" dirty="0" smtClean="0">
                <a:solidFill>
                  <a:schemeClr val="lt1"/>
                </a:solidFill>
                <a:latin typeface="Arial" panose="020B0604020202020204" pitchFamily="34" charset="0"/>
                <a:ea typeface="+mn-ea"/>
                <a:cs typeface="Arial" panose="020B0604020202020204" pitchFamily="34" charset="0"/>
              </a:rPr>
              <a:t>10.6 – Venn Diagrams </a:t>
            </a:r>
            <a:r>
              <a:rPr lang="en-US" sz="870" b="1" kern="1200" dirty="0" smtClean="0">
                <a:solidFill>
                  <a:schemeClr val="lt1"/>
                </a:solidFill>
                <a:latin typeface="Arial" panose="020B0604020202020204" pitchFamily="34" charset="0"/>
                <a:ea typeface="+mn-ea"/>
                <a:cs typeface="Arial" panose="020B0604020202020204" pitchFamily="34" charset="0"/>
              </a:rPr>
              <a:t>&amp; Set </a:t>
            </a:r>
            <a:r>
              <a:rPr lang="en-US" sz="870" b="1" kern="1200" dirty="0" smtClean="0">
                <a:solidFill>
                  <a:schemeClr val="lt1"/>
                </a:solidFill>
                <a:latin typeface="Arial" panose="020B0604020202020204" pitchFamily="34" charset="0"/>
                <a:ea typeface="+mn-ea"/>
                <a:cs typeface="Arial" panose="020B0604020202020204" pitchFamily="34" charset="0"/>
              </a:rPr>
              <a:t>Notation</a:t>
            </a:r>
            <a:endParaRPr lang="en-GB" sz="870" b="1" kern="1200" dirty="0">
              <a:solidFill>
                <a:schemeClr val="lt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8192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40352" y="43840"/>
            <a:ext cx="1368152" cy="1002913"/>
          </a:xfrm>
          <a:prstGeom prst="rect">
            <a:avLst/>
          </a:prstGeom>
        </p:spPr>
      </p:pic>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Same Side Corner Rectangle 17">
            <a:hlinkClick r:id="rId3" action="ppaction://hlinksldjump"/>
          </p:cNvPr>
          <p:cNvSpPr/>
          <p:nvPr userDrawn="1"/>
        </p:nvSpPr>
        <p:spPr>
          <a:xfrm>
            <a:off x="107504" y="692696"/>
            <a:ext cx="93610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10.1 – Combined Events</a:t>
            </a:r>
            <a:endParaRPr lang="en-GB" sz="870" b="1" dirty="0">
              <a:latin typeface="Arial" panose="020B0604020202020204" pitchFamily="34" charset="0"/>
              <a:cs typeface="Arial" panose="020B0604020202020204" pitchFamily="34" charset="0"/>
            </a:endParaRPr>
          </a:p>
        </p:txBody>
      </p:sp>
      <p:sp>
        <p:nvSpPr>
          <p:cNvPr id="20" name="Round Same Side Corner Rectangle 19">
            <a:hlinkClick r:id="rId4" action="ppaction://hlinksldjump"/>
          </p:cNvPr>
          <p:cNvSpPr/>
          <p:nvPr userDrawn="1"/>
        </p:nvSpPr>
        <p:spPr>
          <a:xfrm>
            <a:off x="1081876" y="692696"/>
            <a:ext cx="828438"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870" b="1" dirty="0" smtClean="0">
                <a:latin typeface="Arial" panose="020B0604020202020204" pitchFamily="34" charset="0"/>
                <a:cs typeface="Arial" panose="020B0604020202020204" pitchFamily="34" charset="0"/>
              </a:rPr>
              <a:t>10.2 – Mutually </a:t>
            </a:r>
            <a:r>
              <a:rPr lang="en-GB" sz="870" b="1" dirty="0" smtClean="0">
                <a:latin typeface="Arial" panose="020B0604020202020204" pitchFamily="34" charset="0"/>
                <a:cs typeface="Arial" panose="020B0604020202020204" pitchFamily="34" charset="0"/>
              </a:rPr>
              <a:t>Exclusive</a:t>
            </a:r>
            <a:endParaRPr lang="en-GB" sz="870" b="1" dirty="0">
              <a:latin typeface="Arial" panose="020B0604020202020204" pitchFamily="34" charset="0"/>
              <a:cs typeface="Arial" panose="020B0604020202020204" pitchFamily="34" charset="0"/>
            </a:endParaRPr>
          </a:p>
        </p:txBody>
      </p:sp>
      <p:sp>
        <p:nvSpPr>
          <p:cNvPr id="22" name="Round Same Side Corner Rectangle 21">
            <a:hlinkClick r:id="rId5" action="ppaction://hlinksldjump"/>
          </p:cNvPr>
          <p:cNvSpPr/>
          <p:nvPr userDrawn="1"/>
        </p:nvSpPr>
        <p:spPr>
          <a:xfrm>
            <a:off x="1948582" y="692696"/>
            <a:ext cx="1085084"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kern="1200" baseline="0" dirty="0" smtClean="0">
                <a:solidFill>
                  <a:schemeClr val="lt1"/>
                </a:solidFill>
                <a:latin typeface="Arial" panose="020B0604020202020204" pitchFamily="34" charset="0"/>
                <a:ea typeface="+mn-ea"/>
                <a:cs typeface="Arial" panose="020B0604020202020204" pitchFamily="34" charset="0"/>
              </a:rPr>
              <a:t>10.3 – Experimental Probability</a:t>
            </a:r>
            <a:endParaRPr lang="en-GB" sz="870" b="1" kern="1200" baseline="0" dirty="0">
              <a:solidFill>
                <a:schemeClr val="lt1"/>
              </a:solidFill>
              <a:latin typeface="Arial" panose="020B0604020202020204" pitchFamily="34" charset="0"/>
              <a:ea typeface="+mn-ea"/>
              <a:cs typeface="Arial" panose="020B0604020202020204" pitchFamily="34" charset="0"/>
            </a:endParaRPr>
          </a:p>
        </p:txBody>
      </p:sp>
      <p:sp>
        <p:nvSpPr>
          <p:cNvPr id="23" name="Round Same Side Corner Rectangle 22">
            <a:hlinkClick r:id="rId6" action="ppaction://hlinksldjump"/>
          </p:cNvPr>
          <p:cNvSpPr/>
          <p:nvPr userDrawn="1"/>
        </p:nvSpPr>
        <p:spPr>
          <a:xfrm>
            <a:off x="3071934" y="692696"/>
            <a:ext cx="137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10.4 </a:t>
            </a:r>
            <a:r>
              <a:rPr lang="en-GB" sz="870" b="1" dirty="0" smtClean="0">
                <a:latin typeface="Arial" panose="020B0604020202020204" pitchFamily="34" charset="0"/>
                <a:cs typeface="Arial" panose="020B0604020202020204" pitchFamily="34" charset="0"/>
              </a:rPr>
              <a:t>– </a:t>
            </a:r>
            <a:r>
              <a:rPr lang="en-GB" sz="870" b="1" dirty="0" smtClean="0">
                <a:latin typeface="Arial" panose="020B0604020202020204" pitchFamily="34" charset="0"/>
                <a:cs typeface="Arial" panose="020B0604020202020204" pitchFamily="34" charset="0"/>
              </a:rPr>
              <a:t>Independent Events &amp; Tree Diagrams</a:t>
            </a:r>
            <a:endParaRPr lang="en-GB" sz="870" b="1" dirty="0">
              <a:latin typeface="Arial" panose="020B0604020202020204" pitchFamily="34" charset="0"/>
              <a:cs typeface="Arial" panose="020B0604020202020204" pitchFamily="34" charset="0"/>
            </a:endParaRPr>
          </a:p>
        </p:txBody>
      </p:sp>
      <p:sp>
        <p:nvSpPr>
          <p:cNvPr id="24" name="Round Same Side Corner Rectangle 23">
            <a:hlinkClick r:id="rId7" action="ppaction://hlinksldjump"/>
          </p:cNvPr>
          <p:cNvSpPr/>
          <p:nvPr userDrawn="1"/>
        </p:nvSpPr>
        <p:spPr>
          <a:xfrm>
            <a:off x="4487452" y="692696"/>
            <a:ext cx="105439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870" b="1" dirty="0" smtClean="0">
                <a:latin typeface="Arial" panose="020B0604020202020204" pitchFamily="34" charset="0"/>
                <a:cs typeface="Arial" panose="020B0604020202020204" pitchFamily="34" charset="0"/>
              </a:rPr>
              <a:t>10.5 – Conditional Probability</a:t>
            </a:r>
            <a:endParaRPr lang="en-GB" sz="870" b="1" dirty="0">
              <a:latin typeface="Arial" panose="020B0604020202020204" pitchFamily="34" charset="0"/>
              <a:cs typeface="Arial" panose="020B0604020202020204" pitchFamily="34" charset="0"/>
            </a:endParaRPr>
          </a:p>
        </p:txBody>
      </p:sp>
      <p:sp>
        <p:nvSpPr>
          <p:cNvPr id="25" name="Round Same Side Corner Rectangle 24">
            <a:hlinkClick r:id="rId8" action="ppaction://hlinksldjump"/>
          </p:cNvPr>
          <p:cNvSpPr/>
          <p:nvPr userDrawn="1"/>
        </p:nvSpPr>
        <p:spPr>
          <a:xfrm>
            <a:off x="5580112" y="692696"/>
            <a:ext cx="122413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US" sz="870" b="1" kern="1200" dirty="0" smtClean="0">
                <a:solidFill>
                  <a:schemeClr val="lt1"/>
                </a:solidFill>
                <a:latin typeface="Arial" panose="020B0604020202020204" pitchFamily="34" charset="0"/>
                <a:ea typeface="+mn-ea"/>
                <a:cs typeface="Arial" panose="020B0604020202020204" pitchFamily="34" charset="0"/>
              </a:rPr>
              <a:t>10.6 – Venn Diagrams </a:t>
            </a:r>
            <a:r>
              <a:rPr lang="en-US" sz="870" b="1" kern="1200" dirty="0" smtClean="0">
                <a:solidFill>
                  <a:schemeClr val="lt1"/>
                </a:solidFill>
                <a:latin typeface="Arial" panose="020B0604020202020204" pitchFamily="34" charset="0"/>
                <a:ea typeface="+mn-ea"/>
                <a:cs typeface="Arial" panose="020B0604020202020204" pitchFamily="34" charset="0"/>
              </a:rPr>
              <a:t>&amp; Set </a:t>
            </a:r>
            <a:r>
              <a:rPr lang="en-US" sz="870" b="1" kern="1200" dirty="0" smtClean="0">
                <a:solidFill>
                  <a:schemeClr val="lt1"/>
                </a:solidFill>
                <a:latin typeface="Arial" panose="020B0604020202020204" pitchFamily="34" charset="0"/>
                <a:ea typeface="+mn-ea"/>
                <a:cs typeface="Arial" panose="020B0604020202020204" pitchFamily="34" charset="0"/>
              </a:rPr>
              <a:t>Notation</a:t>
            </a:r>
            <a:endParaRPr lang="en-GB" sz="870" b="1" kern="1200" dirty="0">
              <a:solidFill>
                <a:schemeClr val="lt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8"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3.xml"/><Relationship Id="rId5" Type="http://schemas.openxmlformats.org/officeDocument/2006/relationships/image" Target="../media/image84.png"/><Relationship Id="rId4" Type="http://schemas.openxmlformats.org/officeDocument/2006/relationships/image" Target="../media/image27.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5" Type="http://schemas.openxmlformats.org/officeDocument/2006/relationships/image" Target="../media/image85.png"/><Relationship Id="rId4" Type="http://schemas.openxmlformats.org/officeDocument/2006/relationships/image" Target="../media/image27.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4.xml"/><Relationship Id="rId5" Type="http://schemas.openxmlformats.org/officeDocument/2006/relationships/image" Target="../media/image86.png"/><Relationship Id="rId4" Type="http://schemas.openxmlformats.org/officeDocument/2006/relationships/image" Target="../media/image48.png"/></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87.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4.xml"/><Relationship Id="rId5" Type="http://schemas.openxmlformats.org/officeDocument/2006/relationships/image" Target="../media/image53.png"/><Relationship Id="rId4" Type="http://schemas.openxmlformats.org/officeDocument/2006/relationships/image" Target="../media/image88.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4.xml"/><Relationship Id="rId5" Type="http://schemas.openxmlformats.org/officeDocument/2006/relationships/image" Target="../media/image89.png"/><Relationship Id="rId4" Type="http://schemas.openxmlformats.org/officeDocument/2006/relationships/image" Target="../media/image53.png"/></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4.xml"/><Relationship Id="rId5" Type="http://schemas.openxmlformats.org/officeDocument/2006/relationships/image" Target="../media/image90.png"/><Relationship Id="rId4" Type="http://schemas.openxmlformats.org/officeDocument/2006/relationships/image" Target="../media/image27.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92.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17.png"/><Relationship Id="rId4" Type="http://schemas.openxmlformats.org/officeDocument/2006/relationships/image" Target="../media/image93.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17.png"/></Relationships>
</file>

<file path=ppt/slides/_rels/slide1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3.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5.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1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6.xml"/><Relationship Id="rId1" Type="http://schemas.openxmlformats.org/officeDocument/2006/relationships/slideLayout" Target="../slideLayouts/slideLayout4.xml"/><Relationship Id="rId5" Type="http://schemas.openxmlformats.org/officeDocument/2006/relationships/image" Target="../media/image96.png"/><Relationship Id="rId4" Type="http://schemas.openxmlformats.org/officeDocument/2006/relationships/image" Target="../media/image61.png"/></Relationships>
</file>

<file path=ppt/slides/_rels/slide1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7.xml"/><Relationship Id="rId1" Type="http://schemas.openxmlformats.org/officeDocument/2006/relationships/slideLayout" Target="../slideLayouts/slideLayout3.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61.png"/></Relationships>
</file>

<file path=ppt/slides/_rels/slide1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0.xml"/><Relationship Id="rId1" Type="http://schemas.openxmlformats.org/officeDocument/2006/relationships/slideLayout" Target="../slideLayouts/slideLayout3.xml"/><Relationship Id="rId5" Type="http://schemas.openxmlformats.org/officeDocument/2006/relationships/image" Target="../media/image60.png"/><Relationship Id="rId4" Type="http://schemas.openxmlformats.org/officeDocument/2006/relationships/image" Target="../media/image99.png"/></Relationships>
</file>

<file path=ppt/slides/_rels/slide1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102.png"/><Relationship Id="rId2" Type="http://schemas.openxmlformats.org/officeDocument/2006/relationships/notesSlide" Target="../notesSlides/notesSlide121.xml"/><Relationship Id="rId1" Type="http://schemas.openxmlformats.org/officeDocument/2006/relationships/slideLayout" Target="../slideLayouts/slideLayout3.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60.png"/></Relationships>
</file>

<file path=ppt/slides/_rels/slide1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1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5.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6.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17.png"/></Relationships>
</file>

<file path=ppt/slides/_rels/slide1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7.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18.png"/></Relationships>
</file>

<file path=ppt/slides/_rels/slide1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8.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53.png"/></Relationships>
</file>

<file path=ppt/slides/_rels/slide1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9.xml"/><Relationship Id="rId1" Type="http://schemas.openxmlformats.org/officeDocument/2006/relationships/slideLayout" Target="../slideLayouts/slideLayout4.xml"/><Relationship Id="rId5" Type="http://schemas.openxmlformats.org/officeDocument/2006/relationships/image" Target="../media/image104.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0.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105.png"/></Relationships>
</file>

<file path=ppt/slides/_rels/slide1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2.xml"/><Relationship Id="rId1" Type="http://schemas.openxmlformats.org/officeDocument/2006/relationships/slideLayout" Target="../slideLayouts/slideLayout2.xml"/><Relationship Id="rId4" Type="http://schemas.openxmlformats.org/officeDocument/2006/relationships/image" Target="../media/image106.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6.png"/><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42.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18.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48.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7.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27.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4.xml"/><Relationship Id="rId1" Type="http://schemas.openxmlformats.org/officeDocument/2006/relationships/slideLayout" Target="../slideLayouts/slideLayout3.xml"/><Relationship Id="rId5" Type="http://schemas.openxmlformats.org/officeDocument/2006/relationships/image" Target="../media/image53.png"/><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3.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3.xml"/><Relationship Id="rId5" Type="http://schemas.openxmlformats.org/officeDocument/2006/relationships/image" Target="../media/image61.png"/><Relationship Id="rId4" Type="http://schemas.openxmlformats.org/officeDocument/2006/relationships/image" Target="../media/image60.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5" Type="http://schemas.openxmlformats.org/officeDocument/2006/relationships/image" Target="../media/image62.png"/><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5" Type="http://schemas.openxmlformats.org/officeDocument/2006/relationships/image" Target="../media/image63.png"/><Relationship Id="rId4" Type="http://schemas.openxmlformats.org/officeDocument/2006/relationships/image" Target="../media/image17.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66.png"/><Relationship Id="rId2" Type="http://schemas.openxmlformats.org/officeDocument/2006/relationships/notesSlide" Target="../notesSlides/notesSlide73.xml"/><Relationship Id="rId1" Type="http://schemas.openxmlformats.org/officeDocument/2006/relationships/slideLayout" Target="../slideLayouts/slideLayout3.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17.png"/></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7" Type="http://schemas.openxmlformats.org/officeDocument/2006/relationships/image" Target="../media/image70.png"/><Relationship Id="rId2" Type="http://schemas.openxmlformats.org/officeDocument/2006/relationships/notesSlide" Target="../notesSlides/notesSlide7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71.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72.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74.png"/><Relationship Id="rId4" Type="http://schemas.openxmlformats.org/officeDocument/2006/relationships/image" Target="../media/image73.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image" Target="../media/image53.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 Id="rId4" Type="http://schemas.openxmlformats.org/officeDocument/2006/relationships/image" Target="../media/image76.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4.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3.xml"/><Relationship Id="rId6" Type="http://schemas.openxmlformats.org/officeDocument/2006/relationships/image" Target="../media/image79.png"/><Relationship Id="rId5" Type="http://schemas.openxmlformats.org/officeDocument/2006/relationships/image" Target="../media/image17.png"/><Relationship Id="rId4" Type="http://schemas.openxmlformats.org/officeDocument/2006/relationships/image" Target="../media/image78.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5" Type="http://schemas.openxmlformats.org/officeDocument/2006/relationships/image" Target="../media/image48.png"/><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image" Target="../media/image48.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5" Type="http://schemas.openxmlformats.org/officeDocument/2006/relationships/image" Target="../media/image81.png"/><Relationship Id="rId4" Type="http://schemas.openxmlformats.org/officeDocument/2006/relationships/image" Target="../media/image17.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4" Type="http://schemas.openxmlformats.org/officeDocument/2006/relationships/image" Target="../media/image82.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23.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83.png"/><Relationship Id="rId4" Type="http://schemas.openxmlformats.org/officeDocument/2006/relationships/image" Target="../media/image17.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8.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251520" y="5877272"/>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200"/>
              </a:lnSpc>
            </a:pPr>
            <a: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10 </a:t>
            </a:r>
            <a:r>
              <a:rPr lang="en-US" sz="7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Probability</a:t>
            </a:r>
            <a:endParaRPr lang="en-GB" sz="7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504" y="1898241"/>
            <a:ext cx="8953521" cy="3120572"/>
          </a:xfrm>
          <a:prstGeom prst="rect">
            <a:avLst/>
          </a:prstGeom>
        </p:spPr>
      </p:pic>
      <p:sp>
        <p:nvSpPr>
          <p:cNvPr id="6" name="Rectangle 5"/>
          <p:cNvSpPr/>
          <p:nvPr/>
        </p:nvSpPr>
        <p:spPr>
          <a:xfrm>
            <a:off x="179512" y="3941595"/>
            <a:ext cx="4032448" cy="1077218"/>
          </a:xfrm>
          <a:prstGeom prst="rect">
            <a:avLst/>
          </a:prstGeom>
          <a:solidFill>
            <a:schemeClr val="bg1"/>
          </a:solidFill>
        </p:spPr>
        <p:txBody>
          <a:bodyPr wrap="square">
            <a:spAutoFit/>
          </a:bodyPr>
          <a:lstStyle/>
          <a:p>
            <a:r>
              <a:rPr lang="en-US" sz="1600" dirty="0" smtClean="0"/>
              <a:t>A box of chocolates has two white, two dark and six milk. You take two chocolates at random. What is the chance that you get your favourite chocolate.</a:t>
            </a:r>
            <a:endParaRPr lang="en-US"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305</a:t>
            </a:r>
            <a:endParaRPr lang="en-GB" sz="1400" b="1" dirty="0">
              <a:latin typeface="Calibri" panose="020F0502020204030204" pitchFamily="34" charset="0"/>
            </a:endParaRPr>
          </a:p>
        </p:txBody>
      </p:sp>
      <p:sp>
        <p:nvSpPr>
          <p:cNvPr id="3" name="Rectangle 2"/>
          <p:cNvSpPr/>
          <p:nvPr/>
        </p:nvSpPr>
        <p:spPr>
          <a:xfrm>
            <a:off x="251520" y="1196752"/>
            <a:ext cx="8568952" cy="4493538"/>
          </a:xfrm>
          <a:prstGeom prst="rect">
            <a:avLst/>
          </a:prstGeom>
        </p:spPr>
        <p:txBody>
          <a:bodyPr wrap="square">
            <a:spAutoFit/>
          </a:bodyPr>
          <a:lstStyle/>
          <a:p>
            <a:pPr marL="512763" indent="-512763">
              <a:buClr>
                <a:srgbClr val="C00000"/>
              </a:buClr>
              <a:buFont typeface="+mj-lt"/>
              <a:buAutoNum type="arabicPeriod" startAt="11"/>
              <a:tabLst>
                <a:tab pos="858838" algn="l"/>
                <a:tab pos="2743200" algn="l"/>
              </a:tabLst>
            </a:pPr>
            <a:r>
              <a:rPr lang="en-US" sz="2200" b="1" dirty="0" smtClean="0">
                <a:solidFill>
                  <a:srgbClr val="C00000"/>
                </a:solidFill>
                <a:latin typeface="Arial" panose="020B0604020202020204" pitchFamily="34" charset="0"/>
                <a:cs typeface="Arial" panose="020B0604020202020204" pitchFamily="34" charset="0"/>
              </a:rPr>
              <a:t>Reasoning </a:t>
            </a:r>
            <a:r>
              <a:rPr lang="en-US" sz="2200" dirty="0">
                <a:latin typeface="Arial" panose="020B0604020202020204" pitchFamily="34" charset="0"/>
                <a:cs typeface="Arial" panose="020B0604020202020204" pitchFamily="34" charset="0"/>
              </a:rPr>
              <a:t>An ordinary six-sided dice is rolled once.</a:t>
            </a:r>
          </a:p>
          <a:p>
            <a:pPr marL="804863" lvl="1" indent="-34766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List </a:t>
            </a:r>
            <a:r>
              <a:rPr lang="en-US" sz="2200" dirty="0">
                <a:latin typeface="Arial" panose="020B0604020202020204" pitchFamily="34" charset="0"/>
                <a:cs typeface="Arial" panose="020B0604020202020204" pitchFamily="34" charset="0"/>
              </a:rPr>
              <a:t>all the possible outcomes, </a:t>
            </a:r>
            <a:endParaRPr lang="en-US" sz="22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probability of each outcome?</a:t>
            </a:r>
          </a:p>
          <a:p>
            <a:pPr marL="804863" lvl="1" indent="-34766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sum of all their probabilities?</a:t>
            </a:r>
          </a:p>
          <a:p>
            <a:pPr marL="512763" indent="-512763">
              <a:buClr>
                <a:srgbClr val="C00000"/>
              </a:buClr>
              <a:buFont typeface="+mj-lt"/>
              <a:buAutoNum type="arabicPeriod" startAt="11"/>
              <a:tabLst>
                <a:tab pos="858838" algn="l"/>
                <a:tab pos="2743200" algn="l"/>
              </a:tabLst>
            </a:pPr>
            <a:r>
              <a:rPr lang="en-US" sz="2200" b="1" dirty="0" smtClean="0">
                <a:solidFill>
                  <a:srgbClr val="C00000"/>
                </a:solidFill>
                <a:latin typeface="Arial" panose="020B0604020202020204" pitchFamily="34" charset="0"/>
                <a:cs typeface="Arial" panose="020B0604020202020204" pitchFamily="34" charset="0"/>
              </a:rPr>
              <a:t>Reasoning </a:t>
            </a:r>
            <a:r>
              <a:rPr lang="en-US" sz="2200" dirty="0">
                <a:latin typeface="Arial" panose="020B0604020202020204" pitchFamily="34" charset="0"/>
                <a:cs typeface="Arial" panose="020B0604020202020204" pitchFamily="34" charset="0"/>
              </a:rPr>
              <a:t>In a </a:t>
            </a:r>
            <a:r>
              <a:rPr lang="en-US" sz="2200" dirty="0" smtClean="0">
                <a:latin typeface="Arial" panose="020B0604020202020204" pitchFamily="34" charset="0"/>
                <a:cs typeface="Arial" panose="020B0604020202020204" pitchFamily="34" charset="0"/>
              </a:rPr>
              <a:t>game</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players spin the </a:t>
            </a:r>
            <a:br>
              <a:rPr lang="en-US" sz="2200" dirty="0" smtClean="0">
                <a:latin typeface="Arial" panose="020B0604020202020204" pitchFamily="34" charset="0"/>
                <a:cs typeface="Arial" panose="020B0604020202020204" pitchFamily="34" charset="0"/>
              </a:rPr>
            </a:br>
            <a:r>
              <a:rPr lang="en-US" sz="2200" dirty="0" err="1" smtClean="0">
                <a:latin typeface="Arial" panose="020B0604020202020204" pitchFamily="34" charset="0"/>
                <a:cs typeface="Arial" panose="020B0604020202020204" pitchFamily="34" charset="0"/>
              </a:rPr>
              <a:t>coloured</a:t>
            </a:r>
            <a:r>
              <a:rPr lang="en-US" sz="2200" dirty="0" smtClean="0">
                <a:latin typeface="Arial" panose="020B0604020202020204" pitchFamily="34" charset="0"/>
                <a:cs typeface="Arial" panose="020B0604020202020204" pitchFamily="34" charset="0"/>
              </a:rPr>
              <a:t> spinner </a:t>
            </a:r>
            <a:r>
              <a:rPr lang="en-US" sz="2200" dirty="0">
                <a:latin typeface="Arial" panose="020B0604020202020204" pitchFamily="34" charset="0"/>
                <a:cs typeface="Arial" panose="020B0604020202020204" pitchFamily="34" charset="0"/>
              </a:rPr>
              <a:t>to move </a:t>
            </a:r>
            <a:r>
              <a:rPr lang="en-US" sz="2200" dirty="0" smtClean="0">
                <a:latin typeface="Arial" panose="020B0604020202020204" pitchFamily="34" charset="0"/>
                <a:cs typeface="Arial" panose="020B0604020202020204" pitchFamily="34" charset="0"/>
              </a:rPr>
              <a:t>around </a:t>
            </a:r>
            <a:r>
              <a:rPr lang="en-US" sz="2200" dirty="0">
                <a:latin typeface="Arial" panose="020B0604020202020204" pitchFamily="34" charset="0"/>
                <a:cs typeface="Arial" panose="020B0604020202020204" pitchFamily="34" charset="0"/>
              </a:rPr>
              <a:t>the </a:t>
            </a:r>
            <a:r>
              <a:rPr lang="en-US" sz="2200" dirty="0" smtClean="0">
                <a:latin typeface="Arial" panose="020B0604020202020204" pitchFamily="34" charset="0"/>
                <a:cs typeface="Arial" panose="020B0604020202020204" pitchFamily="34" charset="0"/>
              </a:rPr>
              <a:t>board</a:t>
            </a:r>
            <a:r>
              <a:rPr lang="en-US" sz="2200" dirty="0">
                <a:latin typeface="Arial" panose="020B0604020202020204" pitchFamily="34" charset="0"/>
                <a:cs typeface="Arial" panose="020B0604020202020204" pitchFamily="34" charset="0"/>
              </a:rPr>
              <a:t>.</a:t>
            </a:r>
          </a:p>
          <a:p>
            <a:pPr marL="804863" lvl="1" indent="-34766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a:t>
            </a:r>
            <a:r>
              <a:rPr lang="en-US" sz="2200" dirty="0" smtClean="0">
                <a:latin typeface="Arial" panose="020B0604020202020204" pitchFamily="34" charset="0"/>
                <a:cs typeface="Arial" panose="020B0604020202020204" pitchFamily="34" charset="0"/>
              </a:rPr>
              <a:t>theoretical </a:t>
            </a:r>
            <a:r>
              <a:rPr lang="en-US" sz="2200" dirty="0">
                <a:latin typeface="Arial" panose="020B0604020202020204" pitchFamily="34" charset="0"/>
                <a:cs typeface="Arial" panose="020B0604020202020204" pitchFamily="34" charset="0"/>
              </a:rPr>
              <a:t>probability of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landing </a:t>
            </a:r>
            <a:r>
              <a:rPr lang="en-US" sz="2200" dirty="0">
                <a:latin typeface="Arial" panose="020B0604020202020204" pitchFamily="34" charset="0"/>
                <a:cs typeface="Arial" panose="020B0604020202020204" pitchFamily="34" charset="0"/>
              </a:rPr>
              <a:t>on green if the spinner is fair?</a:t>
            </a:r>
          </a:p>
          <a:p>
            <a:pPr marL="804863" lvl="1" indent="-347663">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times would you expect to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land on </a:t>
            </a:r>
            <a:r>
              <a:rPr lang="en-US" sz="2200" dirty="0">
                <a:latin typeface="Arial" panose="020B0604020202020204" pitchFamily="34" charset="0"/>
                <a:cs typeface="Arial" panose="020B0604020202020204" pitchFamily="34" charset="0"/>
              </a:rPr>
              <a:t>each colour in 100 spins</a:t>
            </a:r>
            <a:r>
              <a:rPr lang="en-US" sz="2200" dirty="0" smtClean="0">
                <a:latin typeface="Arial" panose="020B0604020202020204" pitchFamily="34" charset="0"/>
                <a:cs typeface="Arial" panose="020B0604020202020204" pitchFamily="34" charset="0"/>
              </a:rPr>
              <a:t>?</a:t>
            </a:r>
          </a:p>
          <a:p>
            <a:pPr lvl="1">
              <a:buClr>
                <a:srgbClr val="C00000"/>
              </a:buClr>
              <a:tabLst>
                <a:tab pos="2743200" algn="l"/>
              </a:tabLst>
            </a:pPr>
            <a:r>
              <a:rPr lang="en-US" sz="2200" dirty="0">
                <a:latin typeface="Arial" panose="020B0604020202020204" pitchFamily="34" charset="0"/>
                <a:cs typeface="Arial" panose="020B0604020202020204" pitchFamily="34" charset="0"/>
              </a:rPr>
              <a:t>In a game there are 100 spins. </a:t>
            </a:r>
            <a:r>
              <a:rPr lang="en-US" sz="2200" dirty="0" smtClean="0">
                <a:latin typeface="Arial" panose="020B0604020202020204" pitchFamily="34" charset="0"/>
                <a:cs typeface="Arial" panose="020B0604020202020204" pitchFamily="34" charset="0"/>
              </a:rPr>
              <a:t>Here </a:t>
            </a:r>
            <a:r>
              <a:rPr lang="en-US" sz="2200" dirty="0">
                <a:latin typeface="Arial" panose="020B0604020202020204" pitchFamily="34" charset="0"/>
                <a:cs typeface="Arial" panose="020B0604020202020204" pitchFamily="34" charset="0"/>
              </a:rPr>
              <a:t>are the results:</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743200" algn="l"/>
              </a:tabLst>
            </a:pPr>
            <a:r>
              <a:rPr lang="en-US" sz="2200" dirty="0">
                <a:latin typeface="Arial" panose="020B0604020202020204" pitchFamily="34" charset="0"/>
                <a:cs typeface="Arial" panose="020B0604020202020204" pitchFamily="34" charset="0"/>
              </a:rPr>
              <a:t>What is the experimental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probability </a:t>
            </a:r>
            <a:r>
              <a:rPr lang="en-US" sz="2200" dirty="0">
                <a:latin typeface="Arial" panose="020B0604020202020204" pitchFamily="34" charset="0"/>
                <a:cs typeface="Arial" panose="020B0604020202020204" pitchFamily="34" charset="0"/>
              </a:rPr>
              <a:t>of getting yellow?</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559636" y="2310262"/>
            <a:ext cx="2260836" cy="2270866"/>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466349215"/>
              </p:ext>
            </p:extLst>
          </p:nvPr>
        </p:nvGraphicFramePr>
        <p:xfrm>
          <a:off x="1259632" y="5707320"/>
          <a:ext cx="6336704" cy="818024"/>
        </p:xfrm>
        <a:graphic>
          <a:graphicData uri="http://schemas.openxmlformats.org/drawingml/2006/table">
            <a:tbl>
              <a:tblPr firstRow="1" bandRow="1">
                <a:tableStyleId>{5940675A-B579-460E-94D1-54222C63F5DA}</a:tableStyleId>
              </a:tblPr>
              <a:tblGrid>
                <a:gridCol w="2661416"/>
                <a:gridCol w="918822"/>
                <a:gridCol w="918822"/>
                <a:gridCol w="918822"/>
                <a:gridCol w="918822"/>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Colour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smtClean="0">
                          <a:latin typeface="Arial" panose="020B0604020202020204" pitchFamily="34" charset="0"/>
                          <a:cs typeface="Arial" panose="020B0604020202020204" pitchFamily="34" charset="0"/>
                        </a:rPr>
                        <a:t>Red</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Yellow</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Blue</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Green</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000" b="1"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28</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23</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3812185"/>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330</a:t>
            </a:r>
            <a:endParaRPr lang="en-GB" sz="1400" b="1" dirty="0">
              <a:latin typeface="Calibri" panose="020F0502020204030204" pitchFamily="34" charset="0"/>
            </a:endParaRPr>
          </a:p>
        </p:txBody>
      </p:sp>
      <p:sp>
        <p:nvSpPr>
          <p:cNvPr id="18" name="Rectangle 17"/>
          <p:cNvSpPr/>
          <p:nvPr/>
        </p:nvSpPr>
        <p:spPr>
          <a:xfrm>
            <a:off x="238559" y="1196752"/>
            <a:ext cx="5269545" cy="5586145"/>
          </a:xfrm>
          <a:prstGeom prst="rect">
            <a:avLst/>
          </a:prstGeom>
        </p:spPr>
        <p:txBody>
          <a:bodyPr wrap="square">
            <a:spAutoFit/>
          </a:bodyPr>
          <a:lstStyle/>
          <a:p>
            <a:pPr>
              <a:buClr>
                <a:srgbClr val="C00000"/>
              </a:buClr>
              <a:tabLst>
                <a:tab pos="2743200" algn="l"/>
              </a:tabLst>
            </a:pPr>
            <a:r>
              <a:rPr lang="en-US" sz="2100" b="1" dirty="0">
                <a:solidFill>
                  <a:srgbClr val="C00000"/>
                </a:solidFill>
                <a:latin typeface="Arial" panose="020B0604020202020204" pitchFamily="34" charset="0"/>
                <a:cs typeface="Arial" panose="020B0604020202020204" pitchFamily="34" charset="0"/>
              </a:rPr>
              <a:t>Tree diagrams and Venn diagrams</a:t>
            </a:r>
          </a:p>
          <a:p>
            <a:pPr marL="457200" indent="-457200">
              <a:buClr>
                <a:srgbClr val="C00000"/>
              </a:buClr>
              <a:buFont typeface="+mj-lt"/>
              <a:buAutoNum type="arabi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pack of cards is numbered from 1 to </a:t>
            </a:r>
            <a:r>
              <a:rPr lang="en-US" sz="2100" dirty="0" smtClean="0">
                <a:latin typeface="Arial" panose="020B0604020202020204" pitchFamily="34" charset="0"/>
                <a:cs typeface="Arial" panose="020B0604020202020204" pitchFamily="34" charset="0"/>
              </a:rPr>
              <a:t>20.</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For </a:t>
            </a:r>
            <a:r>
              <a:rPr lang="en-US" sz="2100" dirty="0">
                <a:latin typeface="Arial" panose="020B0604020202020204" pitchFamily="34" charset="0"/>
                <a:cs typeface="Arial" panose="020B0604020202020204" pitchFamily="34" charset="0"/>
              </a:rPr>
              <a:t>each question, state if it is with or without replacement.</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Two </a:t>
            </a:r>
            <a:r>
              <a:rPr lang="en-US" sz="2100" dirty="0">
                <a:latin typeface="Arial" panose="020B0604020202020204" pitchFamily="34" charset="0"/>
                <a:cs typeface="Arial" panose="020B0604020202020204" pitchFamily="34" charset="0"/>
              </a:rPr>
              <a:t>cards are chosen at random. Work out the probability of choosing an even number and art odd number.</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card is chosen at random and then shuffled in the pack before another card is </a:t>
            </a:r>
            <a:r>
              <a:rPr lang="en-US" sz="2100" dirty="0" smtClean="0">
                <a:latin typeface="Arial" panose="020B0604020202020204" pitchFamily="34" charset="0"/>
                <a:cs typeface="Arial" panose="020B0604020202020204" pitchFamily="34" charset="0"/>
              </a:rPr>
              <a:t>chosen.</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Workout </a:t>
            </a:r>
            <a:r>
              <a:rPr lang="en-US" sz="2100" dirty="0">
                <a:latin typeface="Arial" panose="020B0604020202020204" pitchFamily="34" charset="0"/>
                <a:cs typeface="Arial" panose="020B0604020202020204" pitchFamily="34" charset="0"/>
              </a:rPr>
              <a:t>the probability of choosing a multiple of 5 and a multiple of 9.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Two </a:t>
            </a:r>
            <a:r>
              <a:rPr lang="en-US" sz="2100" dirty="0">
                <a:latin typeface="Arial" panose="020B0604020202020204" pitchFamily="34" charset="0"/>
                <a:cs typeface="Arial" panose="020B0604020202020204" pitchFamily="34" charset="0"/>
              </a:rPr>
              <a:t>cards are chosen at random. Work out the probability of choosing two prime numbers.</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244101705"/>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330</a:t>
            </a:r>
            <a:endParaRPr lang="en-GB" sz="1400" b="1" dirty="0">
              <a:latin typeface="Calibri" panose="020F0502020204030204" pitchFamily="34" charset="0"/>
            </a:endParaRPr>
          </a:p>
        </p:txBody>
      </p:sp>
      <p:sp>
        <p:nvSpPr>
          <p:cNvPr id="18" name="Rectangle 17"/>
          <p:cNvSpPr/>
          <p:nvPr/>
        </p:nvSpPr>
        <p:spPr>
          <a:xfrm>
            <a:off x="238559" y="1196752"/>
            <a:ext cx="5269545" cy="5632311"/>
          </a:xfrm>
          <a:prstGeom prst="rect">
            <a:avLst/>
          </a:prstGeom>
        </p:spPr>
        <p:txBody>
          <a:bodyPr wrap="square">
            <a:spAutoFit/>
          </a:bodyPr>
          <a:lstStyle/>
          <a:p>
            <a:pPr marL="457200" indent="-457200">
              <a:buClr>
                <a:srgbClr val="C00000"/>
              </a:buClr>
              <a:buFont typeface="+mj-lt"/>
              <a:buAutoNum type="arabicPeriod" startAt="2"/>
              <a:tabLst>
                <a:tab pos="2743200" algn="l"/>
              </a:tabLst>
            </a:pPr>
            <a:r>
              <a:rPr lang="en-US" sz="2360" dirty="0">
                <a:latin typeface="Arial" panose="020B0604020202020204" pitchFamily="34" charset="0"/>
                <a:cs typeface="Arial" panose="020B0604020202020204" pitchFamily="34" charset="0"/>
              </a:rPr>
              <a:t>A pack of cards is numbered from 1 to </a:t>
            </a:r>
            <a:r>
              <a:rPr lang="en-US" sz="2360" dirty="0" smtClean="0">
                <a:latin typeface="Arial" panose="020B0604020202020204" pitchFamily="34" charset="0"/>
                <a:cs typeface="Arial" panose="020B0604020202020204" pitchFamily="34" charset="0"/>
              </a:rPr>
              <a:t>20.</a:t>
            </a:r>
            <a:br>
              <a:rPr lang="en-US" sz="2360" dirty="0" smtClean="0">
                <a:latin typeface="Arial" panose="020B0604020202020204" pitchFamily="34" charset="0"/>
                <a:cs typeface="Arial" panose="020B0604020202020204" pitchFamily="34" charset="0"/>
              </a:rPr>
            </a:br>
            <a:r>
              <a:rPr lang="en-US" sz="2360" dirty="0" smtClean="0">
                <a:latin typeface="Arial" panose="020B0604020202020204" pitchFamily="34" charset="0"/>
                <a:cs typeface="Arial" panose="020B0604020202020204" pitchFamily="34" charset="0"/>
              </a:rPr>
              <a:t>For </a:t>
            </a:r>
            <a:r>
              <a:rPr lang="en-US" sz="2360" dirty="0">
                <a:latin typeface="Arial" panose="020B0604020202020204" pitchFamily="34" charset="0"/>
                <a:cs typeface="Arial" panose="020B0604020202020204" pitchFamily="34" charset="0"/>
              </a:rPr>
              <a:t>which questions would you draw a tree diagram?</a:t>
            </a:r>
          </a:p>
          <a:p>
            <a:pPr marL="857250" lvl="1" indent="-400050">
              <a:buClr>
                <a:srgbClr val="C00000"/>
              </a:buClr>
              <a:buFont typeface="+mj-lt"/>
              <a:buAutoNum type="alphaLcPeriod"/>
              <a:tabLst>
                <a:tab pos="2743200" algn="l"/>
              </a:tabLst>
            </a:pPr>
            <a:r>
              <a:rPr lang="en-US" sz="2360" dirty="0" smtClean="0">
                <a:latin typeface="Arial" panose="020B0604020202020204" pitchFamily="34" charset="0"/>
                <a:cs typeface="Arial" panose="020B0604020202020204" pitchFamily="34" charset="0"/>
              </a:rPr>
              <a:t>Two </a:t>
            </a:r>
            <a:r>
              <a:rPr lang="en-US" sz="2360" dirty="0">
                <a:latin typeface="Arial" panose="020B0604020202020204" pitchFamily="34" charset="0"/>
                <a:cs typeface="Arial" panose="020B0604020202020204" pitchFamily="34" charset="0"/>
              </a:rPr>
              <a:t>cards are chosen at random. Work out the probability of choosing an even number and art odd number.</a:t>
            </a:r>
          </a:p>
          <a:p>
            <a:pPr marL="857250" lvl="1" indent="-400050">
              <a:buClr>
                <a:srgbClr val="C00000"/>
              </a:buClr>
              <a:buFont typeface="+mj-lt"/>
              <a:buAutoNum type="alphaLcPeriod"/>
              <a:tabLst>
                <a:tab pos="2743200" algn="l"/>
              </a:tabLst>
            </a:pPr>
            <a:r>
              <a:rPr lang="en-US" sz="2360" dirty="0" smtClean="0">
                <a:latin typeface="Arial" panose="020B0604020202020204" pitchFamily="34" charset="0"/>
                <a:cs typeface="Arial" panose="020B0604020202020204" pitchFamily="34" charset="0"/>
              </a:rPr>
              <a:t>Two </a:t>
            </a:r>
            <a:r>
              <a:rPr lang="en-US" sz="2360" dirty="0">
                <a:latin typeface="Arial" panose="020B0604020202020204" pitchFamily="34" charset="0"/>
                <a:cs typeface="Arial" panose="020B0604020202020204" pitchFamily="34" charset="0"/>
              </a:rPr>
              <a:t>cards are chosen at random. Work out the probability of choosing two prime numbers, </a:t>
            </a:r>
            <a:endParaRPr lang="en-US" sz="236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360" dirty="0" smtClean="0">
                <a:latin typeface="Arial" panose="020B0604020202020204" pitchFamily="34" charset="0"/>
                <a:cs typeface="Arial" panose="020B0604020202020204" pitchFamily="34" charset="0"/>
              </a:rPr>
              <a:t>A </a:t>
            </a:r>
            <a:r>
              <a:rPr lang="en-US" sz="2360" dirty="0">
                <a:latin typeface="Arial" panose="020B0604020202020204" pitchFamily="34" charset="0"/>
                <a:cs typeface="Arial" panose="020B0604020202020204" pitchFamily="34" charset="0"/>
              </a:rPr>
              <a:t>card is chosen at random. Work out the probability of not getting a prime number.</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085874428"/>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330</a:t>
            </a:r>
            <a:endParaRPr lang="en-GB" sz="1400" b="1" dirty="0">
              <a:latin typeface="Calibri" panose="020F0502020204030204" pitchFamily="34" charset="0"/>
            </a:endParaRPr>
          </a:p>
        </p:txBody>
      </p:sp>
      <p:sp>
        <p:nvSpPr>
          <p:cNvPr id="18" name="Rectangle 17"/>
          <p:cNvSpPr/>
          <p:nvPr/>
        </p:nvSpPr>
        <p:spPr>
          <a:xfrm>
            <a:off x="238559" y="1196752"/>
            <a:ext cx="5269545" cy="5493812"/>
          </a:xfrm>
          <a:prstGeom prst="rect">
            <a:avLst/>
          </a:prstGeom>
        </p:spPr>
        <p:txBody>
          <a:bodyPr wrap="square">
            <a:spAutoFit/>
          </a:bodyPr>
          <a:lstStyle/>
          <a:p>
            <a:pPr marL="457200" indent="-457200">
              <a:buClr>
                <a:srgbClr val="C00000"/>
              </a:buClr>
              <a:buFont typeface="+mj-lt"/>
              <a:buAutoNum type="arabicPeriod" startAt="3"/>
              <a:tabLst>
                <a:tab pos="2743200" algn="l"/>
              </a:tabLst>
            </a:pPr>
            <a:r>
              <a:rPr lang="en-US" sz="2250" dirty="0">
                <a:latin typeface="Arial" panose="020B0604020202020204" pitchFamily="34" charset="0"/>
                <a:cs typeface="Arial" panose="020B0604020202020204" pitchFamily="34" charset="0"/>
              </a:rPr>
              <a:t>The tree diagram shows the probabilities of picking a counter from a bag, replacing the counter and then choosing another counter</a:t>
            </a:r>
            <a:r>
              <a:rPr lang="en-US" sz="2250" dirty="0" smtClean="0">
                <a:latin typeface="Arial" panose="020B0604020202020204" pitchFamily="34" charset="0"/>
                <a:cs typeface="Arial" panose="020B0604020202020204" pitchFamily="34" charset="0"/>
              </a:rPr>
              <a:t>.</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Copy </a:t>
            </a:r>
            <a:r>
              <a:rPr lang="en-US" sz="2250" dirty="0">
                <a:latin typeface="Arial" panose="020B0604020202020204" pitchFamily="34" charset="0"/>
                <a:cs typeface="Arial" panose="020B0604020202020204" pitchFamily="34" charset="0"/>
              </a:rPr>
              <a:t>and complete the diagram and calculations to show all the probabilities,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Work </a:t>
            </a:r>
            <a:r>
              <a:rPr lang="en-US" sz="2250" dirty="0">
                <a:latin typeface="Arial" panose="020B0604020202020204" pitchFamily="34" charset="0"/>
                <a:cs typeface="Arial" panose="020B0604020202020204" pitchFamily="34" charset="0"/>
              </a:rPr>
              <a:t>out the probability of getting one red counter</a:t>
            </a:r>
            <a:r>
              <a:rPr lang="en-US" sz="2250" dirty="0" smtClean="0">
                <a:latin typeface="Arial" panose="020B0604020202020204" pitchFamily="34" charset="0"/>
                <a:cs typeface="Arial" panose="020B0604020202020204" pitchFamily="34" charset="0"/>
              </a:rPr>
              <a:t>.</a:t>
            </a: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27584" y="2636912"/>
            <a:ext cx="4320480" cy="2160240"/>
          </a:xfrm>
          <a:prstGeom prst="rect">
            <a:avLst/>
          </a:prstGeom>
        </p:spPr>
      </p:pic>
      <p:sp>
        <p:nvSpPr>
          <p:cNvPr id="7" name="Rectangle 6"/>
          <p:cNvSpPr/>
          <p:nvPr/>
        </p:nvSpPr>
        <p:spPr>
          <a:xfrm flipH="1">
            <a:off x="5580112" y="5581689"/>
            <a:ext cx="3214951"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pt-BR" sz="2000" dirty="0">
                <a:solidFill>
                  <a:schemeClr val="tx1"/>
                </a:solidFill>
                <a:latin typeface="Arial" panose="020B0604020202020204" pitchFamily="34" charset="0"/>
                <a:cs typeface="Arial" panose="020B0604020202020204" pitchFamily="34" charset="0"/>
              </a:rPr>
              <a:t>P(one Red) = P(R, B or B, R) = P(R, B) + P(B, </a:t>
            </a:r>
            <a:r>
              <a:rPr lang="pt-BR" sz="2000" dirty="0" smtClean="0">
                <a:solidFill>
                  <a:schemeClr val="tx1"/>
                </a:solidFill>
                <a:latin typeface="Arial" panose="020B0604020202020204" pitchFamily="34" charset="0"/>
                <a:cs typeface="Arial" panose="020B0604020202020204" pitchFamily="34" charset="0"/>
              </a:rPr>
              <a:t>R)</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9467864"/>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330</a:t>
            </a:r>
            <a:endParaRPr lang="en-GB" sz="1400" b="1" dirty="0">
              <a:latin typeface="Calibri" panose="020F0502020204030204" pitchFamily="34" charset="0"/>
            </a:endParaRPr>
          </a:p>
        </p:txBody>
      </p:sp>
      <p:sp>
        <p:nvSpPr>
          <p:cNvPr id="18" name="Rectangle 17"/>
          <p:cNvSpPr/>
          <p:nvPr/>
        </p:nvSpPr>
        <p:spPr>
          <a:xfrm>
            <a:off x="238559" y="1196752"/>
            <a:ext cx="8556504" cy="5262979"/>
          </a:xfrm>
          <a:prstGeom prst="rect">
            <a:avLst/>
          </a:prstGeom>
        </p:spPr>
        <p:txBody>
          <a:bodyPr wrap="square">
            <a:spAutoFit/>
          </a:bodyPr>
          <a:lstStyle/>
          <a:p>
            <a:pPr marL="400050" indent="-400050">
              <a:buClr>
                <a:srgbClr val="C00000"/>
              </a:buClr>
              <a:buFont typeface="+mj-lt"/>
              <a:buAutoNum type="arabicPeriod" startAt="4"/>
              <a:tabLst>
                <a:tab pos="2743200" algn="l"/>
              </a:tabLst>
            </a:pPr>
            <a:r>
              <a:rPr lang="en-US" sz="2400" dirty="0">
                <a:latin typeface="Arial" panose="020B0604020202020204" pitchFamily="34" charset="0"/>
                <a:cs typeface="Arial" panose="020B0604020202020204" pitchFamily="34" charset="0"/>
              </a:rPr>
              <a:t>Jane has a box of crayons with 3 blue crayons and 5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green </a:t>
            </a:r>
            <a:r>
              <a:rPr lang="en-US" sz="2400" dirty="0">
                <a:latin typeface="Arial" panose="020B0604020202020204" pitchFamily="34" charset="0"/>
                <a:cs typeface="Arial" panose="020B0604020202020204" pitchFamily="34" charset="0"/>
              </a:rPr>
              <a:t>crayons. She chooses a crayon at random, uses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it</a:t>
            </a:r>
            <a:r>
              <a:rPr lang="en-US" sz="2400" dirty="0">
                <a:latin typeface="Arial" panose="020B0604020202020204" pitchFamily="34" charset="0"/>
                <a:cs typeface="Arial" panose="020B0604020202020204" pitchFamily="34" charset="0"/>
              </a:rPr>
              <a:t>, replaces it and then chooses another crayon at random, </a:t>
            </a:r>
            <a:endParaRPr lang="en-US" sz="16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Copy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complete the </a:t>
            </a:r>
            <a:r>
              <a:rPr lang="en-US" sz="2400" dirty="0">
                <a:latin typeface="Arial" panose="020B0604020202020204" pitchFamily="34" charset="0"/>
                <a:cs typeface="Arial" panose="020B0604020202020204" pitchFamily="34" charset="0"/>
              </a:rPr>
              <a:t>tree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diagram </a:t>
            </a:r>
            <a:r>
              <a:rPr lang="en-US" sz="2400" dirty="0">
                <a:latin typeface="Arial" panose="020B0604020202020204" pitchFamily="34" charset="0"/>
                <a:cs typeface="Arial" panose="020B0604020202020204" pitchFamily="34" charset="0"/>
              </a:rPr>
              <a:t>to </a:t>
            </a:r>
            <a:r>
              <a:rPr lang="en-US" sz="2400" dirty="0" smtClean="0">
                <a:latin typeface="Arial" panose="020B0604020202020204" pitchFamily="34" charset="0"/>
                <a:cs typeface="Arial" panose="020B0604020202020204" pitchFamily="34" charset="0"/>
              </a:rPr>
              <a:t>show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all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probabilities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and calculations.</a:t>
            </a:r>
          </a:p>
          <a:p>
            <a:pPr marL="800100" lvl="1" indent="-342900">
              <a:buClr>
                <a:srgbClr val="C00000"/>
              </a:buClr>
              <a:buFont typeface="+mj-lt"/>
              <a:buAutoNum type="alphaLcPeriod"/>
              <a:tabLst>
                <a:tab pos="2743200" algn="l"/>
              </a:tabLst>
            </a:pPr>
            <a:r>
              <a:rPr lang="en-US" sz="2400" dirty="0">
                <a:latin typeface="Arial" panose="020B0604020202020204" pitchFamily="34" charset="0"/>
                <a:cs typeface="Arial" panose="020B0604020202020204" pitchFamily="34" charset="0"/>
              </a:rPr>
              <a:t>Work out the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probability </a:t>
            </a:r>
            <a:r>
              <a:rPr lang="en-US" sz="2400" dirty="0">
                <a:latin typeface="Arial" panose="020B0604020202020204" pitchFamily="34" charset="0"/>
                <a:cs typeface="Arial" panose="020B0604020202020204" pitchFamily="34" charset="0"/>
              </a:rPr>
              <a:t>of Jane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choosing</a:t>
            </a:r>
            <a:endParaRPr lang="en-US" sz="2400" dirty="0">
              <a:latin typeface="Arial" panose="020B0604020202020204" pitchFamily="34" charset="0"/>
              <a:cs typeface="Arial" panose="020B0604020202020204" pitchFamily="34" charset="0"/>
            </a:endParaRPr>
          </a:p>
          <a:p>
            <a:pPr marL="1314450" lvl="2" indent="-4000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blue and green crayon</a:t>
            </a:r>
          </a:p>
          <a:p>
            <a:pPr marL="1314450" lvl="2" indent="-4000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2 </a:t>
            </a:r>
            <a:r>
              <a:rPr lang="en-US" sz="2400" dirty="0">
                <a:latin typeface="Arial" panose="020B0604020202020204" pitchFamily="34" charset="0"/>
                <a:cs typeface="Arial" panose="020B0604020202020204" pitchFamily="34" charset="0"/>
              </a:rPr>
              <a:t>green crayons </a:t>
            </a:r>
            <a:endParaRPr lang="en-US" sz="2400" dirty="0" smtClean="0">
              <a:latin typeface="Arial" panose="020B0604020202020204" pitchFamily="34" charset="0"/>
              <a:cs typeface="Arial" panose="020B0604020202020204" pitchFamily="34" charset="0"/>
            </a:endParaRPr>
          </a:p>
          <a:p>
            <a:pPr marL="1314450" lvl="2" indent="-4000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at </a:t>
            </a:r>
            <a:r>
              <a:rPr lang="en-US" sz="2400" dirty="0">
                <a:latin typeface="Arial" panose="020B0604020202020204" pitchFamily="34" charset="0"/>
                <a:cs typeface="Arial" panose="020B0604020202020204" pitchFamily="34" charset="0"/>
              </a:rPr>
              <a:t>least one green crayon.</a:t>
            </a:r>
            <a:endParaRPr lang="en-US" sz="24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8078" y="1196752"/>
            <a:ext cx="624402" cy="624402"/>
          </a:xfrm>
          <a:prstGeom prst="rect">
            <a:avLst/>
          </a:prstGeom>
        </p:spPr>
      </p:pic>
      <p:sp>
        <p:nvSpPr>
          <p:cNvPr id="7" name="Rectangle 6"/>
          <p:cNvSpPr/>
          <p:nvPr/>
        </p:nvSpPr>
        <p:spPr>
          <a:xfrm flipH="1">
            <a:off x="5508103" y="5373216"/>
            <a:ext cx="328695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Q4b iii hint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Which outcomes have one or more green?</a:t>
            </a: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781200" y="2457536"/>
            <a:ext cx="5066102" cy="2771663"/>
          </a:xfrm>
          <a:prstGeom prst="rect">
            <a:avLst/>
          </a:prstGeom>
        </p:spPr>
      </p:pic>
    </p:spTree>
    <p:extLst>
      <p:ext uri="{BB962C8B-B14F-4D97-AF65-F5344CB8AC3E}">
        <p14:creationId xmlns:p14="http://schemas.microsoft.com/office/powerpoint/2010/main" val="2129091502"/>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331</a:t>
            </a:r>
            <a:endParaRPr lang="en-GB" sz="1400" b="1" dirty="0">
              <a:latin typeface="Calibri" panose="020F0502020204030204" pitchFamily="34" charset="0"/>
            </a:endParaRPr>
          </a:p>
        </p:txBody>
      </p:sp>
      <p:sp>
        <p:nvSpPr>
          <p:cNvPr id="18" name="Rectangle 17"/>
          <p:cNvSpPr/>
          <p:nvPr/>
        </p:nvSpPr>
        <p:spPr>
          <a:xfrm>
            <a:off x="238559" y="1196752"/>
            <a:ext cx="8556504" cy="5262979"/>
          </a:xfrm>
          <a:prstGeom prst="rect">
            <a:avLst/>
          </a:prstGeom>
        </p:spPr>
        <p:txBody>
          <a:bodyPr wrap="square">
            <a:spAutoFit/>
          </a:bodyPr>
          <a:lstStyle/>
          <a:p>
            <a:pPr marL="457200" indent="-457200">
              <a:buClr>
                <a:srgbClr val="C00000"/>
              </a:buClr>
              <a:buFont typeface="+mj-lt"/>
              <a:buAutoNum type="arabicPeriod" startAt="5"/>
              <a:tabLst>
                <a:tab pos="2743200" algn="l"/>
              </a:tabLst>
            </a:pPr>
            <a:r>
              <a:rPr lang="en-US" sz="2400" dirty="0">
                <a:latin typeface="Arial" panose="020B0604020202020204" pitchFamily="34" charset="0"/>
                <a:cs typeface="Arial" panose="020B0604020202020204" pitchFamily="34" charset="0"/>
              </a:rPr>
              <a:t>Paige shuffles an ordinary pack of cards. She turns a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card </a:t>
            </a:r>
            <a:r>
              <a:rPr lang="en-US" sz="2400" dirty="0">
                <a:latin typeface="Arial" panose="020B0604020202020204" pitchFamily="34" charset="0"/>
                <a:cs typeface="Arial" panose="020B0604020202020204" pitchFamily="34" charset="0"/>
              </a:rPr>
              <a:t>over, returns it to the pack for another shuffle and then turns over another card.</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 tree diagram to show all the probabilities and calculations of choosing a heart</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Work out the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probability </a:t>
            </a:r>
            <a:r>
              <a:rPr lang="en-US" sz="2400" dirty="0">
                <a:latin typeface="Arial" panose="020B0604020202020204" pitchFamily="34" charset="0"/>
                <a:cs typeface="Arial" panose="020B0604020202020204" pitchFamily="34" charset="0"/>
              </a:rPr>
              <a:t>that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both </a:t>
            </a:r>
            <a:r>
              <a:rPr lang="en-US" sz="2400" dirty="0">
                <a:latin typeface="Arial" panose="020B0604020202020204" pitchFamily="34" charset="0"/>
                <a:cs typeface="Arial" panose="020B0604020202020204" pitchFamily="34" charset="0"/>
              </a:rPr>
              <a:t>cards are hearts</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one </a:t>
            </a:r>
            <a:r>
              <a:rPr lang="en-US" sz="2400" dirty="0">
                <a:latin typeface="Arial" panose="020B0604020202020204" pitchFamily="34" charset="0"/>
                <a:cs typeface="Arial" panose="020B0604020202020204" pitchFamily="34" charset="0"/>
              </a:rPr>
              <a:t>card is a heart.</a:t>
            </a:r>
            <a:endParaRPr lang="en-US" sz="2400" dirty="0" smtClean="0">
              <a:latin typeface="Arial" panose="020B0604020202020204" pitchFamily="34" charset="0"/>
              <a:cs typeface="Arial" panose="020B0604020202020204" pitchFamily="34" charset="0"/>
            </a:endParaRPr>
          </a:p>
        </p:txBody>
      </p:sp>
      <p:sp>
        <p:nvSpPr>
          <p:cNvPr id="7" name="Rectangle 6"/>
          <p:cNvSpPr/>
          <p:nvPr/>
        </p:nvSpPr>
        <p:spPr>
          <a:xfrm flipH="1">
            <a:off x="5940151" y="5766355"/>
            <a:ext cx="2854910"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Q5a hint</a:t>
            </a:r>
            <a:r>
              <a:rPr lang="en-US" sz="2400" dirty="0" smtClean="0">
                <a:solidFill>
                  <a:schemeClr val="tx1"/>
                </a:solidFill>
                <a:latin typeface="Arial" panose="020B0604020202020204" pitchFamily="34" charset="0"/>
                <a:cs typeface="Arial" panose="020B0604020202020204" pitchFamily="34" charset="0"/>
              </a:rPr>
              <a:t> – ¼ of the cards </a:t>
            </a:r>
            <a:r>
              <a:rPr lang="en-US" sz="2400" dirty="0">
                <a:solidFill>
                  <a:schemeClr val="tx1"/>
                </a:solidFill>
                <a:latin typeface="Arial" panose="020B0604020202020204" pitchFamily="34" charset="0"/>
                <a:cs typeface="Arial" panose="020B0604020202020204" pitchFamily="34" charset="0"/>
              </a:rPr>
              <a:t>are heart:</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68078" y="1196752"/>
            <a:ext cx="624402" cy="624402"/>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94145" y="3116360"/>
            <a:ext cx="5426327" cy="2497835"/>
          </a:xfrm>
          <a:prstGeom prst="rect">
            <a:avLst/>
          </a:prstGeom>
        </p:spPr>
      </p:pic>
    </p:spTree>
    <p:extLst>
      <p:ext uri="{BB962C8B-B14F-4D97-AF65-F5344CB8AC3E}">
        <p14:creationId xmlns:p14="http://schemas.microsoft.com/office/powerpoint/2010/main" val="1029194989"/>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331</a:t>
            </a:r>
            <a:endParaRPr lang="en-GB" sz="1400" b="1" dirty="0">
              <a:latin typeface="Calibri" panose="020F0502020204030204" pitchFamily="34" charset="0"/>
            </a:endParaRPr>
          </a:p>
        </p:txBody>
      </p:sp>
      <p:sp>
        <p:nvSpPr>
          <p:cNvPr id="18" name="Rectangle 17"/>
          <p:cNvSpPr/>
          <p:nvPr/>
        </p:nvSpPr>
        <p:spPr>
          <a:xfrm>
            <a:off x="238559" y="1196752"/>
            <a:ext cx="8556504" cy="5324535"/>
          </a:xfrm>
          <a:prstGeom prst="rect">
            <a:avLst/>
          </a:prstGeom>
        </p:spPr>
        <p:txBody>
          <a:bodyPr wrap="square">
            <a:spAutoFit/>
          </a:bodyPr>
          <a:lstStyle/>
          <a:p>
            <a:pPr marL="400050" indent="-400050">
              <a:buClr>
                <a:srgbClr val="C00000"/>
              </a:buClr>
              <a:buFont typeface="+mj-lt"/>
              <a:buAutoNum type="arabicPeriod" startAt="6"/>
              <a:tabLst>
                <a:tab pos="2743200" algn="l"/>
              </a:tabLst>
            </a:pPr>
            <a:r>
              <a:rPr lang="en-US" sz="2000" dirty="0">
                <a:latin typeface="Arial" panose="020B0604020202020204" pitchFamily="34" charset="0"/>
                <a:cs typeface="Arial" panose="020B0604020202020204" pitchFamily="34" charset="0"/>
              </a:rPr>
              <a:t>Louis has a box of chocolates. 6 of the chocolates are caramel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err="1" smtClean="0">
                <a:latin typeface="Arial" panose="020B0604020202020204" pitchFamily="34" charset="0"/>
                <a:cs typeface="Arial" panose="020B0604020202020204" pitchFamily="34" charset="0"/>
              </a:rPr>
              <a:t>centres</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4 of them are strawberry </a:t>
            </a:r>
            <a:r>
              <a:rPr lang="en-US" sz="2000" dirty="0" err="1">
                <a:latin typeface="Arial" panose="020B0604020202020204" pitchFamily="34" charset="0"/>
                <a:cs typeface="Arial" panose="020B0604020202020204" pitchFamily="34" charset="0"/>
              </a:rPr>
              <a:t>centres</a:t>
            </a:r>
            <a:r>
              <a:rPr lang="en-US" sz="2000" dirty="0">
                <a:latin typeface="Arial" panose="020B0604020202020204" pitchFamily="34" charset="0"/>
                <a:cs typeface="Arial" panose="020B0604020202020204" pitchFamily="34" charset="0"/>
              </a:rPr>
              <a:t>. Louis picks a chocolate at random and eats </a:t>
            </a:r>
            <a:r>
              <a:rPr lang="en-US" sz="2000" dirty="0" smtClean="0">
                <a:latin typeface="Arial" panose="020B0604020202020204" pitchFamily="34" charset="0"/>
                <a:cs typeface="Arial" panose="020B0604020202020204" pitchFamily="34" charset="0"/>
              </a:rPr>
              <a:t>it. He </a:t>
            </a:r>
            <a:r>
              <a:rPr lang="en-US" sz="2000" dirty="0">
                <a:latin typeface="Arial" panose="020B0604020202020204" pitchFamily="34" charset="0"/>
                <a:cs typeface="Arial" panose="020B0604020202020204" pitchFamily="34" charset="0"/>
              </a:rPr>
              <a:t>then picks another chocolate at random,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is P(caramel) for the first chocolate?</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Louis </a:t>
            </a:r>
            <a:r>
              <a:rPr lang="en-US" sz="2000" dirty="0">
                <a:latin typeface="Arial" panose="020B0604020202020204" pitchFamily="34" charset="0"/>
                <a:cs typeface="Arial" panose="020B0604020202020204" pitchFamily="34" charset="0"/>
              </a:rPr>
              <a:t>picks and eats a caramel. What is P(caramel) for his second chocolate?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Copy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complete the </a:t>
            </a:r>
            <a:r>
              <a:rPr lang="en-US" sz="2000" dirty="0">
                <a:latin typeface="Arial" panose="020B0604020202020204" pitchFamily="34" charset="0"/>
                <a:cs typeface="Arial" panose="020B0604020202020204" pitchFamily="34" charset="0"/>
              </a:rPr>
              <a:t>tree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diagram </a:t>
            </a:r>
            <a:r>
              <a:rPr lang="en-US" sz="2000" dirty="0">
                <a:latin typeface="Arial" panose="020B0604020202020204" pitchFamily="34" charset="0"/>
                <a:cs typeface="Arial" panose="020B0604020202020204" pitchFamily="34" charset="0"/>
              </a:rPr>
              <a:t>to </a:t>
            </a:r>
            <a:r>
              <a:rPr lang="en-US" sz="2000" dirty="0" smtClean="0">
                <a:latin typeface="Arial" panose="020B0604020202020204" pitchFamily="34" charset="0"/>
                <a:cs typeface="Arial" panose="020B0604020202020204" pitchFamily="34" charset="0"/>
              </a:rPr>
              <a:t>show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all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probabilities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calculations.</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out the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probability that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Louis picks</a:t>
            </a:r>
          </a:p>
          <a:p>
            <a:pPr marL="1314450" lvl="2" indent="-400050">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two </a:t>
            </a:r>
            <a:r>
              <a:rPr lang="en-US" sz="2000" dirty="0">
                <a:latin typeface="Arial" panose="020B0604020202020204" pitchFamily="34" charset="0"/>
                <a:cs typeface="Arial" panose="020B0604020202020204" pitchFamily="34" charset="0"/>
              </a:rPr>
              <a:t>different chocolates </a:t>
            </a:r>
            <a:r>
              <a:rPr lang="en-US" sz="2000" dirty="0" smtClean="0">
                <a:latin typeface="Arial" panose="020B0604020202020204" pitchFamily="34" charset="0"/>
                <a:cs typeface="Arial" panose="020B0604020202020204" pitchFamily="34" charset="0"/>
              </a:rPr>
              <a:t>  </a:t>
            </a:r>
          </a:p>
          <a:p>
            <a:pPr marL="1314450" lvl="2" indent="-400050">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least one strawberry.</a:t>
            </a:r>
            <a:endParaRPr lang="en-US" sz="2000" dirty="0" smtClean="0">
              <a:latin typeface="Arial" panose="020B0604020202020204" pitchFamily="34" charset="0"/>
              <a:cs typeface="Arial" panose="020B0604020202020204" pitchFamily="34" charset="0"/>
            </a:endParaRPr>
          </a:p>
        </p:txBody>
      </p:sp>
      <p:sp>
        <p:nvSpPr>
          <p:cNvPr id="7" name="Rectangle 6"/>
          <p:cNvSpPr/>
          <p:nvPr/>
        </p:nvSpPr>
        <p:spPr>
          <a:xfrm flipH="1">
            <a:off x="6732239" y="5766355"/>
            <a:ext cx="2088233"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Q6b hint</a:t>
            </a:r>
            <a:r>
              <a:rPr lang="en-US" sz="2400" dirty="0" smtClean="0">
                <a:solidFill>
                  <a:schemeClr val="tx1"/>
                </a:solidFill>
                <a:latin typeface="Arial" panose="020B0604020202020204" pitchFamily="34" charset="0"/>
                <a:cs typeface="Arial" panose="020B0604020202020204" pitchFamily="34" charset="0"/>
              </a:rPr>
              <a:t> – </a:t>
            </a:r>
            <a:r>
              <a:rPr lang="en-US" sz="2400" u="sng"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
            </a:r>
            <a:b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b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                   9</a:t>
            </a:r>
            <a:endParaRPr lang="en-US" sz="24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247748" y="3212976"/>
            <a:ext cx="5572724" cy="245855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16416" y="1883798"/>
            <a:ext cx="548640" cy="537090"/>
          </a:xfrm>
          <a:prstGeom prst="rect">
            <a:avLst/>
          </a:prstGeom>
        </p:spPr>
      </p:pic>
    </p:spTree>
    <p:extLst>
      <p:ext uri="{BB962C8B-B14F-4D97-AF65-F5344CB8AC3E}">
        <p14:creationId xmlns:p14="http://schemas.microsoft.com/office/powerpoint/2010/main" val="2669060370"/>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331</a:t>
            </a:r>
            <a:endParaRPr lang="en-GB" sz="1400" b="1" dirty="0">
              <a:latin typeface="Calibri" panose="020F0502020204030204" pitchFamily="34" charset="0"/>
            </a:endParaRPr>
          </a:p>
        </p:txBody>
      </p:sp>
      <p:sp>
        <p:nvSpPr>
          <p:cNvPr id="18" name="Rectangle 17"/>
          <p:cNvSpPr/>
          <p:nvPr/>
        </p:nvSpPr>
        <p:spPr>
          <a:xfrm>
            <a:off x="238559" y="1196752"/>
            <a:ext cx="8105281" cy="2354491"/>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100" dirty="0">
                <a:latin typeface="Arial" panose="020B0604020202020204" pitchFamily="34" charset="0"/>
                <a:cs typeface="Arial" panose="020B0604020202020204" pitchFamily="34" charset="0"/>
              </a:rPr>
              <a:t>Nathan has 8 cartons of juice in the fridge. 5 of the cartons are apple juice and 3 of the cartons are orange juice. Louis chooses two cartons at random,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Copy </a:t>
            </a:r>
            <a:r>
              <a:rPr lang="en-US" sz="2100" dirty="0">
                <a:latin typeface="Arial" panose="020B0604020202020204" pitchFamily="34" charset="0"/>
                <a:cs typeface="Arial" panose="020B0604020202020204" pitchFamily="34" charset="0"/>
              </a:rPr>
              <a:t>and complete the tree diagram to show all the probabilities and </a:t>
            </a:r>
            <a:r>
              <a:rPr lang="en-US" sz="2100" dirty="0" smtClean="0">
                <a:latin typeface="Arial" panose="020B0604020202020204" pitchFamily="34" charset="0"/>
                <a:cs typeface="Arial" panose="020B0604020202020204" pitchFamily="34" charset="0"/>
              </a:rPr>
              <a:t>calculations.</a:t>
            </a:r>
          </a:p>
          <a:p>
            <a:pPr lvl="1">
              <a:buClr>
                <a:srgbClr val="C00000"/>
              </a:buClr>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of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100" dirty="0" smtClean="0">
                <a:latin typeface="Arial" panose="020B0604020202020204" pitchFamily="34" charset="0"/>
                <a:cs typeface="Arial" panose="020B0604020202020204" pitchFamily="34" charset="0"/>
              </a:rPr>
              <a:t>both </a:t>
            </a:r>
            <a:r>
              <a:rPr lang="en-US" sz="2100" dirty="0">
                <a:latin typeface="Arial" panose="020B0604020202020204" pitchFamily="34" charset="0"/>
                <a:cs typeface="Arial" panose="020B0604020202020204" pitchFamily="34" charset="0"/>
              </a:rPr>
              <a:t>cartons being orange </a:t>
            </a:r>
            <a:r>
              <a:rPr lang="en-US" sz="2100" dirty="0" smtClean="0">
                <a:latin typeface="Arial" panose="020B0604020202020204" pitchFamily="34" charset="0"/>
                <a:cs typeface="Arial" panose="020B0604020202020204" pitchFamily="34" charset="0"/>
              </a:rPr>
              <a:t>juice     </a:t>
            </a:r>
            <a:r>
              <a:rPr lang="en-US" sz="2100" dirty="0" smtClean="0">
                <a:solidFill>
                  <a:srgbClr val="C00000"/>
                </a:solidFill>
                <a:latin typeface="Arial" panose="020B0604020202020204" pitchFamily="34" charset="0"/>
                <a:cs typeface="Arial" panose="020B0604020202020204" pitchFamily="34" charset="0"/>
              </a:rPr>
              <a:t>c.</a:t>
            </a:r>
            <a:r>
              <a:rPr lang="en-US" sz="2100" dirty="0" smtClean="0">
                <a:latin typeface="Arial" panose="020B0604020202020204" pitchFamily="34" charset="0"/>
                <a:cs typeface="Arial" panose="020B0604020202020204" pitchFamily="34" charset="0"/>
              </a:rPr>
              <a:t> one </a:t>
            </a:r>
            <a:r>
              <a:rPr lang="en-US" sz="2100" dirty="0">
                <a:latin typeface="Arial" panose="020B0604020202020204" pitchFamily="34" charset="0"/>
                <a:cs typeface="Arial" panose="020B0604020202020204" pitchFamily="34" charset="0"/>
              </a:rPr>
              <a:t>of each flavour.</a:t>
            </a:r>
            <a:endParaRPr lang="en-US" sz="21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75656" y="3549519"/>
            <a:ext cx="6516052" cy="304783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3840" y="1196752"/>
            <a:ext cx="548640" cy="537090"/>
          </a:xfrm>
          <a:prstGeom prst="rect">
            <a:avLst/>
          </a:prstGeom>
        </p:spPr>
      </p:pic>
    </p:spTree>
    <p:extLst>
      <p:ext uri="{BB962C8B-B14F-4D97-AF65-F5344CB8AC3E}">
        <p14:creationId xmlns:p14="http://schemas.microsoft.com/office/powerpoint/2010/main" val="2287722135"/>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332</a:t>
            </a:r>
            <a:endParaRPr lang="en-GB" sz="1400" b="1" dirty="0">
              <a:latin typeface="Calibri" panose="020F0502020204030204" pitchFamily="34" charset="0"/>
            </a:endParaRPr>
          </a:p>
        </p:txBody>
      </p:sp>
      <p:sp>
        <p:nvSpPr>
          <p:cNvPr id="18" name="Rectangle 17"/>
          <p:cNvSpPr/>
          <p:nvPr/>
        </p:nvSpPr>
        <p:spPr>
          <a:xfrm>
            <a:off x="225468" y="1196752"/>
            <a:ext cx="8595004" cy="3000821"/>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2100" dirty="0">
                <a:latin typeface="Arial" panose="020B0604020202020204" pitchFamily="34" charset="0"/>
                <a:cs typeface="Arial" panose="020B0604020202020204" pitchFamily="34" charset="0"/>
              </a:rPr>
              <a:t>Shannon has a bag of balloons to blow up for a party. In the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bag </a:t>
            </a:r>
            <a:r>
              <a:rPr lang="en-US" sz="2100" dirty="0">
                <a:latin typeface="Arial" panose="020B0604020202020204" pitchFamily="34" charset="0"/>
                <a:cs typeface="Arial" panose="020B0604020202020204" pitchFamily="34" charset="0"/>
              </a:rPr>
              <a:t>are 7 red balloons and 5 yellow balloons. Shannon takes a balloon at random, blows it up and then takes another balloon at random.</a:t>
            </a: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Draw </a:t>
            </a:r>
            <a:r>
              <a:rPr lang="en-US" sz="2100" dirty="0">
                <a:latin typeface="Arial" panose="020B0604020202020204" pitchFamily="34" charset="0"/>
                <a:cs typeface="Arial" panose="020B0604020202020204" pitchFamily="34" charset="0"/>
              </a:rPr>
              <a:t>a tree diagram to show all the probabilities and calculations.</a:t>
            </a:r>
          </a:p>
          <a:p>
            <a:pPr lvl="1">
              <a:buClr>
                <a:srgbClr val="C00000"/>
              </a:buClr>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of</a:t>
            </a:r>
          </a:p>
          <a:p>
            <a:pPr marL="914400" lvl="1" indent="-457200">
              <a:buClr>
                <a:srgbClr val="C00000"/>
              </a:buClr>
              <a:buFont typeface="+mj-lt"/>
              <a:buAutoNum type="alphaLcPeriod" startAt="2"/>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two balloons being the same </a:t>
            </a:r>
            <a:r>
              <a:rPr lang="en-US" sz="2100" dirty="0" smtClean="0">
                <a:latin typeface="Arial" panose="020B0604020202020204" pitchFamily="34" charset="0"/>
                <a:cs typeface="Arial" panose="020B0604020202020204" pitchFamily="34" charset="0"/>
              </a:rPr>
              <a:t>colour</a:t>
            </a:r>
            <a:endParaRPr lang="en-US" sz="21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first balloon </a:t>
            </a:r>
            <a:r>
              <a:rPr lang="en-US" sz="2100" dirty="0" smtClean="0">
                <a:latin typeface="Arial" panose="020B0604020202020204" pitchFamily="34" charset="0"/>
                <a:cs typeface="Arial" panose="020B0604020202020204" pitchFamily="34" charset="0"/>
              </a:rPr>
              <a:t>being </a:t>
            </a:r>
            <a:r>
              <a:rPr lang="en-US" sz="2100" dirty="0">
                <a:latin typeface="Arial" panose="020B0604020202020204" pitchFamily="34" charset="0"/>
                <a:cs typeface="Arial" panose="020B0604020202020204" pitchFamily="34" charset="0"/>
              </a:rPr>
              <a:t>red and the second yellow.</a:t>
            </a:r>
            <a:endParaRPr lang="en-US" sz="2100"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37090"/>
          </a:xfrm>
          <a:prstGeom prst="rect">
            <a:avLst/>
          </a:prstGeom>
        </p:spPr>
      </p:pic>
      <p:sp>
        <p:nvSpPr>
          <p:cNvPr id="8" name="Rectangle 7"/>
          <p:cNvSpPr/>
          <p:nvPr/>
        </p:nvSpPr>
        <p:spPr>
          <a:xfrm flipH="1">
            <a:off x="1259632" y="4155465"/>
            <a:ext cx="6572692" cy="2431435"/>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Q8a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3200" dirty="0" smtClean="0">
                <a:solidFill>
                  <a:schemeClr val="tx1"/>
                </a:solidFill>
                <a:latin typeface="Arial" panose="020B0604020202020204" pitchFamily="34" charset="0"/>
                <a:cs typeface="Arial" panose="020B0604020202020204" pitchFamily="34" charset="0"/>
              </a:rPr>
              <a:t/>
            </a:r>
            <a:br>
              <a:rPr lang="en-US" sz="32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935780" y="4249588"/>
            <a:ext cx="4752528" cy="2304256"/>
          </a:xfrm>
          <a:prstGeom prst="rect">
            <a:avLst/>
          </a:prstGeom>
        </p:spPr>
      </p:pic>
    </p:spTree>
    <p:extLst>
      <p:ext uri="{BB962C8B-B14F-4D97-AF65-F5344CB8AC3E}">
        <p14:creationId xmlns:p14="http://schemas.microsoft.com/office/powerpoint/2010/main" val="23019072"/>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332</a:t>
            </a:r>
            <a:endParaRPr lang="en-GB" sz="1400" b="1" dirty="0">
              <a:latin typeface="Calibri" panose="020F0502020204030204" pitchFamily="34" charset="0"/>
            </a:endParaRPr>
          </a:p>
        </p:txBody>
      </p:sp>
      <p:sp>
        <p:nvSpPr>
          <p:cNvPr id="18" name="Rectangle 17"/>
          <p:cNvSpPr/>
          <p:nvPr/>
        </p:nvSpPr>
        <p:spPr>
          <a:xfrm>
            <a:off x="251520" y="1196752"/>
            <a:ext cx="8581200" cy="5355312"/>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b="1" dirty="0">
                <a:solidFill>
                  <a:srgbClr val="C00000"/>
                </a:solidFill>
                <a:latin typeface="Arial" panose="020B0604020202020204" pitchFamily="34" charset="0"/>
                <a:cs typeface="Arial" panose="020B0604020202020204" pitchFamily="34" charset="0"/>
              </a:rPr>
              <a:t>Reasoning</a:t>
            </a:r>
            <a:r>
              <a:rPr lang="en-US" dirty="0">
                <a:solidFill>
                  <a:srgbClr val="C0000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Rachel surveys people swimming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at </a:t>
            </a:r>
            <a:r>
              <a:rPr lang="en-US" dirty="0">
                <a:latin typeface="Arial" panose="020B0604020202020204" pitchFamily="34" charset="0"/>
                <a:cs typeface="Arial" panose="020B0604020202020204" pitchFamily="34" charset="0"/>
              </a:rPr>
              <a:t>her local </a:t>
            </a:r>
            <a:r>
              <a:rPr lang="en-US" dirty="0" smtClean="0">
                <a:latin typeface="Arial" panose="020B0604020202020204" pitchFamily="34" charset="0"/>
                <a:cs typeface="Arial" panose="020B0604020202020204" pitchFamily="34" charset="0"/>
              </a:rPr>
              <a:t>swimming pool.</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15 </a:t>
            </a:r>
            <a:r>
              <a:rPr lang="en-US" dirty="0">
                <a:latin typeface="Arial" panose="020B0604020202020204" pitchFamily="34" charset="0"/>
                <a:cs typeface="Arial" panose="020B0604020202020204" pitchFamily="34" charset="0"/>
              </a:rPr>
              <a:t>people swim front </a:t>
            </a:r>
            <a:r>
              <a:rPr lang="en-US" dirty="0" smtClean="0">
                <a:latin typeface="Arial" panose="020B0604020202020204" pitchFamily="34" charset="0"/>
                <a:cs typeface="Arial" panose="020B0604020202020204" pitchFamily="34" charset="0"/>
              </a:rPr>
              <a:t>crawl.</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people swim </a:t>
            </a:r>
            <a:r>
              <a:rPr lang="en-US" dirty="0" smtClean="0">
                <a:latin typeface="Arial" panose="020B0604020202020204" pitchFamily="34" charset="0"/>
                <a:cs typeface="Arial" panose="020B0604020202020204" pitchFamily="34" charset="0"/>
              </a:rPr>
              <a:t>breaststroke.</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7 </a:t>
            </a:r>
            <a:r>
              <a:rPr lang="en-US" dirty="0">
                <a:latin typeface="Arial" panose="020B0604020202020204" pitchFamily="34" charset="0"/>
                <a:cs typeface="Arial" panose="020B0604020202020204" pitchFamily="34" charset="0"/>
              </a:rPr>
              <a:t>people swim both front crawl and breaststroke.</a:t>
            </a:r>
          </a:p>
          <a:p>
            <a:pPr marL="8001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Draw </a:t>
            </a:r>
            <a:r>
              <a:rPr lang="en-US" dirty="0">
                <a:latin typeface="Arial" panose="020B0604020202020204" pitchFamily="34" charset="0"/>
                <a:cs typeface="Arial" panose="020B0604020202020204" pitchFamily="34" charset="0"/>
              </a:rPr>
              <a:t>a Venn diagram.</a:t>
            </a:r>
          </a:p>
          <a:p>
            <a:pPr marL="1085850" lvl="2" indent="-285750">
              <a:buClr>
                <a:srgbClr val="C00000"/>
              </a:buClr>
              <a:buFont typeface="+mj-lt"/>
              <a:buAutoNum type="romanLcPeriod"/>
              <a:tabLst>
                <a:tab pos="2743200" algn="l"/>
              </a:tabLst>
            </a:pPr>
            <a:r>
              <a:rPr lang="en-US" dirty="0" smtClean="0">
                <a:latin typeface="Arial" panose="020B0604020202020204" pitchFamily="34" charset="0"/>
                <a:cs typeface="Arial" panose="020B0604020202020204" pitchFamily="34" charset="0"/>
              </a:rPr>
              <a:t>Write </a:t>
            </a:r>
            <a:r>
              <a:rPr lang="en-US" dirty="0">
                <a:latin typeface="Arial" panose="020B0604020202020204" pitchFamily="34" charset="0"/>
                <a:cs typeface="Arial" panose="020B0604020202020204" pitchFamily="34" charset="0"/>
              </a:rPr>
              <a:t>the number for front crawl and breaststroke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the section where the circles overlap.</a:t>
            </a:r>
          </a:p>
          <a:p>
            <a:pPr marL="1085850" lvl="2" indent="-285750">
              <a:buClr>
                <a:srgbClr val="C00000"/>
              </a:buClr>
              <a:buFont typeface="+mj-lt"/>
              <a:buAutoNum type="romanLcPeriod"/>
              <a:tabLst>
                <a:tab pos="2743200" algn="l"/>
              </a:tabLst>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many people need to go in the rest of the front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crawl </a:t>
            </a:r>
            <a:r>
              <a:rPr lang="en-US" dirty="0">
                <a:latin typeface="Arial" panose="020B0604020202020204" pitchFamily="34" charset="0"/>
                <a:cs typeface="Arial" panose="020B0604020202020204" pitchFamily="34" charset="0"/>
              </a:rPr>
              <a:t>circle? Write your answer on your Venn diagram.</a:t>
            </a:r>
          </a:p>
          <a:p>
            <a:pPr marL="1085850" lvl="2" indent="-285750">
              <a:buClr>
                <a:srgbClr val="C00000"/>
              </a:buClr>
              <a:buFont typeface="+mj-lt"/>
              <a:buAutoNum type="romanLcPeriod"/>
              <a:tabLst>
                <a:tab pos="2743200" algn="l"/>
              </a:tabLst>
            </a:pPr>
            <a:r>
              <a:rPr lang="en-US" dirty="0" smtClean="0">
                <a:latin typeface="Arial" panose="020B0604020202020204" pitchFamily="34" charset="0"/>
                <a:cs typeface="Arial" panose="020B0604020202020204" pitchFamily="34" charset="0"/>
              </a:rPr>
              <a:t>How </a:t>
            </a:r>
            <a:r>
              <a:rPr lang="en-US" dirty="0">
                <a:latin typeface="Arial" panose="020B0604020202020204" pitchFamily="34" charset="0"/>
                <a:cs typeface="Arial" panose="020B0604020202020204" pitchFamily="34" charset="0"/>
              </a:rPr>
              <a:t>many people need to go in the rest of the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breaststroke </a:t>
            </a:r>
            <a:r>
              <a:rPr lang="en-US" dirty="0">
                <a:latin typeface="Arial" panose="020B0604020202020204" pitchFamily="34" charset="0"/>
                <a:cs typeface="Arial" panose="020B0604020202020204" pitchFamily="34" charset="0"/>
              </a:rPr>
              <a:t>circle? Write your answer on your Venn diagram.</a:t>
            </a:r>
          </a:p>
          <a:p>
            <a:pPr marL="8001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Work </a:t>
            </a:r>
            <a:r>
              <a:rPr lang="en-US" dirty="0">
                <a:latin typeface="Arial" panose="020B0604020202020204" pitchFamily="34" charset="0"/>
                <a:cs typeface="Arial" panose="020B0604020202020204" pitchFamily="34" charset="0"/>
              </a:rPr>
              <a:t>out the total number of people in the Venn diagram.</a:t>
            </a:r>
          </a:p>
          <a:p>
            <a:pPr marL="8001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What </a:t>
            </a:r>
            <a:r>
              <a:rPr lang="en-US" dirty="0">
                <a:latin typeface="Arial" panose="020B0604020202020204" pitchFamily="34" charset="0"/>
                <a:cs typeface="Arial" panose="020B0604020202020204" pitchFamily="34" charset="0"/>
              </a:rPr>
              <a:t>is the probability that a person chosen at random</a:t>
            </a:r>
          </a:p>
          <a:p>
            <a:pPr marL="1085850" lvl="2" indent="-285750">
              <a:buClr>
                <a:srgbClr val="C00000"/>
              </a:buClr>
              <a:buFont typeface="+mj-lt"/>
              <a:buAutoNum type="romanLcPeriod"/>
              <a:tabLst>
                <a:tab pos="2743200" algn="l"/>
              </a:tabLst>
            </a:pPr>
            <a:r>
              <a:rPr lang="en-US" dirty="0" smtClean="0">
                <a:latin typeface="Arial" panose="020B0604020202020204" pitchFamily="34" charset="0"/>
                <a:cs typeface="Arial" panose="020B0604020202020204" pitchFamily="34" charset="0"/>
              </a:rPr>
              <a:t>swims </a:t>
            </a:r>
            <a:r>
              <a:rPr lang="en-US" dirty="0">
                <a:latin typeface="Arial" panose="020B0604020202020204" pitchFamily="34" charset="0"/>
                <a:cs typeface="Arial" panose="020B0604020202020204" pitchFamily="34" charset="0"/>
              </a:rPr>
              <a:t>front crawl and breaststroke</a:t>
            </a:r>
          </a:p>
          <a:p>
            <a:pPr marL="1085850" lvl="2" indent="-285750">
              <a:buClr>
                <a:srgbClr val="C00000"/>
              </a:buClr>
              <a:buFont typeface="+mj-lt"/>
              <a:buAutoNum type="romanLcPeriod"/>
              <a:tabLst>
                <a:tab pos="2743200" algn="l"/>
              </a:tabLst>
            </a:pPr>
            <a:r>
              <a:rPr lang="en-US" dirty="0" smtClean="0">
                <a:latin typeface="Arial" panose="020B0604020202020204" pitchFamily="34" charset="0"/>
                <a:cs typeface="Arial" panose="020B0604020202020204" pitchFamily="34" charset="0"/>
              </a:rPr>
              <a:t>swims </a:t>
            </a:r>
            <a:r>
              <a:rPr lang="en-US" dirty="0">
                <a:latin typeface="Arial" panose="020B0604020202020204" pitchFamily="34" charset="0"/>
                <a:cs typeface="Arial" panose="020B0604020202020204" pitchFamily="34" charset="0"/>
              </a:rPr>
              <a:t>front crawl only?</a:t>
            </a:r>
          </a:p>
          <a:p>
            <a:pPr marL="8001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Given </a:t>
            </a:r>
            <a:r>
              <a:rPr lang="en-US" dirty="0">
                <a:latin typeface="Arial" panose="020B0604020202020204" pitchFamily="34" charset="0"/>
                <a:cs typeface="Arial" panose="020B0604020202020204" pitchFamily="34" charset="0"/>
              </a:rPr>
              <a:t>that a person picked at random swims front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crawl</a:t>
            </a:r>
            <a:r>
              <a:rPr lang="en-US" dirty="0">
                <a:latin typeface="Arial" panose="020B0604020202020204" pitchFamily="34" charset="0"/>
                <a:cs typeface="Arial" panose="020B0604020202020204" pitchFamily="34" charset="0"/>
              </a:rPr>
              <a:t>, what is the probability they also swim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breaststroke</a:t>
            </a:r>
            <a:r>
              <a:rPr lang="en-US" dirty="0">
                <a:latin typeface="Arial" panose="020B0604020202020204" pitchFamily="34" charset="0"/>
                <a:cs typeface="Arial" panose="020B0604020202020204" pitchFamily="34" charset="0"/>
              </a:rPr>
              <a:t>?</a:t>
            </a:r>
            <a:endParaRPr lang="en-US" dirty="0" smtClean="0">
              <a:latin typeface="Arial" panose="020B0604020202020204" pitchFamily="34" charset="0"/>
              <a:cs typeface="Arial" panose="020B0604020202020204" pitchFamily="34" charset="0"/>
            </a:endParaRPr>
          </a:p>
        </p:txBody>
      </p:sp>
      <p:sp>
        <p:nvSpPr>
          <p:cNvPr id="8" name="Rectangle 7"/>
          <p:cNvSpPr/>
          <p:nvPr/>
        </p:nvSpPr>
        <p:spPr>
          <a:xfrm flipH="1">
            <a:off x="7020272" y="2927846"/>
            <a:ext cx="1794076" cy="1077218"/>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b="1" dirty="0" smtClean="0">
                <a:solidFill>
                  <a:srgbClr val="C00000"/>
                </a:solidFill>
                <a:latin typeface="Arial" panose="020B0604020202020204" pitchFamily="34" charset="0"/>
                <a:cs typeface="Arial" panose="020B0604020202020204" pitchFamily="34" charset="0"/>
              </a:rPr>
              <a:t>Q9a ii hint</a:t>
            </a:r>
            <a:r>
              <a:rPr lang="en-US" sz="1600" dirty="0" smtClean="0">
                <a:solidFill>
                  <a:schemeClr val="tx1"/>
                </a:solidFill>
                <a:latin typeface="Arial" panose="020B0604020202020204" pitchFamily="34" charset="0"/>
                <a:cs typeface="Arial" panose="020B0604020202020204" pitchFamily="34" charset="0"/>
              </a:rPr>
              <a:t> – The total in the whole front crawl circle needs to be 15.</a:t>
            </a:r>
            <a:endParaRPr lang="en-US" sz="16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44408" y="4104496"/>
            <a:ext cx="548640" cy="548640"/>
          </a:xfrm>
          <a:prstGeom prst="rect">
            <a:avLst/>
          </a:prstGeom>
        </p:spPr>
      </p:pic>
      <p:sp>
        <p:nvSpPr>
          <p:cNvPr id="11" name="Rectangle 10"/>
          <p:cNvSpPr/>
          <p:nvPr/>
        </p:nvSpPr>
        <p:spPr>
          <a:xfrm flipH="1">
            <a:off x="6516216" y="5397023"/>
            <a:ext cx="2346384" cy="1200329"/>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Q9d hint</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What fraction </a:t>
            </a:r>
            <a:r>
              <a:rPr lang="en-US" dirty="0" smtClean="0">
                <a:solidFill>
                  <a:schemeClr val="tx1"/>
                </a:solidFill>
                <a:latin typeface="Arial" panose="020B0604020202020204" pitchFamily="34" charset="0"/>
                <a:cs typeface="Arial" panose="020B0604020202020204" pitchFamily="34" charset="0"/>
              </a:rPr>
              <a:t>of 'front </a:t>
            </a:r>
            <a:r>
              <a:rPr lang="en-US" dirty="0">
                <a:solidFill>
                  <a:schemeClr val="tx1"/>
                </a:solidFill>
                <a:latin typeface="Arial" panose="020B0604020202020204" pitchFamily="34" charset="0"/>
                <a:cs typeface="Arial" panose="020B0604020202020204" pitchFamily="34" charset="0"/>
              </a:rPr>
              <a:t>crawl' people also swim breaststroke?</a:t>
            </a:r>
          </a:p>
        </p:txBody>
      </p:sp>
      <p:grpSp>
        <p:nvGrpSpPr>
          <p:cNvPr id="4" name="Group 3"/>
          <p:cNvGrpSpPr/>
          <p:nvPr/>
        </p:nvGrpSpPr>
        <p:grpSpPr>
          <a:xfrm>
            <a:off x="6804248" y="1196752"/>
            <a:ext cx="2010100" cy="1631216"/>
            <a:chOff x="6893396" y="1772816"/>
            <a:chExt cx="2010100" cy="1631216"/>
          </a:xfrm>
        </p:grpSpPr>
        <p:sp>
          <p:nvSpPr>
            <p:cNvPr id="12" name="Rectangle 11"/>
            <p:cNvSpPr/>
            <p:nvPr/>
          </p:nvSpPr>
          <p:spPr>
            <a:xfrm flipH="1">
              <a:off x="6893396" y="1772816"/>
              <a:ext cx="2010100" cy="1631216"/>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Q9a hint</a:t>
              </a:r>
              <a:r>
                <a:rPr lang="en-US" dirty="0" smtClean="0">
                  <a:solidFill>
                    <a:schemeClr val="tx1"/>
                  </a:solidFill>
                  <a:latin typeface="Arial" panose="020B0604020202020204" pitchFamily="34" charset="0"/>
                  <a:cs typeface="Arial" panose="020B0604020202020204" pitchFamily="34" charset="0"/>
                </a:rPr>
                <a:t> – </a:t>
              </a:r>
              <a:br>
                <a:rPr lang="en-US" dirty="0" smtClean="0">
                  <a:solidFill>
                    <a:schemeClr val="tx1"/>
                  </a:solidFill>
                  <a:latin typeface="Arial" panose="020B0604020202020204" pitchFamily="34" charset="0"/>
                  <a:cs typeface="Arial" panose="020B0604020202020204" pitchFamily="34" charset="0"/>
                </a:rPr>
              </a:br>
              <a:r>
                <a:rPr lang="en-US" sz="2800" dirty="0" smtClean="0">
                  <a:solidFill>
                    <a:schemeClr val="tx1"/>
                  </a:solidFill>
                  <a:latin typeface="Arial" panose="020B0604020202020204" pitchFamily="34" charset="0"/>
                  <a:cs typeface="Arial" panose="020B0604020202020204" pitchFamily="34" charset="0"/>
                </a:rPr>
                <a:t/>
              </a:r>
              <a:br>
                <a:rPr lang="en-US" sz="2800"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endParaRPr lang="en-US"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959280" y="2110579"/>
              <a:ext cx="1872208" cy="1224136"/>
            </a:xfrm>
            <a:prstGeom prst="rect">
              <a:avLst/>
            </a:prstGeom>
          </p:spPr>
        </p:pic>
      </p:grpSp>
    </p:spTree>
    <p:extLst>
      <p:ext uri="{BB962C8B-B14F-4D97-AF65-F5344CB8AC3E}">
        <p14:creationId xmlns:p14="http://schemas.microsoft.com/office/powerpoint/2010/main" val="3495326851"/>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332</a:t>
            </a:r>
            <a:endParaRPr lang="en-GB" sz="1400" b="1" dirty="0">
              <a:latin typeface="Calibri" panose="020F0502020204030204" pitchFamily="34" charset="0"/>
            </a:endParaRPr>
          </a:p>
        </p:txBody>
      </p:sp>
      <p:sp>
        <p:nvSpPr>
          <p:cNvPr id="18" name="Rectangle 17"/>
          <p:cNvSpPr/>
          <p:nvPr/>
        </p:nvSpPr>
        <p:spPr>
          <a:xfrm>
            <a:off x="251520" y="1196752"/>
            <a:ext cx="5256584" cy="3647152"/>
          </a:xfrm>
          <a:prstGeom prst="rect">
            <a:avLst/>
          </a:prstGeom>
        </p:spPr>
        <p:txBody>
          <a:bodyPr wrap="square">
            <a:spAutoFit/>
          </a:bodyPr>
          <a:lstStyle/>
          <a:p>
            <a:pPr marL="457200" indent="-457200">
              <a:buClr>
                <a:srgbClr val="C00000"/>
              </a:buClr>
              <a:buFont typeface="+mj-lt"/>
              <a:buAutoNum type="arabicPeriod" startAt="10"/>
              <a:tabLst>
                <a:tab pos="2743200" algn="l"/>
              </a:tabLst>
            </a:pPr>
            <a:r>
              <a:rPr lang="en-US" sz="2100" dirty="0">
                <a:latin typeface="Arial" panose="020B0604020202020204" pitchFamily="34" charset="0"/>
                <a:cs typeface="Arial" panose="020B0604020202020204" pitchFamily="34" charset="0"/>
              </a:rPr>
              <a:t>Georgia carries out a survey of 50 </a:t>
            </a:r>
            <a:r>
              <a:rPr lang="en-US" sz="2100" dirty="0" smtClean="0">
                <a:latin typeface="Arial" panose="020B0604020202020204" pitchFamily="34" charset="0"/>
                <a:cs typeface="Arial" panose="020B0604020202020204" pitchFamily="34" charset="0"/>
              </a:rPr>
              <a:t>people. 5 </a:t>
            </a:r>
            <a:r>
              <a:rPr lang="en-US" sz="2100" dirty="0">
                <a:latin typeface="Arial" panose="020B0604020202020204" pitchFamily="34" charset="0"/>
                <a:cs typeface="Arial" panose="020B0604020202020204" pitchFamily="34" charset="0"/>
              </a:rPr>
              <a:t>people are married and aged under </a:t>
            </a:r>
            <a:r>
              <a:rPr lang="en-US" sz="2100" dirty="0" smtClean="0">
                <a:latin typeface="Arial" panose="020B0604020202020204" pitchFamily="34" charset="0"/>
                <a:cs typeface="Arial" panose="020B0604020202020204" pitchFamily="34" charset="0"/>
              </a:rPr>
              <a:t>25. 27 </a:t>
            </a:r>
            <a:r>
              <a:rPr lang="en-US" sz="2100" dirty="0">
                <a:latin typeface="Arial" panose="020B0604020202020204" pitchFamily="34" charset="0"/>
                <a:cs typeface="Arial" panose="020B0604020202020204" pitchFamily="34" charset="0"/>
              </a:rPr>
              <a:t>people are married.</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Draw </a:t>
            </a:r>
            <a:r>
              <a:rPr lang="en-US" sz="2100" dirty="0">
                <a:latin typeface="Arial" panose="020B0604020202020204" pitchFamily="34" charset="0"/>
                <a:cs typeface="Arial" panose="020B0604020202020204" pitchFamily="34" charset="0"/>
              </a:rPr>
              <a:t>a Venn diagram to show Georgia's survey results,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that a person chosen at random is married,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that a person chosen at random is married given that they are under 25.</a:t>
            </a:r>
            <a:endParaRPr lang="en-US" sz="2100" dirty="0" smtClean="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Rectangle 10"/>
              <p:cNvSpPr/>
              <p:nvPr/>
            </p:nvSpPr>
            <p:spPr>
              <a:xfrm flipH="1">
                <a:off x="306838" y="4995310"/>
                <a:ext cx="5201266" cy="1602042"/>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30" b="1" dirty="0" smtClean="0">
                    <a:solidFill>
                      <a:srgbClr val="C00000"/>
                    </a:solidFill>
                    <a:latin typeface="Arial" panose="020B0604020202020204" pitchFamily="34" charset="0"/>
                    <a:cs typeface="Arial" panose="020B0604020202020204" pitchFamily="34" charset="0"/>
                  </a:rPr>
                  <a:t>Q10 hint</a:t>
                </a:r>
                <a:r>
                  <a:rPr lang="en-US" sz="2030" dirty="0" smtClean="0">
                    <a:solidFill>
                      <a:schemeClr val="tx1"/>
                    </a:solidFill>
                    <a:latin typeface="Arial" panose="020B0604020202020204" pitchFamily="34" charset="0"/>
                    <a:cs typeface="Arial" panose="020B0604020202020204" pitchFamily="34" charset="0"/>
                  </a:rPr>
                  <a:t> </a:t>
                </a:r>
                <a:r>
                  <a:rPr lang="en-US" sz="2030" dirty="0">
                    <a:solidFill>
                      <a:schemeClr val="tx1"/>
                    </a:solidFill>
                    <a:latin typeface="Arial" panose="020B0604020202020204" pitchFamily="34" charset="0"/>
                    <a:cs typeface="Arial" panose="020B0604020202020204" pitchFamily="34" charset="0"/>
                  </a:rPr>
                  <a:t>– Shade all those married on your Venn diagram. How many are under 25?</a:t>
                </a:r>
              </a:p>
              <a:p>
                <a:r>
                  <a:rPr lang="en-US" sz="2030" dirty="0" smtClean="0">
                    <a:solidFill>
                      <a:schemeClr val="tx1"/>
                    </a:solidFill>
                    <a:latin typeface="Arial" panose="020B0604020202020204" pitchFamily="34" charset="0"/>
                    <a:cs typeface="Arial" panose="020B0604020202020204" pitchFamily="34" charset="0"/>
                  </a:rPr>
                  <a:t>P(married </a:t>
                </a:r>
                <a:r>
                  <a:rPr lang="en-US" sz="2030" dirty="0">
                    <a:solidFill>
                      <a:schemeClr val="tx1"/>
                    </a:solidFill>
                    <a:latin typeface="Arial" panose="020B0604020202020204" pitchFamily="34" charset="0"/>
                    <a:cs typeface="Arial" panose="020B0604020202020204" pitchFamily="34" charset="0"/>
                  </a:rPr>
                  <a:t>given that they are under 25) </a:t>
                </a:r>
                <a:r>
                  <a:rPr lang="en-US" sz="2030" dirty="0" smtClean="0">
                    <a:solidFill>
                      <a:schemeClr val="tx1"/>
                    </a:solidFill>
                    <a:latin typeface="Arial" panose="020B0604020202020204" pitchFamily="34" charset="0"/>
                    <a:cs typeface="Arial" panose="020B0604020202020204" pitchFamily="34" charset="0"/>
                  </a:rPr>
                  <a:t>=</a:t>
                </a:r>
                <a:br>
                  <a:rPr lang="en-US" sz="2030" dirty="0" smtClean="0">
                    <a:solidFill>
                      <a:schemeClr val="tx1"/>
                    </a:solidFill>
                    <a:latin typeface="Arial" panose="020B0604020202020204" pitchFamily="34" charset="0"/>
                    <a:cs typeface="Arial" panose="020B0604020202020204" pitchFamily="34" charset="0"/>
                  </a:rPr>
                </a:br>
                <a14:m>
                  <m:oMath xmlns:m="http://schemas.openxmlformats.org/officeDocument/2006/math">
                    <m:f>
                      <m:fPr>
                        <m:ctrlPr>
                          <a:rPr lang="en-US" sz="2030" i="1" smtClean="0">
                            <a:solidFill>
                              <a:schemeClr val="tx1"/>
                            </a:solidFill>
                            <a:latin typeface="Cambria Math" panose="02040503050406030204" pitchFamily="18" charset="0"/>
                            <a:cs typeface="Arial" panose="020B0604020202020204" pitchFamily="34" charset="0"/>
                          </a:rPr>
                        </m:ctrlPr>
                      </m:fPr>
                      <m:num>
                        <m:r>
                          <m:rPr>
                            <m:nor/>
                          </m:rPr>
                          <a:rPr lang="en-US" sz="2030" dirty="0">
                            <a:solidFill>
                              <a:schemeClr val="tx1"/>
                            </a:solidFill>
                            <a:latin typeface="Arial" panose="020B0604020202020204" pitchFamily="34" charset="0"/>
                            <a:cs typeface="Arial" panose="020B0604020202020204" pitchFamily="34" charset="0"/>
                          </a:rPr>
                          <m:t>number</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of</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people</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married</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and</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under</m:t>
                        </m:r>
                        <m:r>
                          <m:rPr>
                            <m:nor/>
                          </m:rPr>
                          <a:rPr lang="en-US" sz="2030" dirty="0">
                            <a:solidFill>
                              <a:schemeClr val="tx1"/>
                            </a:solidFill>
                            <a:latin typeface="Arial" panose="020B0604020202020204" pitchFamily="34" charset="0"/>
                            <a:cs typeface="Arial" panose="020B0604020202020204" pitchFamily="34" charset="0"/>
                          </a:rPr>
                          <m:t> 25 </m:t>
                        </m:r>
                      </m:num>
                      <m:den>
                        <m:r>
                          <m:rPr>
                            <m:nor/>
                          </m:rPr>
                          <a:rPr lang="en-US" sz="2030" dirty="0">
                            <a:solidFill>
                              <a:schemeClr val="tx1"/>
                            </a:solidFill>
                            <a:latin typeface="Arial" panose="020B0604020202020204" pitchFamily="34" charset="0"/>
                            <a:cs typeface="Arial" panose="020B0604020202020204" pitchFamily="34" charset="0"/>
                          </a:rPr>
                          <m:t>total</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number</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of</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people</m:t>
                        </m:r>
                        <m:r>
                          <m:rPr>
                            <m:nor/>
                          </m:rPr>
                          <a:rPr lang="en-US" sz="2030" dirty="0">
                            <a:solidFill>
                              <a:schemeClr val="tx1"/>
                            </a:solidFill>
                            <a:latin typeface="Arial" panose="020B0604020202020204" pitchFamily="34" charset="0"/>
                            <a:cs typeface="Arial" panose="020B0604020202020204" pitchFamily="34" charset="0"/>
                          </a:rPr>
                          <m:t> </m:t>
                        </m:r>
                        <m:r>
                          <m:rPr>
                            <m:nor/>
                          </m:rPr>
                          <a:rPr lang="en-US" sz="2030" dirty="0">
                            <a:solidFill>
                              <a:schemeClr val="tx1"/>
                            </a:solidFill>
                            <a:latin typeface="Arial" panose="020B0604020202020204" pitchFamily="34" charset="0"/>
                            <a:cs typeface="Arial" panose="020B0604020202020204" pitchFamily="34" charset="0"/>
                          </a:rPr>
                          <m:t>under</m:t>
                        </m:r>
                        <m:r>
                          <m:rPr>
                            <m:nor/>
                          </m:rPr>
                          <a:rPr lang="en-US" sz="2030" dirty="0">
                            <a:solidFill>
                              <a:schemeClr val="tx1"/>
                            </a:solidFill>
                            <a:latin typeface="Arial" panose="020B0604020202020204" pitchFamily="34" charset="0"/>
                            <a:cs typeface="Arial" panose="020B0604020202020204" pitchFamily="34" charset="0"/>
                          </a:rPr>
                          <m:t> 25 </m:t>
                        </m:r>
                      </m:den>
                    </m:f>
                  </m:oMath>
                </a14:m>
                <a:r>
                  <a:rPr lang="en-US" sz="2030" dirty="0" smtClean="0">
                    <a:solidFill>
                      <a:schemeClr val="tx1"/>
                    </a:solidFill>
                    <a:latin typeface="Arial" panose="020B0604020202020204" pitchFamily="34" charset="0"/>
                    <a:cs typeface="Arial" panose="020B0604020202020204" pitchFamily="34" charset="0"/>
                  </a:rPr>
                  <a:t> </a:t>
                </a:r>
                <a:endParaRPr lang="en-US" sz="2030" dirty="0">
                  <a:solidFill>
                    <a:schemeClr val="tx1"/>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306838" y="4995310"/>
                <a:ext cx="5201266" cy="1602042"/>
              </a:xfrm>
              <a:prstGeom prst="rect">
                <a:avLst/>
              </a:prstGeom>
              <a:blipFill rotWithShape="0">
                <a:blip r:embed="rId4"/>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788157574"/>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306</a:t>
            </a:r>
            <a:endParaRPr lang="en-GB" sz="1400" b="1" dirty="0">
              <a:latin typeface="Calibri" panose="020F0502020204030204" pitchFamily="34" charset="0"/>
            </a:endParaRPr>
          </a:p>
        </p:txBody>
      </p:sp>
      <p:sp>
        <p:nvSpPr>
          <p:cNvPr id="3" name="Rectangle 2"/>
          <p:cNvSpPr/>
          <p:nvPr/>
        </p:nvSpPr>
        <p:spPr>
          <a:xfrm>
            <a:off x="251520" y="1196752"/>
            <a:ext cx="5256584" cy="5262979"/>
          </a:xfrm>
          <a:prstGeom prst="rect">
            <a:avLst/>
          </a:prstGeom>
        </p:spPr>
        <p:txBody>
          <a:bodyPr wrap="square">
            <a:spAutoFit/>
          </a:bodyPr>
          <a:lstStyle/>
          <a:p>
            <a:pPr marL="512763" indent="-512763">
              <a:buClr>
                <a:srgbClr val="C00000"/>
              </a:buClr>
              <a:buFont typeface="+mj-lt"/>
              <a:buAutoNum type="arabicPeriod" startAt="13"/>
              <a:tabLst>
                <a:tab pos="858838" algn="l"/>
                <a:tab pos="2743200" algn="l"/>
              </a:tabLs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table gives the numbers of boys and girls in a group who wear </a:t>
            </a:r>
            <a:r>
              <a:rPr lang="en-US" sz="2400" dirty="0" smtClean="0">
                <a:latin typeface="Arial" panose="020B0604020202020204" pitchFamily="34" charset="0"/>
                <a:cs typeface="Arial" panose="020B0604020202020204" pitchFamily="34" charset="0"/>
              </a:rPr>
              <a:t>glasses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69963" lvl="1" indent="-512763">
              <a:buClr>
                <a:srgbClr val="C00000"/>
              </a:buClr>
              <a:buFont typeface="+mj-lt"/>
              <a:buAutoNum type="alphaLcPeriod"/>
              <a:tabLst>
                <a:tab pos="858838" algn="l"/>
                <a:tab pos="2743200" algn="l"/>
              </a:tabLst>
            </a:pPr>
            <a:r>
              <a:rPr lang="en-US" sz="2400" dirty="0" smtClean="0">
                <a:latin typeface="Arial" panose="020B0604020202020204" pitchFamily="34" charset="0"/>
                <a:cs typeface="Arial" panose="020B0604020202020204" pitchFamily="34" charset="0"/>
              </a:rPr>
              <a:t>Copy and complete the table.</a:t>
            </a:r>
          </a:p>
          <a:p>
            <a:pPr lvl="1">
              <a:buClr>
                <a:srgbClr val="C00000"/>
              </a:buClr>
              <a:tabLst>
                <a:tab pos="858838" algn="l"/>
                <a:tab pos="2743200" algn="l"/>
              </a:tabLst>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person is picked at </a:t>
            </a:r>
            <a:r>
              <a:rPr lang="en-US" sz="2400" dirty="0" smtClean="0">
                <a:latin typeface="Arial" panose="020B0604020202020204" pitchFamily="34" charset="0"/>
                <a:cs typeface="Arial" panose="020B0604020202020204" pitchFamily="34" charset="0"/>
              </a:rPr>
              <a:t>random.</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is the probability the person </a:t>
            </a:r>
            <a:r>
              <a:rPr lang="en-US" sz="2400" dirty="0" smtClean="0">
                <a:latin typeface="Arial" panose="020B0604020202020204" pitchFamily="34" charset="0"/>
                <a:cs typeface="Arial" panose="020B0604020202020204" pitchFamily="34" charset="0"/>
              </a:rPr>
              <a:t>is:</a:t>
            </a:r>
          </a:p>
          <a:p>
            <a:pPr marL="969963" lvl="1" indent="-512763">
              <a:buClr>
                <a:srgbClr val="C00000"/>
              </a:buClr>
              <a:buFont typeface="+mj-lt"/>
              <a:buAutoNum type="alphaLcPeriod" startAt="2"/>
              <a:tabLst>
                <a:tab pos="858838" algn="l"/>
                <a:tab pos="2743200" algn="l"/>
              </a:tabLst>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boy without glasses </a:t>
            </a:r>
            <a:endParaRPr lang="en-US" sz="2400" dirty="0" smtClean="0">
              <a:latin typeface="Arial" panose="020B0604020202020204" pitchFamily="34" charset="0"/>
              <a:cs typeface="Arial" panose="020B0604020202020204" pitchFamily="34" charset="0"/>
            </a:endParaRPr>
          </a:p>
          <a:p>
            <a:pPr marL="969963" lvl="1" indent="-512763">
              <a:buClr>
                <a:srgbClr val="C00000"/>
              </a:buClr>
              <a:buFont typeface="+mj-lt"/>
              <a:buAutoNum type="alphaLcPeriod" startAt="2"/>
              <a:tabLst>
                <a:tab pos="858838" algn="l"/>
                <a:tab pos="2743200" algn="l"/>
              </a:tabLst>
            </a:pPr>
            <a:r>
              <a:rPr lang="en-US" sz="2400" dirty="0" smtClean="0">
                <a:latin typeface="Arial" panose="020B0604020202020204" pitchFamily="34" charset="0"/>
                <a:cs typeface="Arial" panose="020B0604020202020204" pitchFamily="34" charset="0"/>
              </a:rPr>
              <a:t>a </a:t>
            </a:r>
            <a:r>
              <a:rPr lang="en-US" sz="2400" dirty="0">
                <a:latin typeface="Arial" panose="020B0604020202020204" pitchFamily="34" charset="0"/>
                <a:cs typeface="Arial" panose="020B0604020202020204" pitchFamily="34" charset="0"/>
              </a:rPr>
              <a:t>girl?</a:t>
            </a:r>
          </a:p>
        </p:txBody>
      </p:sp>
      <p:graphicFrame>
        <p:nvGraphicFramePr>
          <p:cNvPr id="8" name="Table 7"/>
          <p:cNvGraphicFramePr>
            <a:graphicFrameLocks noGrp="1"/>
          </p:cNvGraphicFramePr>
          <p:nvPr>
            <p:extLst>
              <p:ext uri="{D42A27DB-BD31-4B8C-83A1-F6EECF244321}">
                <p14:modId xmlns:p14="http://schemas.microsoft.com/office/powerpoint/2010/main" val="4161084782"/>
              </p:ext>
            </p:extLst>
          </p:nvPr>
        </p:nvGraphicFramePr>
        <p:xfrm>
          <a:off x="251520" y="2420888"/>
          <a:ext cx="5256584" cy="1706880"/>
        </p:xfrm>
        <a:graphic>
          <a:graphicData uri="http://schemas.openxmlformats.org/drawingml/2006/table">
            <a:tbl>
              <a:tblPr firstRow="1" bandRow="1">
                <a:tableStyleId>{5940675A-B579-460E-94D1-54222C63F5DA}</a:tableStyleId>
              </a:tblPr>
              <a:tblGrid>
                <a:gridCol w="936104"/>
                <a:gridCol w="1440160"/>
                <a:gridCol w="1872208"/>
                <a:gridCol w="1008112"/>
              </a:tblGrid>
              <a:tr h="339240">
                <a:tc>
                  <a:txBody>
                    <a:bodyPr/>
                    <a:lstStyle/>
                    <a:p>
                      <a:endParaRPr lang="en-US" sz="22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b="1" dirty="0" smtClean="0">
                          <a:latin typeface="Arial" panose="020B0604020202020204" pitchFamily="34" charset="0"/>
                          <a:cs typeface="Arial" panose="020B0604020202020204" pitchFamily="34" charset="0"/>
                        </a:rPr>
                        <a:t>Glasses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No Glasses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b="1" dirty="0" smtClean="0">
                          <a:latin typeface="Arial" panose="020B0604020202020204" pitchFamily="34" charset="0"/>
                          <a:cs typeface="Arial" panose="020B0604020202020204" pitchFamily="34" charset="0"/>
                        </a:rPr>
                        <a:t>Total</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2200" b="1" dirty="0" smtClean="0">
                          <a:latin typeface="Arial" panose="020B0604020202020204" pitchFamily="34" charset="0"/>
                          <a:cs typeface="Arial" panose="020B0604020202020204" pitchFamily="34" charset="0"/>
                        </a:rPr>
                        <a:t>Boys</a:t>
                      </a: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200" dirty="0" smtClean="0">
                          <a:latin typeface="Arial" panose="020B0604020202020204" pitchFamily="34" charset="0"/>
                          <a:cs typeface="Arial" panose="020B0604020202020204" pitchFamily="34" charset="0"/>
                        </a:rPr>
                        <a:t>10</a:t>
                      </a: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2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2200" b="1" dirty="0" smtClean="0">
                          <a:latin typeface="Arial" panose="020B0604020202020204" pitchFamily="34" charset="0"/>
                          <a:cs typeface="Arial" panose="020B0604020202020204" pitchFamily="34" charset="0"/>
                        </a:rPr>
                        <a:t>Girls</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6</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240">
                <a:tc>
                  <a:txBody>
                    <a:bodyPr/>
                    <a:lstStyle/>
                    <a:p>
                      <a:r>
                        <a:rPr lang="en-US" sz="2200" b="1" dirty="0" smtClean="0">
                          <a:latin typeface="Arial" panose="020B0604020202020204" pitchFamily="34" charset="0"/>
                          <a:cs typeface="Arial" panose="020B0604020202020204" pitchFamily="34" charset="0"/>
                        </a:rPr>
                        <a:t>Total</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2200" dirty="0" smtClean="0">
                          <a:latin typeface="Arial" panose="020B0604020202020204" pitchFamily="34" charset="0"/>
                          <a:cs typeface="Arial" panose="020B0604020202020204" pitchFamily="34" charset="0"/>
                        </a:rPr>
                        <a:t>32</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361476154"/>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333</a:t>
            </a:r>
            <a:endParaRPr lang="en-GB" sz="1400" b="1" dirty="0">
              <a:latin typeface="Calibri" panose="020F0502020204030204" pitchFamily="34" charset="0"/>
            </a:endParaRPr>
          </a:p>
        </p:txBody>
      </p:sp>
      <p:sp>
        <p:nvSpPr>
          <p:cNvPr id="18" name="Rectangle 17"/>
          <p:cNvSpPr/>
          <p:nvPr/>
        </p:nvSpPr>
        <p:spPr>
          <a:xfrm>
            <a:off x="251520" y="1196752"/>
            <a:ext cx="5256584" cy="2677656"/>
          </a:xfrm>
          <a:prstGeom prst="rect">
            <a:avLst/>
          </a:prstGeom>
        </p:spPr>
        <p:txBody>
          <a:bodyPr wrap="square">
            <a:spAutoFit/>
          </a:bodyPr>
          <a:lstStyle/>
          <a:p>
            <a:pPr marL="457200" indent="-457200">
              <a:buClr>
                <a:srgbClr val="C00000"/>
              </a:buClr>
              <a:buFont typeface="+mj-lt"/>
              <a:buAutoNum type="arabicPeriod" startAt="10"/>
              <a:tabLst>
                <a:tab pos="2743200" algn="l"/>
              </a:tabLst>
            </a:pPr>
            <a:r>
              <a:rPr lang="en-US" sz="2200" dirty="0">
                <a:latin typeface="Arial" panose="020B0604020202020204" pitchFamily="34" charset="0"/>
                <a:cs typeface="Arial" panose="020B0604020202020204" pitchFamily="34" charset="0"/>
              </a:rPr>
              <a:t>Look at the Venn diagram,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List </a:t>
            </a:r>
            <a:r>
              <a:rPr lang="en-US" sz="2200" dirty="0">
                <a:latin typeface="Arial" panose="020B0604020202020204" pitchFamily="34" charset="0"/>
                <a:cs typeface="Arial" panose="020B0604020202020204" pitchFamily="34" charset="0"/>
              </a:rPr>
              <a:t>the numbers </a:t>
            </a:r>
            <a:r>
              <a:rPr lang="en-US" sz="2200" dirty="0" smtClean="0">
                <a:latin typeface="Arial" panose="020B0604020202020204" pitchFamily="34" charset="0"/>
                <a:cs typeface="Arial" panose="020B0604020202020204" pitchFamily="34" charset="0"/>
              </a:rPr>
              <a:t>in</a:t>
            </a:r>
            <a:endParaRPr lang="en-US" sz="2200" dirty="0">
              <a:latin typeface="Arial" panose="020B0604020202020204" pitchFamily="34" charset="0"/>
              <a:cs typeface="Arial" panose="020B0604020202020204" pitchFamily="34" charset="0"/>
            </a:endParaRPr>
          </a:p>
          <a:p>
            <a:pPr marL="1314450" lvl="2" indent="-4000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A      </a:t>
            </a:r>
            <a:r>
              <a:rPr lang="en-US" sz="2200" dirty="0" smtClean="0">
                <a:solidFill>
                  <a:srgbClr val="C00000"/>
                </a:solidFill>
                <a:latin typeface="Arial" panose="020B0604020202020204" pitchFamily="34" charset="0"/>
                <a:cs typeface="Arial" panose="020B0604020202020204" pitchFamily="34" charset="0"/>
              </a:rPr>
              <a:t>ii.</a:t>
            </a:r>
            <a:r>
              <a:rPr lang="en-US" sz="2200" dirty="0" smtClean="0">
                <a:latin typeface="Arial" panose="020B0604020202020204" pitchFamily="34" charset="0"/>
                <a:cs typeface="Arial" panose="020B0604020202020204" pitchFamily="34" charset="0"/>
              </a:rPr>
              <a:t>  B    </a:t>
            </a:r>
            <a:r>
              <a:rPr lang="en-US" sz="2200" dirty="0" smtClean="0">
                <a:solidFill>
                  <a:srgbClr val="C00000"/>
                </a:solidFill>
                <a:latin typeface="Arial" panose="020B0604020202020204" pitchFamily="34" charset="0"/>
                <a:cs typeface="Arial" panose="020B0604020202020204" pitchFamily="34" charset="0"/>
              </a:rPr>
              <a:t>iii.</a:t>
            </a:r>
            <a:r>
              <a:rPr lang="en-US" sz="2200" dirty="0" smtClean="0">
                <a:latin typeface="Arial" panose="020B0604020202020204" pitchFamily="34" charset="0"/>
                <a:cs typeface="Arial" panose="020B0604020202020204" pitchFamily="34" charset="0"/>
              </a:rPr>
              <a:t>  A </a:t>
            </a:r>
            <a:r>
              <a:rPr lang="en-US" sz="2200" dirty="0">
                <a:latin typeface="Arial" panose="020B0604020202020204" pitchFamily="34" charset="0"/>
                <a:cs typeface="Arial" panose="020B0604020202020204" pitchFamily="34" charset="0"/>
              </a:rPr>
              <a:t>U </a:t>
            </a:r>
            <a:r>
              <a:rPr lang="en-US" sz="2200" dirty="0" smtClean="0">
                <a:latin typeface="Arial" panose="020B0604020202020204" pitchFamily="34" charset="0"/>
                <a:cs typeface="Arial" panose="020B0604020202020204" pitchFamily="34" charset="0"/>
              </a:rPr>
              <a:t>B    </a:t>
            </a:r>
          </a:p>
          <a:p>
            <a:pPr marL="1314450" lvl="2" indent="-400050">
              <a:buClr>
                <a:srgbClr val="C00000"/>
              </a:buClr>
              <a:buFont typeface="+mj-lt"/>
              <a:buAutoNum type="romanLcPeriod" startAt="4"/>
              <a:tabLst>
                <a:tab pos="2743200" algn="l"/>
              </a:tabLst>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B	</a:t>
            </a:r>
            <a:r>
              <a:rPr lang="en-US" sz="2200" dirty="0" smtClean="0">
                <a:solidFill>
                  <a:srgbClr val="C00000"/>
                </a:solidFill>
                <a:latin typeface="Arial" panose="020B0604020202020204" pitchFamily="34" charset="0"/>
                <a:cs typeface="Arial" panose="020B0604020202020204" pitchFamily="34" charset="0"/>
              </a:rPr>
              <a:t>v.</a:t>
            </a:r>
            <a:r>
              <a:rPr lang="en-US" sz="2200" dirty="0" smtClean="0">
                <a:latin typeface="Arial" panose="020B0604020202020204" pitchFamily="34" charset="0"/>
                <a:cs typeface="Arial" panose="020B0604020202020204" pitchFamily="34" charset="0"/>
              </a:rPr>
              <a:t>  </a:t>
            </a:r>
            <a:r>
              <a:rPr lang="ar-AE" sz="2800" dirty="0" smtClean="0">
                <a:latin typeface="Microsoft Uighur" panose="02000000000000000000" pitchFamily="2" charset="-78"/>
                <a:cs typeface="Microsoft Uighur" panose="02000000000000000000" pitchFamily="2" charset="-78"/>
              </a:rPr>
              <a:t>؏</a:t>
            </a:r>
            <a:endParaRPr lang="en-US" sz="2200" dirty="0">
              <a:latin typeface="Microsoft Uighur" panose="02000000000000000000" pitchFamily="2" charset="-78"/>
              <a:cs typeface="Microsoft Uighur" panose="02000000000000000000" pitchFamily="2" charset="-78"/>
            </a:endParaRPr>
          </a:p>
          <a:p>
            <a:pPr marL="857250" lvl="1" indent="-400050">
              <a:buClr>
                <a:srgbClr val="C00000"/>
              </a:buClr>
              <a:buFont typeface="+mj-lt"/>
              <a:buAutoNum type="alphaLcPeriod"/>
              <a:tabLst>
                <a:tab pos="2743200" algn="l"/>
              </a:tabLst>
            </a:pPr>
            <a:r>
              <a:rPr lang="en-US" sz="2200" dirty="0">
                <a:latin typeface="Arial" panose="020B0604020202020204" pitchFamily="34" charset="0"/>
                <a:cs typeface="Arial" panose="020B0604020202020204" pitchFamily="34" charset="0"/>
              </a:rPr>
              <a:t>Copy and complete</a:t>
            </a:r>
          </a:p>
          <a:p>
            <a:pPr marL="1314450" lvl="2" indent="-4000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200 </a:t>
            </a:r>
            <a:r>
              <a:rPr lang="el-GR" sz="2800" dirty="0"/>
              <a:t>ϵ</a:t>
            </a:r>
            <a:r>
              <a:rPr lang="el-GR" sz="2000" dirty="0"/>
              <a:t> </a:t>
            </a:r>
            <a:r>
              <a:rPr lang="en-US" sz="2200" dirty="0" smtClean="0">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ii. </a:t>
            </a:r>
            <a:r>
              <a:rPr lang="en-US" sz="2200" dirty="0">
                <a:latin typeface="Arial" panose="020B0604020202020204" pitchFamily="34" charset="0"/>
                <a:cs typeface="Arial" panose="020B0604020202020204" pitchFamily="34" charset="0"/>
              </a:rPr>
              <a:t>175 </a:t>
            </a:r>
            <a:r>
              <a:rPr lang="el-GR" sz="2400" dirty="0"/>
              <a:t>ϵ </a:t>
            </a:r>
            <a:r>
              <a:rPr lang="en-US" sz="2000" dirty="0" smtClean="0">
                <a:latin typeface="Arial" panose="020B0604020202020204" pitchFamily="34" charset="0"/>
                <a:cs typeface="Arial" panose="020B0604020202020204" pitchFamily="34" charset="0"/>
                <a:sym typeface="Wingdings" panose="05000000000000000000" pitchFamily="2" charset="2"/>
              </a:rPr>
              <a:t></a:t>
            </a:r>
            <a:endParaRPr lang="en-US" sz="2200" dirty="0" smtClean="0">
              <a:latin typeface="Arial" panose="020B0604020202020204" pitchFamily="34" charset="0"/>
              <a:cs typeface="Arial" panose="020B0604020202020204" pitchFamily="34" charset="0"/>
              <a:sym typeface="Wingdings" panose="05000000000000000000" pitchFamily="2" charset="2"/>
            </a:endParaRPr>
          </a:p>
          <a:p>
            <a:pPr marL="1428750" lvl="2" indent="-514350">
              <a:buClr>
                <a:srgbClr val="C00000"/>
              </a:buClr>
              <a:buFont typeface="+mj-lt"/>
              <a:buAutoNum type="romanLcPeriod" startAt="3"/>
              <a:tabLst>
                <a:tab pos="2743200" algn="l"/>
              </a:tabLst>
            </a:pPr>
            <a:r>
              <a:rPr lang="en-US" sz="2200" dirty="0" smtClean="0">
                <a:latin typeface="Arial" panose="020B0604020202020204" pitchFamily="34" charset="0"/>
                <a:cs typeface="Arial" panose="020B0604020202020204" pitchFamily="34" charset="0"/>
                <a:sym typeface="Wingdings" panose="05000000000000000000" pitchFamily="2" charset="2"/>
              </a:rPr>
              <a:t>700 </a:t>
            </a:r>
            <a:r>
              <a:rPr lang="el-GR" sz="2400" dirty="0"/>
              <a:t>ϵ </a:t>
            </a:r>
            <a:r>
              <a:rPr lang="en-US" sz="2000" dirty="0" smtClean="0">
                <a:latin typeface="Arial" panose="020B0604020202020204" pitchFamily="34" charset="0"/>
                <a:cs typeface="Arial" panose="020B0604020202020204" pitchFamily="34" charset="0"/>
                <a:sym typeface="Wingdings" panose="05000000000000000000" pitchFamily="2" charset="2"/>
              </a:rPr>
              <a:t> </a:t>
            </a:r>
            <a:r>
              <a:rPr lang="en-US" sz="2000" dirty="0"/>
              <a:t>∩</a:t>
            </a:r>
            <a:r>
              <a:rPr lang="en-US" sz="24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sym typeface="Wingdings" panose="05000000000000000000" pitchFamily="2" charset="2"/>
              </a:rPr>
              <a:t></a:t>
            </a:r>
            <a:endParaRPr lang="en-US" sz="2000" dirty="0">
              <a:latin typeface="Arial" panose="020B0604020202020204" pitchFamily="34" charset="0"/>
              <a:cs typeface="Arial" panose="020B0604020202020204" pitchFamily="34" charset="0"/>
            </a:endParaRPr>
          </a:p>
        </p:txBody>
      </p:sp>
      <p:sp>
        <p:nvSpPr>
          <p:cNvPr id="11" name="Rectangle 10"/>
          <p:cNvSpPr/>
          <p:nvPr/>
        </p:nvSpPr>
        <p:spPr>
          <a:xfrm flipH="1">
            <a:off x="306838" y="4077072"/>
            <a:ext cx="5201266" cy="404726"/>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30" b="1" dirty="0" smtClean="0">
                <a:solidFill>
                  <a:srgbClr val="C00000"/>
                </a:solidFill>
                <a:latin typeface="Arial" panose="020B0604020202020204" pitchFamily="34" charset="0"/>
                <a:cs typeface="Arial" panose="020B0604020202020204" pitchFamily="34" charset="0"/>
              </a:rPr>
              <a:t>Q11a iii hint</a:t>
            </a:r>
            <a:r>
              <a:rPr lang="en-US" sz="2030" dirty="0" smtClean="0">
                <a:solidFill>
                  <a:schemeClr val="tx1"/>
                </a:solidFill>
                <a:latin typeface="Arial" panose="020B0604020202020204" pitchFamily="34" charset="0"/>
                <a:cs typeface="Arial" panose="020B0604020202020204" pitchFamily="34" charset="0"/>
              </a:rPr>
              <a:t> </a:t>
            </a:r>
            <a:r>
              <a:rPr lang="en-US" sz="2030" dirty="0">
                <a:solidFill>
                  <a:schemeClr val="tx1"/>
                </a:solidFill>
                <a:latin typeface="Arial" panose="020B0604020202020204" pitchFamily="34" charset="0"/>
                <a:cs typeface="Arial" panose="020B0604020202020204" pitchFamily="34" charset="0"/>
              </a:rPr>
              <a:t>– </a:t>
            </a:r>
            <a:r>
              <a:rPr lang="en-US" sz="2030" dirty="0" smtClean="0">
                <a:solidFill>
                  <a:schemeClr val="tx1"/>
                </a:solidFill>
                <a:latin typeface="Arial" panose="020B0604020202020204" pitchFamily="34" charset="0"/>
                <a:cs typeface="Arial" panose="020B0604020202020204" pitchFamily="34" charset="0"/>
              </a:rPr>
              <a:t>A U B means A or B or both</a:t>
            </a:r>
            <a:endParaRPr lang="en-US" sz="2030" dirty="0">
              <a:solidFill>
                <a:schemeClr val="tx1"/>
              </a:solidFill>
              <a:latin typeface="Arial" panose="020B0604020202020204" pitchFamily="34" charset="0"/>
              <a:cs typeface="Arial" panose="020B0604020202020204" pitchFamily="34" charset="0"/>
            </a:endParaRPr>
          </a:p>
        </p:txBody>
      </p:sp>
      <p:sp>
        <p:nvSpPr>
          <p:cNvPr id="6" name="Rectangle 5"/>
          <p:cNvSpPr/>
          <p:nvPr/>
        </p:nvSpPr>
        <p:spPr>
          <a:xfrm flipH="1">
            <a:off x="323528" y="4575253"/>
            <a:ext cx="5201266" cy="461665"/>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30" b="1" dirty="0" smtClean="0">
                <a:solidFill>
                  <a:srgbClr val="C00000"/>
                </a:solidFill>
                <a:latin typeface="Arial" panose="020B0604020202020204" pitchFamily="34" charset="0"/>
                <a:cs typeface="Arial" panose="020B0604020202020204" pitchFamily="34" charset="0"/>
              </a:rPr>
              <a:t>Q11a iv hint</a:t>
            </a:r>
            <a:r>
              <a:rPr lang="en-US" sz="2030" dirty="0" smtClean="0">
                <a:solidFill>
                  <a:schemeClr val="tx1"/>
                </a:solidFill>
                <a:latin typeface="Arial" panose="020B0604020202020204" pitchFamily="34" charset="0"/>
                <a:cs typeface="Arial" panose="020B0604020202020204" pitchFamily="34" charset="0"/>
              </a:rPr>
              <a:t> </a:t>
            </a:r>
            <a:r>
              <a:rPr lang="en-US" sz="2030" dirty="0">
                <a:solidFill>
                  <a:schemeClr val="tx1"/>
                </a:solidFill>
                <a:latin typeface="Arial" panose="020B0604020202020204" pitchFamily="34" charset="0"/>
                <a:cs typeface="Arial" panose="020B0604020202020204" pitchFamily="34" charset="0"/>
              </a:rPr>
              <a:t>– </a:t>
            </a:r>
            <a:r>
              <a:rPr lang="en-US" sz="2030" dirty="0" smtClean="0">
                <a:solidFill>
                  <a:schemeClr val="tx1"/>
                </a:solidFill>
                <a:latin typeface="Arial" panose="020B0604020202020204" pitchFamily="34" charset="0"/>
                <a:cs typeface="Arial" panose="020B0604020202020204" pitchFamily="34" charset="0"/>
              </a:rPr>
              <a:t>A </a:t>
            </a:r>
            <a:r>
              <a:rPr lang="en-US" sz="2400" dirty="0">
                <a:solidFill>
                  <a:schemeClr val="tx1"/>
                </a:solidFill>
              </a:rPr>
              <a:t>∩</a:t>
            </a:r>
            <a:r>
              <a:rPr lang="en-US" sz="2030" dirty="0" smtClean="0">
                <a:solidFill>
                  <a:schemeClr val="tx1"/>
                </a:solidFill>
                <a:latin typeface="Arial" panose="020B0604020202020204" pitchFamily="34" charset="0"/>
                <a:cs typeface="Arial" panose="020B0604020202020204" pitchFamily="34" charset="0"/>
              </a:rPr>
              <a:t> B means A and B</a:t>
            </a:r>
            <a:endParaRPr lang="en-US" sz="203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flipH="1">
            <a:off x="306838" y="5122847"/>
            <a:ext cx="5201266" cy="461665"/>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30" b="1" dirty="0" smtClean="0">
                <a:solidFill>
                  <a:srgbClr val="C00000"/>
                </a:solidFill>
                <a:latin typeface="Arial" panose="020B0604020202020204" pitchFamily="34" charset="0"/>
                <a:cs typeface="Arial" panose="020B0604020202020204" pitchFamily="34" charset="0"/>
              </a:rPr>
              <a:t>Q11a v hint</a:t>
            </a:r>
            <a:r>
              <a:rPr lang="en-US" sz="2030" dirty="0" smtClean="0">
                <a:solidFill>
                  <a:schemeClr val="tx1"/>
                </a:solidFill>
                <a:latin typeface="Arial" panose="020B0604020202020204" pitchFamily="34" charset="0"/>
                <a:cs typeface="Arial" panose="020B0604020202020204" pitchFamily="34" charset="0"/>
              </a:rPr>
              <a:t> </a:t>
            </a:r>
            <a:r>
              <a:rPr lang="en-US" sz="2030" dirty="0">
                <a:solidFill>
                  <a:schemeClr val="tx1"/>
                </a:solidFill>
                <a:latin typeface="Arial" panose="020B0604020202020204" pitchFamily="34" charset="0"/>
                <a:cs typeface="Arial" panose="020B0604020202020204" pitchFamily="34" charset="0"/>
              </a:rPr>
              <a:t>– </a:t>
            </a:r>
            <a:r>
              <a:rPr lang="ar-AE" sz="2400" dirty="0" smtClean="0">
                <a:solidFill>
                  <a:schemeClr val="tx1"/>
                </a:solidFill>
                <a:latin typeface="Microsoft Uighur" panose="02000000000000000000" pitchFamily="2" charset="-78"/>
                <a:cs typeface="Microsoft Uighur" panose="02000000000000000000" pitchFamily="2" charset="-78"/>
              </a:rPr>
              <a:t>؏</a:t>
            </a:r>
            <a:r>
              <a:rPr lang="en-US" sz="2030" dirty="0" smtClean="0">
                <a:solidFill>
                  <a:schemeClr val="tx1"/>
                </a:solidFill>
                <a:latin typeface="Arial" panose="020B0604020202020204" pitchFamily="34" charset="0"/>
                <a:cs typeface="Arial" panose="020B0604020202020204" pitchFamily="34" charset="0"/>
              </a:rPr>
              <a:t> includes A and B</a:t>
            </a:r>
            <a:endParaRPr lang="en-US" sz="2030" dirty="0">
              <a:solidFill>
                <a:schemeClr val="tx1"/>
              </a:solidFill>
              <a:latin typeface="Arial" panose="020B0604020202020204" pitchFamily="34" charset="0"/>
              <a:cs typeface="Arial" panose="020B0604020202020204" pitchFamily="34" charset="0"/>
            </a:endParaRPr>
          </a:p>
        </p:txBody>
      </p:sp>
      <p:sp>
        <p:nvSpPr>
          <p:cNvPr id="8" name="Rectangle 7"/>
          <p:cNvSpPr/>
          <p:nvPr/>
        </p:nvSpPr>
        <p:spPr>
          <a:xfrm flipH="1">
            <a:off x="306838" y="5685003"/>
            <a:ext cx="5201266" cy="835613"/>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30" b="1" dirty="0" smtClean="0">
                <a:solidFill>
                  <a:srgbClr val="C00000"/>
                </a:solidFill>
                <a:latin typeface="Arial" panose="020B0604020202020204" pitchFamily="34" charset="0"/>
                <a:cs typeface="Arial" panose="020B0604020202020204" pitchFamily="34" charset="0"/>
              </a:rPr>
              <a:t>Q11b hint</a:t>
            </a:r>
            <a:r>
              <a:rPr lang="en-US" sz="2030" dirty="0" smtClean="0">
                <a:solidFill>
                  <a:schemeClr val="tx1"/>
                </a:solidFill>
                <a:latin typeface="Arial" panose="020B0604020202020204" pitchFamily="34" charset="0"/>
                <a:cs typeface="Arial" panose="020B0604020202020204" pitchFamily="34" charset="0"/>
              </a:rPr>
              <a:t> – 50 </a:t>
            </a:r>
            <a:r>
              <a:rPr lang="el-GR" sz="2800" dirty="0">
                <a:solidFill>
                  <a:schemeClr val="tx1"/>
                </a:solidFill>
              </a:rPr>
              <a:t>ϵ</a:t>
            </a:r>
            <a:r>
              <a:rPr lang="el-GR" sz="2000" dirty="0">
                <a:solidFill>
                  <a:schemeClr val="tx1"/>
                </a:solidFill>
              </a:rPr>
              <a:t> </a:t>
            </a:r>
            <a:r>
              <a:rPr lang="en-US" sz="2030" dirty="0" smtClean="0">
                <a:solidFill>
                  <a:schemeClr val="tx1"/>
                </a:solidFill>
                <a:latin typeface="Arial" panose="020B0604020202020204" pitchFamily="34" charset="0"/>
                <a:cs typeface="Arial" panose="020B0604020202020204" pitchFamily="34" charset="0"/>
              </a:rPr>
              <a:t>A means 50 in an element of  A and B</a:t>
            </a:r>
            <a:endParaRPr lang="en-US" sz="203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3603" y="4437112"/>
            <a:ext cx="3127318" cy="2039974"/>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41958806"/>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333</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251520" y="1759456"/>
                <a:ext cx="8568950" cy="4973734"/>
              </a:xfrm>
              <a:prstGeom prst="rect">
                <a:avLst/>
              </a:prstGeom>
            </p:spPr>
            <p:txBody>
              <a:bodyPr wrap="square">
                <a:spAutoFit/>
              </a:bodyPr>
              <a:lstStyle/>
              <a:p>
                <a:pPr marL="457200" indent="-457200">
                  <a:buClr>
                    <a:srgbClr val="C00000"/>
                  </a:buClr>
                  <a:buFont typeface="+mj-lt"/>
                  <a:buAutoNum type="arabicPeriod"/>
                  <a:tabLst>
                    <a:tab pos="2743200" algn="l"/>
                  </a:tabLst>
                </a:pPr>
                <a:r>
                  <a:rPr lang="en-US" sz="2200" dirty="0" smtClean="0">
                    <a:latin typeface="Arial" panose="020B0604020202020204" pitchFamily="34" charset="0"/>
                    <a:cs typeface="Arial" panose="020B0604020202020204" pitchFamily="34" charset="0"/>
                  </a:rPr>
                  <a:t>Design a set of counters so that P(red) = P(green) =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5</m:t>
                        </m:r>
                      </m:den>
                    </m:f>
                  </m:oMath>
                </a14:m>
                <a:r>
                  <a:rPr lang="en-US" sz="2200" dirty="0">
                    <a:latin typeface="Arial" panose="020B0604020202020204" pitchFamily="34" charset="0"/>
                    <a:cs typeface="Arial" panose="020B0604020202020204" pitchFamily="34" charset="0"/>
                  </a:rPr>
                  <a:t> and P(blue) = </a:t>
                </a:r>
                <a:r>
                  <a:rPr lang="en-US" sz="2200" dirty="0" smtClean="0">
                    <a:latin typeface="Arial" panose="020B0604020202020204" pitchFamily="34" charset="0"/>
                    <a:cs typeface="Arial" panose="020B0604020202020204" pitchFamily="34" charset="0"/>
                  </a:rPr>
                  <a:t>½ and </a:t>
                </a:r>
                <a:r>
                  <a:rPr lang="en-US" sz="2200" dirty="0">
                    <a:latin typeface="Arial" panose="020B0604020202020204" pitchFamily="34" charset="0"/>
                    <a:cs typeface="Arial" panose="020B0604020202020204" pitchFamily="34" charset="0"/>
                  </a:rPr>
                  <a:t>there are half as many yellow counters as red ones.</a:t>
                </a:r>
              </a:p>
              <a:p>
                <a:pPr marL="457200" indent="-457200">
                  <a:buClr>
                    <a:srgbClr val="C00000"/>
                  </a:buClr>
                  <a:buFont typeface="+mj-lt"/>
                  <a:buAutoNum type="arabicPeriod"/>
                  <a:tabLst>
                    <a:tab pos="2743200" algn="l"/>
                  </a:tabLst>
                </a:pPr>
                <a:r>
                  <a:rPr lang="en-US" sz="2200" b="1" dirty="0" smtClean="0">
                    <a:solidFill>
                      <a:srgbClr val="C00000"/>
                    </a:solidFill>
                    <a:latin typeface="Arial" panose="020B0604020202020204" pitchFamily="34" charset="0"/>
                    <a:cs typeface="Arial" panose="020B0604020202020204" pitchFamily="34" charset="0"/>
                  </a:rPr>
                  <a:t>Problem-solving </a:t>
                </a:r>
                <a:r>
                  <a:rPr lang="en-US" sz="2200" dirty="0">
                    <a:latin typeface="Arial" panose="020B0604020202020204" pitchFamily="34" charset="0"/>
                    <a:cs typeface="Arial" panose="020B0604020202020204" pitchFamily="34" charset="0"/>
                  </a:rPr>
                  <a:t>Two players are playing a card game with these sets of cards</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Both players shuffle their cars and turn over the top </a:t>
                </a:r>
                <a:r>
                  <a:rPr lang="en-US" sz="2200" dirty="0" smtClean="0">
                    <a:latin typeface="Arial" panose="020B0604020202020204" pitchFamily="34" charset="0"/>
                    <a:cs typeface="Arial" panose="020B0604020202020204" pitchFamily="34" charset="0"/>
                  </a:rPr>
                  <a:t>card.</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Make </a:t>
                </a:r>
                <a:r>
                  <a:rPr lang="en-US" sz="2200" dirty="0">
                    <a:latin typeface="Arial" panose="020B0604020202020204" pitchFamily="34" charset="0"/>
                    <a:cs typeface="Arial" panose="020B0604020202020204" pitchFamily="34" charset="0"/>
                  </a:rPr>
                  <a:t>up a rule for each player to win so that the game is fair. Use probability to show that the game is fair.</a:t>
                </a:r>
              </a:p>
            </p:txBody>
          </p:sp>
        </mc:Choice>
        <mc:Fallback xmlns="">
          <p:sp>
            <p:nvSpPr>
              <p:cNvPr id="18" name="Rectangle 17"/>
              <p:cNvSpPr>
                <a:spLocks noRot="1" noChangeAspect="1" noMove="1" noResize="1" noEditPoints="1" noAdjustHandles="1" noChangeArrowheads="1" noChangeShapeType="1" noTextEdit="1"/>
              </p:cNvSpPr>
              <p:nvPr/>
            </p:nvSpPr>
            <p:spPr>
              <a:xfrm>
                <a:off x="251520" y="1759456"/>
                <a:ext cx="8568950" cy="4973734"/>
              </a:xfrm>
              <a:prstGeom prst="rect">
                <a:avLst/>
              </a:prstGeom>
              <a:blipFill rotWithShape="0">
                <a:blip r:embed="rId4"/>
                <a:stretch>
                  <a:fillRect l="-782" b="-1593"/>
                </a:stretch>
              </a:blipFill>
            </p:spPr>
            <p:txBody>
              <a:bodyPr/>
              <a:lstStyle/>
              <a:p>
                <a:r>
                  <a:rPr lang="en-US">
                    <a:noFill/>
                  </a:rPr>
                  <a:t> </a:t>
                </a:r>
              </a:p>
            </p:txBody>
          </p:sp>
        </mc:Fallback>
      </mc:AlternateContent>
      <p:graphicFrame>
        <p:nvGraphicFramePr>
          <p:cNvPr id="12" name="Table 11"/>
          <p:cNvGraphicFramePr>
            <a:graphicFrameLocks noGrp="1"/>
          </p:cNvGraphicFramePr>
          <p:nvPr>
            <p:extLst>
              <p:ext uri="{D42A27DB-BD31-4B8C-83A1-F6EECF244321}">
                <p14:modId xmlns:p14="http://schemas.microsoft.com/office/powerpoint/2010/main" val="3974051993"/>
              </p:ext>
            </p:extLst>
          </p:nvPr>
        </p:nvGraphicFramePr>
        <p:xfrm>
          <a:off x="251518" y="1196752"/>
          <a:ext cx="8568952" cy="518160"/>
        </p:xfrm>
        <a:graphic>
          <a:graphicData uri="http://schemas.openxmlformats.org/drawingml/2006/table">
            <a:tbl>
              <a:tblPr firstRow="1" bandRow="1">
                <a:effectLst/>
                <a:tableStyleId>{5940675A-B579-460E-94D1-54222C63F5DA}</a:tableStyleId>
              </a:tblPr>
              <a:tblGrid>
                <a:gridCol w="8568952"/>
              </a:tblGrid>
              <a:tr h="368816">
                <a:tc>
                  <a:txBody>
                    <a:bodyPr/>
                    <a:lstStyle/>
                    <a:p>
                      <a:r>
                        <a:rPr lang="en-US" sz="2800" b="1" dirty="0" smtClean="0">
                          <a:latin typeface="Arial" panose="020B0604020202020204" pitchFamily="34" charset="0"/>
                          <a:cs typeface="Arial" panose="020B0604020202020204" pitchFamily="34" charset="0"/>
                        </a:rPr>
                        <a:t>10. Extend</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99540" y="1190424"/>
            <a:ext cx="582392" cy="582392"/>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403648" y="3645024"/>
            <a:ext cx="6408712" cy="1944216"/>
          </a:xfrm>
          <a:prstGeom prst="rect">
            <a:avLst/>
          </a:prstGeom>
        </p:spPr>
      </p:pic>
    </p:spTree>
    <p:extLst>
      <p:ext uri="{BB962C8B-B14F-4D97-AF65-F5344CB8AC3E}">
        <p14:creationId xmlns:p14="http://schemas.microsoft.com/office/powerpoint/2010/main" val="2566619853"/>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333</a:t>
            </a:r>
            <a:endParaRPr lang="en-GB" sz="1400" b="1" dirty="0">
              <a:latin typeface="Calibri" panose="020F0502020204030204" pitchFamily="34" charset="0"/>
            </a:endParaRPr>
          </a:p>
        </p:txBody>
      </p:sp>
      <p:grpSp>
        <p:nvGrpSpPr>
          <p:cNvPr id="8" name="Group 7"/>
          <p:cNvGrpSpPr/>
          <p:nvPr/>
        </p:nvGrpSpPr>
        <p:grpSpPr>
          <a:xfrm>
            <a:off x="190964" y="1196751"/>
            <a:ext cx="8672441" cy="4870703"/>
            <a:chOff x="3483872" y="1089030"/>
            <a:chExt cx="5264592" cy="4870703"/>
          </a:xfrm>
        </p:grpSpPr>
        <p:sp>
          <p:nvSpPr>
            <p:cNvPr id="9" name="Round Diagonal Corner Rectangle 8"/>
            <p:cNvSpPr/>
            <p:nvPr/>
          </p:nvSpPr>
          <p:spPr>
            <a:xfrm>
              <a:off x="3491880" y="1089030"/>
              <a:ext cx="5256584" cy="4870703"/>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3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89" y="1666250"/>
              <a:ext cx="5095139" cy="4293483"/>
            </a:xfrm>
            <a:prstGeom prst="rect">
              <a:avLst/>
            </a:prstGeom>
          </p:spPr>
          <p:txBody>
            <a:bodyPr wrap="square">
              <a:spAutoFit/>
            </a:bodyPr>
            <a:lstStyle/>
            <a:p>
              <a:pPr>
                <a:spcAft>
                  <a:spcPts val="0"/>
                </a:spcAft>
                <a:tabLst>
                  <a:tab pos="8229600" algn="r"/>
                </a:tabLst>
              </a:pPr>
              <a:r>
                <a:rPr lang="en-US" sz="2100" dirty="0"/>
                <a:t>Here is a four-sided </a:t>
              </a:r>
              <a:r>
                <a:rPr lang="en-US" sz="2100" dirty="0" smtClean="0"/>
                <a:t>spinner. The </a:t>
              </a:r>
              <a:r>
                <a:rPr lang="en-US" sz="2100" dirty="0"/>
                <a:t>spinner is biased.</a:t>
              </a:r>
            </a:p>
            <a:p>
              <a:pPr>
                <a:spcAft>
                  <a:spcPts val="0"/>
                </a:spcAft>
                <a:tabLst>
                  <a:tab pos="8229600" algn="r"/>
                </a:tabLst>
              </a:pPr>
              <a:r>
                <a:rPr lang="en-US" sz="2100" dirty="0"/>
                <a:t>The table shows the probabilities that the spinner </a:t>
              </a:r>
              <a:r>
                <a:rPr lang="en-US" sz="2100" dirty="0" smtClean="0"/>
                <a:t/>
              </a:r>
              <a:br>
                <a:rPr lang="en-US" sz="2100" dirty="0" smtClean="0"/>
              </a:br>
              <a:r>
                <a:rPr lang="en-US" sz="2100" dirty="0" smtClean="0"/>
                <a:t>will </a:t>
              </a:r>
              <a:r>
                <a:rPr lang="en-US" sz="2100" dirty="0"/>
                <a:t>land on a 1 or on a 3.</a:t>
              </a:r>
            </a:p>
            <a:p>
              <a:pPr>
                <a:spcAft>
                  <a:spcPts val="0"/>
                </a:spcAft>
                <a:tabLst>
                  <a:tab pos="8229600" algn="r"/>
                </a:tabLst>
              </a:pP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The </a:t>
              </a:r>
              <a:r>
                <a:rPr lang="en-US" sz="2100" dirty="0"/>
                <a:t>probability that the spinner will land on 2 is the same as the probability that the spinner will land on 4.</a:t>
              </a:r>
            </a:p>
            <a:p>
              <a:pPr marL="457200" indent="-457200">
                <a:spcAft>
                  <a:spcPts val="0"/>
                </a:spcAft>
                <a:buFont typeface="+mj-lt"/>
                <a:buAutoNum type="alphaLcPeriod"/>
                <a:tabLst>
                  <a:tab pos="8229600" algn="r"/>
                </a:tabLst>
              </a:pPr>
              <a:r>
                <a:rPr lang="en-US" sz="2100" dirty="0" smtClean="0"/>
                <a:t>Work </a:t>
              </a:r>
              <a:r>
                <a:rPr lang="en-US" sz="2100" dirty="0"/>
                <a:t>out the probability that the spinner will land on 4. </a:t>
              </a:r>
              <a:r>
                <a:rPr lang="en-US" sz="2100" dirty="0" smtClean="0"/>
                <a:t>	</a:t>
              </a:r>
              <a:r>
                <a:rPr lang="en-US" sz="2100" b="1" dirty="0" smtClean="0"/>
                <a:t>(</a:t>
              </a:r>
              <a:r>
                <a:rPr lang="en-US" sz="2100" b="1" dirty="0"/>
                <a:t>3 marks)</a:t>
              </a:r>
            </a:p>
            <a:p>
              <a:pPr>
                <a:spcAft>
                  <a:spcPts val="0"/>
                </a:spcAft>
                <a:tabLst>
                  <a:tab pos="8229600" algn="r"/>
                </a:tabLst>
              </a:pPr>
              <a:r>
                <a:rPr lang="en-US" sz="2100" dirty="0" err="1"/>
                <a:t>Shunya</a:t>
              </a:r>
              <a:r>
                <a:rPr lang="en-US" sz="2100" dirty="0"/>
                <a:t> is going to spin the spinner 200 times, </a:t>
              </a:r>
              <a:endParaRPr lang="en-US" sz="2100" dirty="0" smtClean="0"/>
            </a:p>
            <a:p>
              <a:pPr marL="457200" indent="-457200">
                <a:spcAft>
                  <a:spcPts val="0"/>
                </a:spcAft>
                <a:buFont typeface="+mj-lt"/>
                <a:buAutoNum type="alphaLcPeriod" startAt="2"/>
                <a:tabLst>
                  <a:tab pos="8229600" algn="r"/>
                </a:tabLst>
              </a:pPr>
              <a:r>
                <a:rPr lang="en-US" sz="2100" dirty="0" smtClean="0"/>
                <a:t>Work </a:t>
              </a:r>
              <a:r>
                <a:rPr lang="en-US" sz="2100" dirty="0"/>
                <a:t>out an estimate for the number of times the </a:t>
              </a:r>
              <a:r>
                <a:rPr lang="en-US" sz="2100" dirty="0" smtClean="0"/>
                <a:t>spinner will </a:t>
              </a:r>
              <a:r>
                <a:rPr lang="en-US" sz="2100" dirty="0"/>
                <a:t>land on 3. </a:t>
              </a:r>
              <a:r>
                <a:rPr lang="en-US" sz="2100" dirty="0" smtClean="0"/>
                <a:t>	</a:t>
              </a:r>
              <a:r>
                <a:rPr lang="en-US" sz="2100" b="1" dirty="0" smtClean="0"/>
                <a:t>(</a:t>
              </a:r>
              <a:r>
                <a:rPr lang="en-US" sz="2100" b="1" dirty="0"/>
                <a:t>2 marks)</a:t>
              </a:r>
            </a:p>
            <a:p>
              <a:pPr algn="r">
                <a:spcAft>
                  <a:spcPts val="0"/>
                </a:spcAft>
                <a:tabLst>
                  <a:tab pos="8229600" algn="r"/>
                </a:tabLst>
              </a:pPr>
              <a:r>
                <a:rPr lang="en-US" sz="2100" i="1" dirty="0"/>
                <a:t>March 2013, Q4, 1MA0/2H</a:t>
              </a:r>
              <a:endParaRPr lang="en-US" sz="2100" b="1" i="1" dirty="0"/>
            </a:p>
          </p:txBody>
        </p:sp>
      </p:gr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127091"/>
            <a:ext cx="717733" cy="717733"/>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804248" y="1885936"/>
            <a:ext cx="1950682" cy="168708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086273401"/>
              </p:ext>
            </p:extLst>
          </p:nvPr>
        </p:nvGraphicFramePr>
        <p:xfrm>
          <a:off x="395536" y="2899792"/>
          <a:ext cx="4523977" cy="792480"/>
        </p:xfrm>
        <a:graphic>
          <a:graphicData uri="http://schemas.openxmlformats.org/drawingml/2006/table">
            <a:tbl>
              <a:tblPr firstRow="1" bandRow="1">
                <a:tableStyleId>{5940675A-B579-460E-94D1-54222C63F5DA}</a:tableStyleId>
              </a:tblPr>
              <a:tblGrid>
                <a:gridCol w="1881589"/>
                <a:gridCol w="660597"/>
                <a:gridCol w="660597"/>
                <a:gridCol w="660597"/>
                <a:gridCol w="660597"/>
              </a:tblGrid>
              <a:tr h="3366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608">
                <a:tc>
                  <a:txBody>
                    <a:bodyPr/>
                    <a:lstStyle/>
                    <a:p>
                      <a:r>
                        <a:rPr lang="en-US" sz="2000" b="1" dirty="0" smtClean="0">
                          <a:latin typeface="Arial" panose="020B0604020202020204" pitchFamily="34" charset="0"/>
                          <a:cs typeface="Arial" panose="020B0604020202020204" pitchFamily="34" charset="0"/>
                        </a:rPr>
                        <a:t>Probability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0.2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0.1</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Rectangle 14"/>
          <p:cNvSpPr/>
          <p:nvPr/>
        </p:nvSpPr>
        <p:spPr>
          <a:xfrm flipH="1">
            <a:off x="179933" y="6165304"/>
            <a:ext cx="8710199" cy="415498"/>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100" b="1" dirty="0">
                <a:solidFill>
                  <a:schemeClr val="tx1"/>
                </a:solidFill>
                <a:latin typeface="Arial" panose="020B0604020202020204" pitchFamily="34" charset="0"/>
                <a:cs typeface="Arial" panose="020B0604020202020204" pitchFamily="34" charset="0"/>
              </a:rPr>
              <a:t>Exam </a:t>
            </a:r>
            <a:r>
              <a:rPr lang="en-US" sz="2100" b="1" dirty="0" smtClean="0">
                <a:solidFill>
                  <a:schemeClr val="tx1"/>
                </a:solidFill>
                <a:latin typeface="Arial" panose="020B0604020202020204" pitchFamily="34" charset="0"/>
                <a:cs typeface="Arial" panose="020B0604020202020204" pitchFamily="34" charset="0"/>
              </a:rPr>
              <a:t>hint - </a:t>
            </a:r>
            <a:r>
              <a:rPr lang="en-US" sz="2100" dirty="0" smtClean="0">
                <a:solidFill>
                  <a:schemeClr val="tx1"/>
                </a:solidFill>
                <a:latin typeface="Arial" panose="020B0604020202020204" pitchFamily="34" charset="0"/>
                <a:cs typeface="Arial" panose="020B0604020202020204" pitchFamily="34" charset="0"/>
              </a:rPr>
              <a:t>Write </a:t>
            </a:r>
            <a:r>
              <a:rPr lang="en-US" sz="2100" dirty="0">
                <a:solidFill>
                  <a:schemeClr val="tx1"/>
                </a:solidFill>
                <a:latin typeface="Arial" panose="020B0604020202020204" pitchFamily="34" charset="0"/>
                <a:cs typeface="Arial" panose="020B0604020202020204" pitchFamily="34" charset="0"/>
              </a:rPr>
              <a:t>down calculations, even if you do them in your head.</a:t>
            </a:r>
          </a:p>
        </p:txBody>
      </p:sp>
    </p:spTree>
    <p:extLst>
      <p:ext uri="{BB962C8B-B14F-4D97-AF65-F5344CB8AC3E}">
        <p14:creationId xmlns:p14="http://schemas.microsoft.com/office/powerpoint/2010/main" val="3603710661"/>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334</a:t>
            </a:r>
            <a:endParaRPr lang="en-GB" sz="1400" b="1" dirty="0">
              <a:latin typeface="Calibri" panose="020F0502020204030204" pitchFamily="34" charset="0"/>
            </a:endParaRPr>
          </a:p>
        </p:txBody>
      </p:sp>
      <p:sp>
        <p:nvSpPr>
          <p:cNvPr id="18" name="Rectangle 17"/>
          <p:cNvSpPr/>
          <p:nvPr/>
        </p:nvSpPr>
        <p:spPr>
          <a:xfrm>
            <a:off x="251520" y="1234542"/>
            <a:ext cx="5112568" cy="3016210"/>
          </a:xfrm>
          <a:prstGeom prst="rect">
            <a:avLst/>
          </a:prstGeom>
        </p:spPr>
        <p:txBody>
          <a:bodyPr wrap="square">
            <a:spAutoFit/>
          </a:bodyPr>
          <a:lstStyle/>
          <a:p>
            <a:pPr marL="400050" indent="-400050">
              <a:buClr>
                <a:srgbClr val="C00000"/>
              </a:buClr>
              <a:buFont typeface="+mj-lt"/>
              <a:buAutoNum type="arabicPeriod" startAt="4"/>
              <a:tabLst>
                <a:tab pos="2743200" algn="l"/>
              </a:tabLst>
            </a:pPr>
            <a:r>
              <a:rPr lang="en-US" sz="1900" b="1" dirty="0">
                <a:solidFill>
                  <a:srgbClr val="C00000"/>
                </a:solidFill>
                <a:latin typeface="Arial" panose="020B0604020202020204" pitchFamily="34" charset="0"/>
                <a:cs typeface="Arial" panose="020B0604020202020204" pitchFamily="34" charset="0"/>
              </a:rPr>
              <a:t>Finance</a:t>
            </a:r>
            <a:r>
              <a:rPr lang="en-US" sz="1900" dirty="0">
                <a:solidFill>
                  <a:srgbClr val="C00000"/>
                </a:solidFill>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The number of FTSE 100 company </a:t>
            </a:r>
            <a:r>
              <a:rPr lang="en-US" sz="1900" dirty="0" smtClean="0">
                <a:latin typeface="Arial" panose="020B0604020202020204" pitchFamily="34" charset="0"/>
                <a:cs typeface="Arial" panose="020B0604020202020204" pitchFamily="34" charset="0"/>
              </a:rPr>
              <a:t>share </a:t>
            </a:r>
            <a:r>
              <a:rPr lang="en-US" sz="1900" dirty="0">
                <a:latin typeface="Arial" panose="020B0604020202020204" pitchFamily="34" charset="0"/>
                <a:cs typeface="Arial" panose="020B0604020202020204" pitchFamily="34" charset="0"/>
              </a:rPr>
              <a:t>prices that went down from the previous day were recorded for 50 days, </a:t>
            </a:r>
            <a:endParaRPr lang="en-US" sz="19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Estimate </a:t>
            </a:r>
            <a:r>
              <a:rPr lang="en-US" sz="1900" dirty="0">
                <a:latin typeface="Arial" panose="020B0604020202020204" pitchFamily="34" charset="0"/>
                <a:cs typeface="Arial" panose="020B0604020202020204" pitchFamily="34" charset="0"/>
              </a:rPr>
              <a:t>the probability that on the next day</a:t>
            </a:r>
          </a:p>
          <a:p>
            <a:pPr marL="1257300" lvl="2" indent="-342900">
              <a:buClr>
                <a:srgbClr val="C00000"/>
              </a:buClr>
              <a:buFont typeface="+mj-lt"/>
              <a:buAutoNum type="romanLcPeriod"/>
              <a:tabLst>
                <a:tab pos="2743200" algn="l"/>
              </a:tabLst>
            </a:pPr>
            <a:r>
              <a:rPr lang="en-US" sz="1900" dirty="0" smtClean="0">
                <a:latin typeface="Arial" panose="020B0604020202020204" pitchFamily="34" charset="0"/>
                <a:cs typeface="Arial" panose="020B0604020202020204" pitchFamily="34" charset="0"/>
              </a:rPr>
              <a:t>41-60 </a:t>
            </a:r>
            <a:r>
              <a:rPr lang="en-US" sz="1900" dirty="0">
                <a:latin typeface="Arial" panose="020B0604020202020204" pitchFamily="34" charset="0"/>
                <a:cs typeface="Arial" panose="020B0604020202020204" pitchFamily="34" charset="0"/>
              </a:rPr>
              <a:t>share prices will go down</a:t>
            </a:r>
          </a:p>
          <a:p>
            <a:pPr marL="1257300" lvl="2" indent="-342900">
              <a:buClr>
                <a:srgbClr val="C00000"/>
              </a:buClr>
              <a:buFont typeface="+mj-lt"/>
              <a:buAutoNum type="romanLcPeriod"/>
              <a:tabLst>
                <a:tab pos="2743200" algn="l"/>
              </a:tabLst>
            </a:pPr>
            <a:r>
              <a:rPr lang="en-US" sz="1900" dirty="0" smtClean="0">
                <a:latin typeface="Arial" panose="020B0604020202020204" pitchFamily="34" charset="0"/>
                <a:cs typeface="Arial" panose="020B0604020202020204" pitchFamily="34" charset="0"/>
              </a:rPr>
              <a:t>more </a:t>
            </a:r>
            <a:r>
              <a:rPr lang="en-US" sz="1900" dirty="0">
                <a:latin typeface="Arial" panose="020B0604020202020204" pitchFamily="34" charset="0"/>
                <a:cs typeface="Arial" panose="020B0604020202020204" pitchFamily="34" charset="0"/>
              </a:rPr>
              <a:t>than 60 share prices will go down. Give your answers as percentages</a:t>
            </a: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24744"/>
            <a:ext cx="548640" cy="5486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757028666"/>
              </p:ext>
            </p:extLst>
          </p:nvPr>
        </p:nvGraphicFramePr>
        <p:xfrm>
          <a:off x="5364088" y="1700808"/>
          <a:ext cx="3456384" cy="2987040"/>
        </p:xfrm>
        <a:graphic>
          <a:graphicData uri="http://schemas.openxmlformats.org/drawingml/2006/table">
            <a:tbl>
              <a:tblPr firstRow="1" bandRow="1">
                <a:tableStyleId>{5940675A-B579-460E-94D1-54222C63F5DA}</a:tableStyleId>
              </a:tblPr>
              <a:tblGrid>
                <a:gridCol w="1944216"/>
                <a:gridCol w="1512168"/>
              </a:tblGrid>
              <a:tr h="313628">
                <a:tc>
                  <a:txBody>
                    <a:bodyPr/>
                    <a:lstStyle/>
                    <a:p>
                      <a:pPr algn="ctr"/>
                      <a:r>
                        <a:rPr lang="en-US" sz="2000" b="1" dirty="0" smtClean="0">
                          <a:latin typeface="Arial" panose="020B0604020202020204" pitchFamily="34" charset="0"/>
                          <a:cs typeface="Arial" panose="020B0604020202020204" pitchFamily="34" charset="0"/>
                        </a:rPr>
                        <a:t>Number of share prices that went down</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Frequency</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1-20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21-49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41-60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61-80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81-100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 name="Rectangle 1"/>
          <p:cNvSpPr/>
          <p:nvPr/>
        </p:nvSpPr>
        <p:spPr>
          <a:xfrm>
            <a:off x="267916" y="4149080"/>
            <a:ext cx="5528220" cy="2431435"/>
          </a:xfrm>
          <a:prstGeom prst="rect">
            <a:avLst/>
          </a:prstGeom>
        </p:spPr>
        <p:txBody>
          <a:bodyPr wrap="square">
            <a:spAutoFit/>
          </a:bodyPr>
          <a:lstStyle/>
          <a:p>
            <a:pPr marL="800100" lvl="1" indent="-342900">
              <a:buClr>
                <a:srgbClr val="C00000"/>
              </a:buClr>
              <a:buFont typeface="+mj-lt"/>
              <a:buAutoNum type="alphaLcPeriod" startAt="2"/>
              <a:tabLst>
                <a:tab pos="2743200" algn="l"/>
              </a:tabLst>
            </a:pPr>
            <a:r>
              <a:rPr lang="en-US" sz="1900" dirty="0">
                <a:latin typeface="Arial" panose="020B0604020202020204" pitchFamily="34" charset="0"/>
                <a:cs typeface="Arial" panose="020B0604020202020204" pitchFamily="34" charset="0"/>
              </a:rPr>
              <a:t>The London stock exchange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trades </a:t>
            </a:r>
            <a:r>
              <a:rPr lang="en-US" sz="1900" dirty="0">
                <a:latin typeface="Arial" panose="020B0604020202020204" pitchFamily="34" charset="0"/>
                <a:cs typeface="Arial" panose="020B0604020202020204" pitchFamily="34" charset="0"/>
              </a:rPr>
              <a:t>for 253 days in a year.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On </a:t>
            </a:r>
            <a:r>
              <a:rPr lang="en-US" sz="1900" dirty="0">
                <a:latin typeface="Arial" panose="020B0604020202020204" pitchFamily="34" charset="0"/>
                <a:cs typeface="Arial" panose="020B0604020202020204" pitchFamily="34" charset="0"/>
              </a:rPr>
              <a:t>how many days would you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expect </a:t>
            </a:r>
            <a:r>
              <a:rPr lang="en-US" sz="1900" dirty="0">
                <a:latin typeface="Arial" panose="020B0604020202020204" pitchFamily="34" charset="0"/>
                <a:cs typeface="Arial" panose="020B0604020202020204" pitchFamily="34" charset="0"/>
              </a:rPr>
              <a:t>fewer than 41 share prices to fall?</a:t>
            </a:r>
          </a:p>
          <a:p>
            <a:pPr marL="800100" lvl="1" indent="-342900">
              <a:buClr>
                <a:srgbClr val="C00000"/>
              </a:buClr>
              <a:buFont typeface="+mj-lt"/>
              <a:buAutoNum type="alphaLcPeriod" startAt="2"/>
              <a:tabLst>
                <a:tab pos="2743200" algn="l"/>
              </a:tabLst>
            </a:pPr>
            <a:r>
              <a:rPr lang="en-US" sz="1900" dirty="0">
                <a:latin typeface="Arial" panose="020B0604020202020204" pitchFamily="34" charset="0"/>
                <a:cs typeface="Arial" panose="020B0604020202020204" pitchFamily="34" charset="0"/>
              </a:rPr>
              <a:t>Estimate the probability that fewer than 41 share prices will fall on each of two consecutive </a:t>
            </a:r>
            <a:r>
              <a:rPr lang="en-US" sz="1900" dirty="0" smtClean="0">
                <a:latin typeface="Arial" panose="020B0604020202020204" pitchFamily="34" charset="0"/>
                <a:cs typeface="Arial" panose="020B0604020202020204" pitchFamily="34" charset="0"/>
              </a:rPr>
              <a:t>days. Give </a:t>
            </a:r>
            <a:r>
              <a:rPr lang="en-US" sz="1900" dirty="0">
                <a:latin typeface="Arial" panose="020B0604020202020204" pitchFamily="34" charset="0"/>
                <a:cs typeface="Arial" panose="020B0604020202020204" pitchFamily="34" charset="0"/>
              </a:rPr>
              <a:t>your answer as a percentage.	</a:t>
            </a:r>
          </a:p>
        </p:txBody>
      </p:sp>
      <p:sp>
        <p:nvSpPr>
          <p:cNvPr id="11" name="Rectangle 10"/>
          <p:cNvSpPr/>
          <p:nvPr/>
        </p:nvSpPr>
        <p:spPr>
          <a:xfrm flipH="1">
            <a:off x="5812532" y="4774069"/>
            <a:ext cx="3007940" cy="1615827"/>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50" b="1" dirty="0" smtClean="0">
                <a:solidFill>
                  <a:srgbClr val="C00000"/>
                </a:solidFill>
                <a:latin typeface="Arial" panose="020B0604020202020204" pitchFamily="34" charset="0"/>
                <a:cs typeface="Arial" panose="020B0604020202020204" pitchFamily="34" charset="0"/>
              </a:rPr>
              <a:t>Q4 communication hint </a:t>
            </a:r>
            <a:r>
              <a:rPr lang="en-US" sz="1650" dirty="0" smtClean="0">
                <a:solidFill>
                  <a:schemeClr val="tx1"/>
                </a:solidFill>
                <a:latin typeface="Arial" panose="020B0604020202020204" pitchFamily="34" charset="0"/>
                <a:cs typeface="Arial" panose="020B0604020202020204" pitchFamily="34" charset="0"/>
              </a:rPr>
              <a:t>- </a:t>
            </a:r>
            <a:r>
              <a:rPr lang="en-US" sz="1650" dirty="0">
                <a:solidFill>
                  <a:schemeClr val="tx1"/>
                </a:solidFill>
                <a:latin typeface="Arial" panose="020B0604020202020204" pitchFamily="34" charset="0"/>
                <a:cs typeface="Arial" panose="020B0604020202020204" pitchFamily="34" charset="0"/>
              </a:rPr>
              <a:t>The largest 100 companies on the London stock market are called the FTSE 100. Each day, their share prices can go up, down or stay the same.</a:t>
            </a:r>
          </a:p>
        </p:txBody>
      </p:sp>
    </p:spTree>
    <p:extLst>
      <p:ext uri="{BB962C8B-B14F-4D97-AF65-F5344CB8AC3E}">
        <p14:creationId xmlns:p14="http://schemas.microsoft.com/office/powerpoint/2010/main" val="3407343512"/>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334</a:t>
            </a:r>
            <a:endParaRPr lang="en-GB" sz="1400" b="1" dirty="0">
              <a:latin typeface="Calibri" panose="020F0502020204030204" pitchFamily="34" charset="0"/>
            </a:endParaRPr>
          </a:p>
        </p:txBody>
      </p:sp>
      <p:grpSp>
        <p:nvGrpSpPr>
          <p:cNvPr id="10" name="Group 9"/>
          <p:cNvGrpSpPr/>
          <p:nvPr/>
        </p:nvGrpSpPr>
        <p:grpSpPr>
          <a:xfrm>
            <a:off x="305905" y="1268760"/>
            <a:ext cx="5130191" cy="3729314"/>
            <a:chOff x="3483872" y="1089031"/>
            <a:chExt cx="5264592" cy="3729314"/>
          </a:xfrm>
        </p:grpSpPr>
        <p:sp>
          <p:nvSpPr>
            <p:cNvPr id="12" name="Round Diagonal Corner Rectangle 11"/>
            <p:cNvSpPr/>
            <p:nvPr/>
          </p:nvSpPr>
          <p:spPr>
            <a:xfrm>
              <a:off x="3491880" y="1089031"/>
              <a:ext cx="5256584" cy="372931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5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3563889" y="1666250"/>
              <a:ext cx="5095139" cy="3046988"/>
            </a:xfrm>
            <a:prstGeom prst="rect">
              <a:avLst/>
            </a:prstGeom>
          </p:spPr>
          <p:txBody>
            <a:bodyPr wrap="square">
              <a:spAutoFit/>
            </a:bodyPr>
            <a:lstStyle/>
            <a:p>
              <a:pPr>
                <a:spcAft>
                  <a:spcPts val="0"/>
                </a:spcAft>
                <a:tabLst>
                  <a:tab pos="4972050" algn="r"/>
                </a:tabLst>
              </a:pPr>
              <a:r>
                <a:rPr lang="en-US" sz="2400" dirty="0"/>
                <a:t>There are 17 girls and 14 boys in </a:t>
              </a:r>
              <a:r>
                <a:rPr lang="en-US" sz="2400" dirty="0" smtClean="0"/>
                <a:t>Mr. </a:t>
              </a:r>
              <a:r>
                <a:rPr lang="en-US" sz="2400" dirty="0"/>
                <a:t>Taylor’s class.</a:t>
              </a:r>
            </a:p>
            <a:p>
              <a:pPr>
                <a:spcAft>
                  <a:spcPts val="0"/>
                </a:spcAft>
                <a:tabLst>
                  <a:tab pos="4972050" algn="r"/>
                </a:tabLst>
              </a:pPr>
              <a:r>
                <a:rPr lang="en-US" sz="2400" dirty="0" smtClean="0"/>
                <a:t>Mr. </a:t>
              </a:r>
              <a:r>
                <a:rPr lang="en-US" sz="2400" dirty="0"/>
                <a:t>Taylor is going to choose at random 3 children from his class.</a:t>
              </a:r>
            </a:p>
            <a:p>
              <a:pPr>
                <a:spcAft>
                  <a:spcPts val="0"/>
                </a:spcAft>
                <a:tabLst>
                  <a:tab pos="4972050" algn="r"/>
                </a:tabLst>
              </a:pPr>
              <a:r>
                <a:rPr lang="en-US" sz="2400" dirty="0"/>
                <a:t>Work out the probability that he will choose exactly 2 girls and 1 boy.</a:t>
              </a:r>
            </a:p>
            <a:p>
              <a:pPr>
                <a:spcAft>
                  <a:spcPts val="0"/>
                </a:spcAft>
                <a:tabLst>
                  <a:tab pos="4972050" algn="r"/>
                </a:tabLst>
              </a:pPr>
              <a:r>
                <a:rPr lang="en-US" sz="2400" dirty="0" smtClean="0"/>
                <a:t>	</a:t>
              </a:r>
              <a:r>
                <a:rPr lang="en-US" sz="2400" b="1" dirty="0" smtClean="0"/>
                <a:t>(</a:t>
              </a:r>
              <a:r>
                <a:rPr lang="en-US" sz="2400" b="1" dirty="0"/>
                <a:t>4 marks)</a:t>
              </a:r>
            </a:p>
            <a:p>
              <a:pPr>
                <a:spcAft>
                  <a:spcPts val="0"/>
                </a:spcAft>
                <a:tabLst>
                  <a:tab pos="4972050" algn="r"/>
                </a:tabLst>
              </a:pPr>
              <a:r>
                <a:rPr lang="en-US" sz="2400" dirty="0" smtClean="0"/>
                <a:t>	</a:t>
              </a:r>
              <a:r>
                <a:rPr lang="en-US" sz="2400" i="1" dirty="0" smtClean="0"/>
                <a:t>March </a:t>
              </a:r>
              <a:r>
                <a:rPr lang="en-US" sz="2400" i="1" dirty="0"/>
                <a:t>2012, Q4, 23S1/6A</a:t>
              </a:r>
              <a:endParaRPr lang="en-US" sz="2400" b="1" i="1" dirty="0"/>
            </a:p>
          </p:txBody>
        </p:sp>
      </p:grpSp>
      <p:sp>
        <p:nvSpPr>
          <p:cNvPr id="15" name="Rectangle 14"/>
          <p:cNvSpPr/>
          <p:nvPr/>
        </p:nvSpPr>
        <p:spPr>
          <a:xfrm flipH="1">
            <a:off x="264141" y="5325015"/>
            <a:ext cx="5204539" cy="1200329"/>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chemeClr val="accent3">
                    <a:lumMod val="50000"/>
                  </a:schemeClr>
                </a:solidFill>
                <a:latin typeface="Arial" panose="020B0604020202020204" pitchFamily="34" charset="0"/>
                <a:cs typeface="Arial" panose="020B0604020202020204" pitchFamily="34" charset="0"/>
              </a:rPr>
              <a:t>Q5 strategy hint</a:t>
            </a:r>
            <a:r>
              <a:rPr lang="en-US" sz="2400" dirty="0" smtClean="0">
                <a:solidFill>
                  <a:schemeClr val="accent3">
                    <a:lumMod val="50000"/>
                  </a:schemeClr>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 Start by writing down the probability of choosing a girl.</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365974646"/>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334</a:t>
            </a:r>
            <a:endParaRPr lang="en-GB" sz="1400" b="1" dirty="0">
              <a:latin typeface="Calibri" panose="020F0502020204030204" pitchFamily="34" charset="0"/>
            </a:endParaRPr>
          </a:p>
        </p:txBody>
      </p:sp>
      <p:sp>
        <p:nvSpPr>
          <p:cNvPr id="18" name="Rectangle 17"/>
          <p:cNvSpPr/>
          <p:nvPr/>
        </p:nvSpPr>
        <p:spPr>
          <a:xfrm>
            <a:off x="251520" y="1234542"/>
            <a:ext cx="5256584" cy="5262979"/>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400" b="1" dirty="0">
                <a:solidFill>
                  <a:srgbClr val="C00000"/>
                </a:solidFill>
                <a:latin typeface="Arial" panose="020B0604020202020204" pitchFamily="34" charset="0"/>
                <a:cs typeface="Arial" panose="020B0604020202020204" pitchFamily="34" charset="0"/>
              </a:rPr>
              <a:t>Problem-solving</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Ali has a bag of red, yellow and blue counters in the ratio </a:t>
            </a:r>
            <a:r>
              <a:rPr lang="en-US" sz="2400" dirty="0" smtClean="0">
                <a:latin typeface="Arial" panose="020B0604020202020204" pitchFamily="34" charset="0"/>
                <a:cs typeface="Arial" panose="020B0604020202020204" pitchFamily="34" charset="0"/>
              </a:rPr>
              <a:t>2:1:3.</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Brad </a:t>
            </a:r>
            <a:r>
              <a:rPr lang="en-US" sz="2400" dirty="0">
                <a:latin typeface="Arial" panose="020B0604020202020204" pitchFamily="34" charset="0"/>
                <a:cs typeface="Arial" panose="020B0604020202020204" pitchFamily="34" charset="0"/>
              </a:rPr>
              <a:t>has a bag of red, yellow and blue counters in the ratio </a:t>
            </a:r>
            <a:r>
              <a:rPr lang="en-US" sz="2400" dirty="0" smtClean="0">
                <a:latin typeface="Arial" panose="020B0604020202020204" pitchFamily="34" charset="0"/>
                <a:cs typeface="Arial" panose="020B0604020202020204" pitchFamily="34" charset="0"/>
              </a:rPr>
              <a:t>4:3:1.</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Ali </a:t>
            </a:r>
            <a:r>
              <a:rPr lang="en-US" sz="2400" dirty="0">
                <a:latin typeface="Arial" panose="020B0604020202020204" pitchFamily="34" charset="0"/>
                <a:cs typeface="Arial" panose="020B0604020202020204" pitchFamily="34" charset="0"/>
              </a:rPr>
              <a:t>and Brad have 12 red counters </a:t>
            </a:r>
            <a:r>
              <a:rPr lang="en-US" sz="2400" dirty="0" smtClean="0">
                <a:latin typeface="Arial" panose="020B0604020202020204" pitchFamily="34" charset="0"/>
                <a:cs typeface="Arial" panose="020B0604020202020204" pitchFamily="34" charset="0"/>
              </a:rPr>
              <a:t>each.</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Ali </a:t>
            </a:r>
            <a:r>
              <a:rPr lang="en-US" sz="2400" dirty="0">
                <a:latin typeface="Arial" panose="020B0604020202020204" pitchFamily="34" charset="0"/>
                <a:cs typeface="Arial" panose="020B0604020202020204" pitchFamily="34" charset="0"/>
              </a:rPr>
              <a:t>takes a counter out of his bag and puts it into Brad's bag. Brad then takes a counter out of his bag at </a:t>
            </a:r>
            <a:r>
              <a:rPr lang="en-US" sz="2400" dirty="0" smtClean="0">
                <a:latin typeface="Arial" panose="020B0604020202020204" pitchFamily="34" charset="0"/>
                <a:cs typeface="Arial" panose="020B0604020202020204" pitchFamily="34" charset="0"/>
              </a:rPr>
              <a:t>random.</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probability that they both choose a counter of the same colour.</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2565559211"/>
      </p:ext>
    </p:extLst>
  </p:cSld>
  <p:clrMapOvr>
    <a:masterClrMapping/>
  </p:clrMapOvr>
  <p:transition advClick="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334</a:t>
            </a:r>
            <a:endParaRPr lang="en-GB" sz="1400" b="1" dirty="0">
              <a:latin typeface="Calibri" panose="020F0502020204030204" pitchFamily="34" charset="0"/>
            </a:endParaRPr>
          </a:p>
        </p:txBody>
      </p:sp>
      <p:sp>
        <p:nvSpPr>
          <p:cNvPr id="18" name="Rectangle 17"/>
          <p:cNvSpPr/>
          <p:nvPr/>
        </p:nvSpPr>
        <p:spPr>
          <a:xfrm>
            <a:off x="238559" y="1234542"/>
            <a:ext cx="8581913" cy="4154984"/>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200" dirty="0">
                <a:latin typeface="Arial" panose="020B0604020202020204" pitchFamily="34" charset="0"/>
                <a:cs typeface="Arial" panose="020B0604020202020204" pitchFamily="34" charset="0"/>
              </a:rPr>
              <a:t>Reasoning Tom has a bag with these shapes </a:t>
            </a:r>
            <a:r>
              <a:rPr lang="en-US" sz="2200" dirty="0" smtClean="0">
                <a:latin typeface="Arial" panose="020B0604020202020204" pitchFamily="34" charset="0"/>
                <a:cs typeface="Arial" panose="020B0604020202020204" pitchFamily="34" charset="0"/>
              </a:rPr>
              <a:t>in.</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Tom </a:t>
            </a:r>
            <a:r>
              <a:rPr lang="en-US" sz="2200" dirty="0">
                <a:latin typeface="Arial" panose="020B0604020202020204" pitchFamily="34" charset="0"/>
                <a:cs typeface="Arial" panose="020B0604020202020204" pitchFamily="34" charset="0"/>
              </a:rPr>
              <a:t>drops the bag and two shapes fall out.</a:t>
            </a: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that the two shapes are not regular polygons,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that the two shapes have an interior angle sum of 540°.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that the one of the shapes has an interior angle sum of 360° and the other has an interior angle sum of 540°.</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04264" y="1196752"/>
            <a:ext cx="588216" cy="588216"/>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9694" y="1774479"/>
            <a:ext cx="8557871" cy="790425"/>
          </a:xfrm>
          <a:prstGeom prst="rect">
            <a:avLst/>
          </a:prstGeom>
        </p:spPr>
      </p:pic>
      <p:sp>
        <p:nvSpPr>
          <p:cNvPr id="7" name="Rectangle 6"/>
          <p:cNvSpPr/>
          <p:nvPr/>
        </p:nvSpPr>
        <p:spPr>
          <a:xfrm>
            <a:off x="269694" y="5389526"/>
            <a:ext cx="8582462" cy="119158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159933"/>
      </p:ext>
    </p:extLst>
  </p:cSld>
  <p:clrMapOvr>
    <a:masterClrMapping/>
  </p:clrMapOvr>
  <p:transition advClick="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334</a:t>
            </a:r>
            <a:endParaRPr lang="en-GB" sz="1400" b="1" dirty="0">
              <a:latin typeface="Calibri" panose="020F0502020204030204" pitchFamily="34" charset="0"/>
            </a:endParaRPr>
          </a:p>
        </p:txBody>
      </p:sp>
      <p:sp>
        <p:nvSpPr>
          <p:cNvPr id="18" name="Rectangle 17"/>
          <p:cNvSpPr/>
          <p:nvPr/>
        </p:nvSpPr>
        <p:spPr>
          <a:xfrm>
            <a:off x="251520" y="1234542"/>
            <a:ext cx="5256584" cy="3785652"/>
          </a:xfrm>
          <a:prstGeom prst="rect">
            <a:avLst/>
          </a:prstGeom>
        </p:spPr>
        <p:txBody>
          <a:bodyPr wrap="square">
            <a:spAutoFit/>
          </a:bodyPr>
          <a:lstStyle/>
          <a:p>
            <a:pPr marL="400050" indent="-400050">
              <a:buClr>
                <a:srgbClr val="C00000"/>
              </a:buClr>
              <a:buFont typeface="+mj-lt"/>
              <a:buAutoNum type="arabicPeriod" startAt="8"/>
              <a:tabLst>
                <a:tab pos="2743200" algn="l"/>
              </a:tabLst>
            </a:pPr>
            <a:r>
              <a:rPr lang="en-US" sz="2000" b="1" dirty="0">
                <a:solidFill>
                  <a:srgbClr val="C00000"/>
                </a:solidFill>
                <a:latin typeface="Arial" panose="020B0604020202020204" pitchFamily="34" charset="0"/>
                <a:cs typeface="Arial" panose="020B0604020202020204" pitchFamily="34" charset="0"/>
              </a:rPr>
              <a:t>Reasoning</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 fair 12-sided dice is rolled and the fair eight-sided spinner is </a:t>
            </a:r>
            <a:r>
              <a:rPr lang="en-US" sz="2000" dirty="0" smtClean="0">
                <a:latin typeface="Arial" panose="020B0604020202020204" pitchFamily="34" charset="0"/>
                <a:cs typeface="Arial" panose="020B0604020202020204" pitchFamily="34" charset="0"/>
              </a:rPr>
              <a:t>spun.</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numbers rolled by the dice are used for the </a:t>
            </a:r>
            <a:r>
              <a:rPr lang="en-US" sz="2000" dirty="0" smtClean="0">
                <a:latin typeface="Arial" panose="020B0604020202020204" pitchFamily="34" charset="0"/>
                <a:cs typeface="Arial" panose="020B0604020202020204" pitchFamily="34" charset="0"/>
              </a:rPr>
              <a:t>x-coordinates</a:t>
            </a:r>
            <a:r>
              <a:rPr lang="en-US" sz="2000" dirty="0">
                <a:latin typeface="Arial" panose="020B0604020202020204" pitchFamily="34" charset="0"/>
                <a:cs typeface="Arial" panose="020B0604020202020204" pitchFamily="34" charset="0"/>
              </a:rPr>
              <a:t>, and the numbers spun by the spinner are used for the </a:t>
            </a:r>
            <a:r>
              <a:rPr lang="en-US" sz="2000" dirty="0" smtClean="0">
                <a:latin typeface="Arial" panose="020B0604020202020204" pitchFamily="34" charset="0"/>
                <a:cs typeface="Arial" panose="020B0604020202020204" pitchFamily="34" charset="0"/>
              </a:rPr>
              <a:t>y-coordinates.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Find </a:t>
            </a:r>
            <a:r>
              <a:rPr lang="en-US" sz="2000" dirty="0">
                <a:latin typeface="Arial" panose="020B0604020202020204" pitchFamily="34" charset="0"/>
                <a:cs typeface="Arial" panose="020B0604020202020204" pitchFamily="34" charset="0"/>
              </a:rPr>
              <a:t>the probability that the point generated by the two numbers lies on each of the following </a:t>
            </a:r>
            <a:r>
              <a:rPr lang="en-US" sz="2000" dirty="0" smtClean="0">
                <a:latin typeface="Arial" panose="020B0604020202020204" pitchFamily="34" charset="0"/>
                <a:cs typeface="Arial" panose="020B0604020202020204" pitchFamily="34" charset="0"/>
              </a:rPr>
              <a:t>lines,</a:t>
            </a:r>
          </a:p>
          <a:p>
            <a:pPr marL="914400" lvl="1" indent="-457200">
              <a:buClr>
                <a:srgbClr val="C00000"/>
              </a:buClr>
              <a:buFont typeface="+mj-lt"/>
              <a:buAutoNum type="alphaLcPeriod"/>
              <a:tabLst>
                <a:tab pos="2743200" algn="l"/>
              </a:tabLst>
            </a:pP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    	</a:t>
            </a:r>
            <a:r>
              <a:rPr lang="en-US" sz="2000" dirty="0" smtClean="0">
                <a:solidFill>
                  <a:srgbClr val="C00000"/>
                </a:solidFill>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x + 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=9 </a:t>
            </a:r>
            <a:r>
              <a:rPr lang="en-US" sz="20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3"/>
              <a:tabLst>
                <a:tab pos="2743200" algn="l"/>
              </a:tabLst>
            </a:pP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t>
            </a:r>
            <a:r>
              <a:rPr lang="en-US" sz="2000" i="1" dirty="0">
                <a:latin typeface="Arial" panose="020B0604020202020204" pitchFamily="34" charset="0"/>
                <a:cs typeface="Arial" panose="020B0604020202020204" pitchFamily="34" charset="0"/>
              </a:rPr>
              <a:t>x</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+ 3	</a:t>
            </a:r>
            <a:r>
              <a:rPr lang="en-US" sz="2000" dirty="0" smtClean="0">
                <a:solidFill>
                  <a:srgbClr val="C00000"/>
                </a:solidFill>
                <a:latin typeface="Arial" panose="020B0604020202020204" pitchFamily="34" charset="0"/>
                <a:cs typeface="Arial" panose="020B0604020202020204" pitchFamily="34" charset="0"/>
              </a:rPr>
              <a:t>d.</a:t>
            </a:r>
            <a:r>
              <a:rPr lang="en-US" sz="2000" dirty="0" smtClean="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y</a:t>
            </a:r>
            <a:r>
              <a:rPr lang="en-US" sz="2000" dirty="0" smtClean="0">
                <a:latin typeface="Arial" panose="020B0604020202020204" pitchFamily="34" charset="0"/>
                <a:cs typeface="Arial" panose="020B0604020202020204" pitchFamily="34" charset="0"/>
              </a:rPr>
              <a:t> = ½</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a:t>
            </a:r>
            <a:endParaRPr lang="en-US" sz="2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81178" y="5034660"/>
            <a:ext cx="1562630" cy="1541208"/>
          </a:xfrm>
          <a:prstGeom prst="rect">
            <a:avLst/>
          </a:prstGeom>
        </p:spPr>
      </p:pic>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75856" y="5013176"/>
            <a:ext cx="1651504" cy="1622222"/>
          </a:xfrm>
          <a:prstGeom prst="rect">
            <a:avLst/>
          </a:prstGeom>
        </p:spPr>
      </p:pic>
    </p:spTree>
    <p:extLst>
      <p:ext uri="{BB962C8B-B14F-4D97-AF65-F5344CB8AC3E}">
        <p14:creationId xmlns:p14="http://schemas.microsoft.com/office/powerpoint/2010/main" val="3022428743"/>
      </p:ext>
    </p:extLst>
  </p:cSld>
  <p:clrMapOvr>
    <a:masterClrMapping/>
  </p:clrMapOvr>
  <p:transition advClick="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334</a:t>
            </a:r>
            <a:endParaRPr lang="en-GB" sz="1400" b="1" dirty="0">
              <a:latin typeface="Calibri" panose="020F0502020204030204" pitchFamily="34" charset="0"/>
            </a:endParaRPr>
          </a:p>
        </p:txBody>
      </p:sp>
      <p:sp>
        <p:nvSpPr>
          <p:cNvPr id="18" name="Rectangle 17"/>
          <p:cNvSpPr/>
          <p:nvPr/>
        </p:nvSpPr>
        <p:spPr>
          <a:xfrm>
            <a:off x="251520" y="1234542"/>
            <a:ext cx="5256584" cy="5293757"/>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600" b="1" dirty="0">
                <a:solidFill>
                  <a:srgbClr val="C00000"/>
                </a:solidFill>
                <a:latin typeface="Arial" panose="020B0604020202020204" pitchFamily="34" charset="0"/>
                <a:cs typeface="Arial" panose="020B0604020202020204" pitchFamily="34" charset="0"/>
              </a:rPr>
              <a:t>Problem-solving</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There is an 85% chance that a battery </a:t>
            </a:r>
            <a:r>
              <a:rPr lang="en-US" sz="2600" dirty="0" err="1" smtClean="0">
                <a:latin typeface="Arial" panose="020B0604020202020204" pitchFamily="34" charset="0"/>
                <a:cs typeface="Arial" panose="020B0604020202020204" pitchFamily="34" charset="0"/>
              </a:rPr>
              <a:t>wiII</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last longer than the advertised life of the </a:t>
            </a:r>
            <a:r>
              <a:rPr lang="en-US" sz="2600" dirty="0" smtClean="0">
                <a:latin typeface="Arial" panose="020B0604020202020204" pitchFamily="34" charset="0"/>
                <a:cs typeface="Arial" panose="020B0604020202020204" pitchFamily="34" charset="0"/>
              </a:rPr>
              <a:t>battery.</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batteries are sold in packets of </a:t>
            </a:r>
            <a:r>
              <a:rPr lang="en-US" sz="2600" dirty="0" smtClean="0">
                <a:latin typeface="Arial" panose="020B0604020202020204" pitchFamily="34" charset="0"/>
                <a:cs typeface="Arial" panose="020B0604020202020204" pitchFamily="34" charset="0"/>
              </a:rPr>
              <a:t>two.</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 </a:t>
            </a:r>
            <a:r>
              <a:rPr lang="en-US" sz="2600" dirty="0">
                <a:latin typeface="Arial" panose="020B0604020202020204" pitchFamily="34" charset="0"/>
                <a:cs typeface="Arial" panose="020B0604020202020204" pitchFamily="34" charset="0"/>
              </a:rPr>
              <a:t>shop has 200 packets of the batteries in </a:t>
            </a:r>
            <a:r>
              <a:rPr lang="en-US" sz="2600" dirty="0" smtClean="0">
                <a:latin typeface="Arial" panose="020B0604020202020204" pitchFamily="34" charset="0"/>
                <a:cs typeface="Arial" panose="020B0604020202020204" pitchFamily="34" charset="0"/>
              </a:rPr>
              <a:t>stock.</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Find </a:t>
            </a:r>
            <a:r>
              <a:rPr lang="en-US" sz="2600" dirty="0">
                <a:latin typeface="Arial" panose="020B0604020202020204" pitchFamily="34" charset="0"/>
                <a:cs typeface="Arial" panose="020B0604020202020204" pitchFamily="34" charset="0"/>
              </a:rPr>
              <a:t>an estimate for the number of packets that will have exactly one battery that lasts longer than the advertised life of the battery.</a:t>
            </a:r>
          </a:p>
        </p:txBody>
      </p:sp>
    </p:spTree>
    <p:extLst>
      <p:ext uri="{BB962C8B-B14F-4D97-AF65-F5344CB8AC3E}">
        <p14:creationId xmlns:p14="http://schemas.microsoft.com/office/powerpoint/2010/main" val="464959805"/>
      </p:ext>
    </p:extLst>
  </p:cSld>
  <p:clrMapOvr>
    <a:masterClrMapping/>
  </p:clrMapOvr>
  <p:transition advClick="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335</a:t>
            </a:r>
            <a:endParaRPr lang="en-GB" sz="1400" b="1" dirty="0">
              <a:latin typeface="Calibri" panose="020F0502020204030204" pitchFamily="34" charset="0"/>
            </a:endParaRPr>
          </a:p>
        </p:txBody>
      </p:sp>
      <p:sp>
        <p:nvSpPr>
          <p:cNvPr id="18" name="Rectangle 17"/>
          <p:cNvSpPr/>
          <p:nvPr/>
        </p:nvSpPr>
        <p:spPr>
          <a:xfrm>
            <a:off x="251520" y="1234542"/>
            <a:ext cx="5256584" cy="5293757"/>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600" b="1" dirty="0">
                <a:solidFill>
                  <a:srgbClr val="C00000"/>
                </a:solidFill>
                <a:latin typeface="Arial" panose="020B0604020202020204" pitchFamily="34" charset="0"/>
                <a:cs typeface="Arial" panose="020B0604020202020204" pitchFamily="34" charset="0"/>
              </a:rPr>
              <a:t>Problem-solving</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There is an 85% chance that a battery </a:t>
            </a:r>
            <a:r>
              <a:rPr lang="en-US" sz="2600" dirty="0" smtClean="0">
                <a:latin typeface="Arial" panose="020B0604020202020204" pitchFamily="34" charset="0"/>
                <a:cs typeface="Arial" panose="020B0604020202020204" pitchFamily="34" charset="0"/>
              </a:rPr>
              <a:t>will last </a:t>
            </a:r>
            <a:r>
              <a:rPr lang="en-US" sz="2600" dirty="0">
                <a:latin typeface="Arial" panose="020B0604020202020204" pitchFamily="34" charset="0"/>
                <a:cs typeface="Arial" panose="020B0604020202020204" pitchFamily="34" charset="0"/>
              </a:rPr>
              <a:t>longer than the advertised life of the </a:t>
            </a:r>
            <a:r>
              <a:rPr lang="en-US" sz="2600" dirty="0" smtClean="0">
                <a:latin typeface="Arial" panose="020B0604020202020204" pitchFamily="34" charset="0"/>
                <a:cs typeface="Arial" panose="020B0604020202020204" pitchFamily="34" charset="0"/>
              </a:rPr>
              <a:t>battery.</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batteries are sold in packets of </a:t>
            </a:r>
            <a:r>
              <a:rPr lang="en-US" sz="2600" dirty="0" smtClean="0">
                <a:latin typeface="Arial" panose="020B0604020202020204" pitchFamily="34" charset="0"/>
                <a:cs typeface="Arial" panose="020B0604020202020204" pitchFamily="34" charset="0"/>
              </a:rPr>
              <a:t>two.</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A </a:t>
            </a:r>
            <a:r>
              <a:rPr lang="en-US" sz="2600" dirty="0">
                <a:latin typeface="Arial" panose="020B0604020202020204" pitchFamily="34" charset="0"/>
                <a:cs typeface="Arial" panose="020B0604020202020204" pitchFamily="34" charset="0"/>
              </a:rPr>
              <a:t>shop has 200 packets of the batteries in </a:t>
            </a:r>
            <a:r>
              <a:rPr lang="en-US" sz="2600" dirty="0" smtClean="0">
                <a:latin typeface="Arial" panose="020B0604020202020204" pitchFamily="34" charset="0"/>
                <a:cs typeface="Arial" panose="020B0604020202020204" pitchFamily="34" charset="0"/>
              </a:rPr>
              <a:t>stock.</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Find </a:t>
            </a:r>
            <a:r>
              <a:rPr lang="en-US" sz="2600" dirty="0">
                <a:latin typeface="Arial" panose="020B0604020202020204" pitchFamily="34" charset="0"/>
                <a:cs typeface="Arial" panose="020B0604020202020204" pitchFamily="34" charset="0"/>
              </a:rPr>
              <a:t>an estimate for the number of packets that will have exactly one battery that lasts longer than the advertised life of the battery.</a:t>
            </a:r>
          </a:p>
        </p:txBody>
      </p:sp>
    </p:spTree>
    <p:extLst>
      <p:ext uri="{BB962C8B-B14F-4D97-AF65-F5344CB8AC3E}">
        <p14:creationId xmlns:p14="http://schemas.microsoft.com/office/powerpoint/2010/main" val="206218584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306</a:t>
            </a:r>
            <a:endParaRPr lang="en-GB" sz="1400" b="1" dirty="0">
              <a:latin typeface="Calibri" panose="020F0502020204030204" pitchFamily="34" charset="0"/>
            </a:endParaRPr>
          </a:p>
        </p:txBody>
      </p:sp>
      <p:sp>
        <p:nvSpPr>
          <p:cNvPr id="3" name="Rectangle 2"/>
          <p:cNvSpPr/>
          <p:nvPr/>
        </p:nvSpPr>
        <p:spPr>
          <a:xfrm>
            <a:off x="251520" y="1196752"/>
            <a:ext cx="5256584" cy="5509200"/>
          </a:xfrm>
          <a:prstGeom prst="rect">
            <a:avLst/>
          </a:prstGeom>
        </p:spPr>
        <p:txBody>
          <a:bodyPr wrap="square">
            <a:spAutoFit/>
          </a:bodyPr>
          <a:lstStyle/>
          <a:p>
            <a:pPr marL="512763" indent="-512763">
              <a:buClr>
                <a:srgbClr val="C00000"/>
              </a:buClr>
              <a:buFont typeface="+mj-lt"/>
              <a:buAutoNum type="arabicPeriod" startAt="14"/>
              <a:tabLst>
                <a:tab pos="858838" algn="l"/>
                <a:tab pos="2743200" algn="l"/>
              </a:tabLst>
            </a:pPr>
            <a:r>
              <a:rPr lang="en-US" sz="2200" dirty="0">
                <a:latin typeface="Arial" panose="020B0604020202020204" pitchFamily="34" charset="0"/>
                <a:cs typeface="Arial" panose="020B0604020202020204" pitchFamily="34" charset="0"/>
              </a:rPr>
              <a:t>A bag contains red, blue and yellow counters. The probability of choosing a red counter is 0.2 and the probability of choosing a blue counter is </a:t>
            </a:r>
            <a:r>
              <a:rPr lang="en-US" sz="2200" dirty="0" smtClean="0">
                <a:latin typeface="Arial" panose="020B0604020202020204" pitchFamily="34" charset="0"/>
                <a:cs typeface="Arial" panose="020B0604020202020204" pitchFamily="34" charset="0"/>
              </a:rPr>
              <a:t>0.35.</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of choosing a red or blue counter.</a:t>
            </a:r>
          </a:p>
          <a:p>
            <a:pPr>
              <a:buClr>
                <a:srgbClr val="C00000"/>
              </a:buClr>
              <a:tabLst>
                <a:tab pos="858838" algn="l"/>
                <a:tab pos="2743200" algn="l"/>
              </a:tabLst>
            </a:pPr>
            <a:r>
              <a:rPr lang="en-US" sz="2200" b="1" dirty="0">
                <a:solidFill>
                  <a:srgbClr val="C00000"/>
                </a:solidFill>
                <a:latin typeface="Arial" panose="020B0604020202020204" pitchFamily="34" charset="0"/>
                <a:cs typeface="Arial" panose="020B0604020202020204" pitchFamily="34" charset="0"/>
              </a:rPr>
              <a:t>* Challenge</a:t>
            </a:r>
          </a:p>
          <a:p>
            <a:pPr marL="512763" indent="-512763">
              <a:buClr>
                <a:srgbClr val="C00000"/>
              </a:buClr>
              <a:buFont typeface="+mj-lt"/>
              <a:buAutoNum type="arabicPeriod" startAt="15"/>
              <a:tabLst>
                <a:tab pos="858838" algn="l"/>
                <a:tab pos="2743200" algn="l"/>
              </a:tabLst>
            </a:pPr>
            <a:r>
              <a:rPr lang="en-US" sz="2200" dirty="0" smtClean="0">
                <a:latin typeface="Arial" panose="020B0604020202020204" pitchFamily="34" charset="0"/>
                <a:cs typeface="Arial" panose="020B0604020202020204" pitchFamily="34" charset="0"/>
              </a:rPr>
              <a:t>Use </a:t>
            </a:r>
            <a:r>
              <a:rPr lang="en-US" sz="2200" dirty="0">
                <a:latin typeface="Arial" panose="020B0604020202020204" pitchFamily="34" charset="0"/>
                <a:cs typeface="Arial" panose="020B0604020202020204" pitchFamily="34" charset="0"/>
              </a:rPr>
              <a:t>the numbers 1</a:t>
            </a:r>
            <a:r>
              <a:rPr lang="en-US" sz="2200" dirty="0" smtClean="0">
                <a:latin typeface="Arial" panose="020B0604020202020204" pitchFamily="34" charset="0"/>
                <a:cs typeface="Arial" panose="020B0604020202020204" pitchFamily="34" charset="0"/>
              </a:rPr>
              <a:t>, 2 </a:t>
            </a:r>
            <a:r>
              <a:rPr lang="en-US" sz="2200" dirty="0">
                <a:latin typeface="Arial" panose="020B0604020202020204" pitchFamily="34" charset="0"/>
                <a:cs typeface="Arial" panose="020B0604020202020204" pitchFamily="34" charset="0"/>
              </a:rPr>
              <a:t>and 3 as many times as you like on the spinner to make </a:t>
            </a:r>
            <a:r>
              <a:rPr lang="en-US" sz="2200" dirty="0" smtClean="0">
                <a:latin typeface="Arial" panose="020B0604020202020204" pitchFamily="34" charset="0"/>
                <a:cs typeface="Arial" panose="020B0604020202020204" pitchFamily="34" charset="0"/>
              </a:rPr>
              <a:t>these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statements </a:t>
            </a:r>
            <a:r>
              <a:rPr lang="en-US" sz="2200" dirty="0">
                <a:latin typeface="Arial" panose="020B0604020202020204" pitchFamily="34" charset="0"/>
                <a:cs typeface="Arial" panose="020B0604020202020204" pitchFamily="34" charset="0"/>
              </a:rPr>
              <a:t>true.</a:t>
            </a:r>
          </a:p>
          <a:p>
            <a:pPr marL="804863" lvl="1" indent="-347663">
              <a:buClr>
                <a:srgbClr val="C00000"/>
              </a:buClr>
              <a:buFont typeface="Wingdings" panose="05000000000000000000" pitchFamily="2" charset="2"/>
              <a:buChar char="§"/>
              <a:tabLst>
                <a:tab pos="2743200" algn="l"/>
              </a:tabLst>
            </a:pPr>
            <a:r>
              <a:rPr lang="en-US" sz="2200" dirty="0" smtClean="0">
                <a:latin typeface="Arial" panose="020B0604020202020204" pitchFamily="34" charset="0"/>
                <a:cs typeface="Arial" panose="020B0604020202020204" pitchFamily="34" charset="0"/>
              </a:rPr>
              <a:t>P(odd </a:t>
            </a:r>
            <a:r>
              <a:rPr lang="en-US" sz="2200" dirty="0">
                <a:latin typeface="Arial" panose="020B0604020202020204" pitchFamily="34" charset="0"/>
                <a:cs typeface="Arial" panose="020B0604020202020204" pitchFamily="34" charset="0"/>
              </a:rPr>
              <a:t>number)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&gt; </a:t>
            </a:r>
            <a:r>
              <a:rPr lang="en-US" sz="2200" dirty="0">
                <a:latin typeface="Arial" panose="020B0604020202020204" pitchFamily="34" charset="0"/>
                <a:cs typeface="Arial" panose="020B0604020202020204" pitchFamily="34" charset="0"/>
              </a:rPr>
              <a:t>P(even number)</a:t>
            </a:r>
          </a:p>
          <a:p>
            <a:pPr marL="804863" lvl="1" indent="-347663">
              <a:buClr>
                <a:srgbClr val="C00000"/>
              </a:buClr>
              <a:buFont typeface="Wingdings" panose="05000000000000000000" pitchFamily="2" charset="2"/>
              <a:buChar char="§"/>
              <a:tabLst>
                <a:tab pos="2743200" algn="l"/>
              </a:tabLst>
            </a:pPr>
            <a:r>
              <a:rPr lang="en-US" sz="2200" dirty="0" smtClean="0">
                <a:latin typeface="Arial" panose="020B0604020202020204" pitchFamily="34" charset="0"/>
                <a:cs typeface="Arial" panose="020B0604020202020204" pitchFamily="34" charset="0"/>
              </a:rPr>
              <a:t>P(1) </a:t>
            </a:r>
            <a:r>
              <a:rPr lang="en-US" sz="2200" dirty="0">
                <a:latin typeface="Arial" panose="020B0604020202020204" pitchFamily="34" charset="0"/>
                <a:cs typeface="Arial" panose="020B0604020202020204" pitchFamily="34" charset="0"/>
              </a:rPr>
              <a:t>= 2P(3</a:t>
            </a:r>
            <a:r>
              <a:rPr lang="en-US" sz="2200" dirty="0" smtClean="0">
                <a:latin typeface="Arial" panose="020B0604020202020204" pitchFamily="34" charset="0"/>
                <a:cs typeface="Arial" panose="020B0604020202020204" pitchFamily="34" charset="0"/>
              </a:rPr>
              <a:t>)</a:t>
            </a:r>
          </a:p>
          <a:p>
            <a:pPr lvl="1">
              <a:buClr>
                <a:srgbClr val="C00000"/>
              </a:buClr>
              <a:tabLst>
                <a:tab pos="858838" algn="l"/>
                <a:tab pos="2743200" algn="l"/>
              </a:tabLst>
            </a:pPr>
            <a:r>
              <a:rPr lang="en-US" sz="2200" dirty="0" smtClean="0">
                <a:latin typeface="Arial" panose="020B0604020202020204" pitchFamily="34" charset="0"/>
                <a:cs typeface="Arial" panose="020B0604020202020204" pitchFamily="34" charset="0"/>
              </a:rPr>
              <a:t>Find a different solution.</a:t>
            </a:r>
            <a:endParaRPr lang="en-US" sz="22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764076" y="4581128"/>
            <a:ext cx="1744028" cy="1715436"/>
          </a:xfrm>
          <a:prstGeom prst="rect">
            <a:avLst/>
          </a:prstGeom>
        </p:spPr>
      </p:pic>
    </p:spTree>
    <p:extLst>
      <p:ext uri="{BB962C8B-B14F-4D97-AF65-F5344CB8AC3E}">
        <p14:creationId xmlns:p14="http://schemas.microsoft.com/office/powerpoint/2010/main" val="2161000669"/>
      </p:ext>
    </p:extLst>
  </p:cSld>
  <p:clrMapOvr>
    <a:masterClrMapping/>
  </p:clrMapOvr>
  <p:transition advClick="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335</a:t>
            </a:r>
            <a:endParaRPr lang="en-GB" sz="1400" b="1" dirty="0">
              <a:latin typeface="Calibri" panose="020F0502020204030204" pitchFamily="34" charset="0"/>
            </a:endParaRPr>
          </a:p>
        </p:txBody>
      </p:sp>
      <p:sp>
        <p:nvSpPr>
          <p:cNvPr id="18" name="Rectangle 17"/>
          <p:cNvSpPr/>
          <p:nvPr/>
        </p:nvSpPr>
        <p:spPr>
          <a:xfrm>
            <a:off x="251520" y="1234542"/>
            <a:ext cx="5256584" cy="3647152"/>
          </a:xfrm>
          <a:prstGeom prst="rect">
            <a:avLst/>
          </a:prstGeom>
        </p:spPr>
        <p:txBody>
          <a:bodyPr wrap="square">
            <a:spAutoFit/>
          </a:bodyPr>
          <a:lstStyle/>
          <a:p>
            <a:pPr marL="514350" indent="-514350">
              <a:buClr>
                <a:srgbClr val="C00000"/>
              </a:buClr>
              <a:buFont typeface="+mj-lt"/>
              <a:buAutoNum type="arabicPeriod" startAt="10"/>
              <a:tabLst>
                <a:tab pos="2743200" algn="l"/>
              </a:tabLst>
            </a:pPr>
            <a:r>
              <a:rPr lang="en-US" sz="2100" b="1" dirty="0">
                <a:solidFill>
                  <a:srgbClr val="C00000"/>
                </a:solidFill>
                <a:latin typeface="Arial" panose="020B0604020202020204" pitchFamily="34" charset="0"/>
                <a:cs typeface="Arial" panose="020B0604020202020204" pitchFamily="34" charset="0"/>
              </a:rPr>
              <a:t>Reasoning</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Mike is a stamp collector</a:t>
            </a:r>
            <a:r>
              <a:rPr lang="en-US" sz="2100" dirty="0" smtClean="0">
                <a:latin typeface="Arial" panose="020B0604020202020204" pitchFamily="34" charset="0"/>
                <a:cs typeface="Arial" panose="020B0604020202020204" pitchFamily="34" charset="0"/>
              </a:rPr>
              <a:t>. The </a:t>
            </a:r>
            <a:r>
              <a:rPr lang="en-US" sz="2100" dirty="0">
                <a:latin typeface="Arial" panose="020B0604020202020204" pitchFamily="34" charset="0"/>
                <a:cs typeface="Arial" panose="020B0604020202020204" pitchFamily="34" charset="0"/>
              </a:rPr>
              <a:t>Venn diagram shows information about his stamp collection</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sym typeface="Wingdings" panose="05000000000000000000" pitchFamily="2" charset="2"/>
              </a:rPr>
              <a:t></a:t>
            </a:r>
            <a:r>
              <a:rPr lang="en-US" sz="2100" dirty="0" smtClean="0">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 {Mike's full collection of 720 </a:t>
            </a:r>
            <a:r>
              <a:rPr lang="en-US" sz="2100" dirty="0" smtClean="0">
                <a:latin typeface="Arial" panose="020B0604020202020204" pitchFamily="34" charset="0"/>
                <a:cs typeface="Arial" panose="020B0604020202020204" pitchFamily="34" charset="0"/>
              </a:rPr>
              <a:t>stamps}</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C </a:t>
            </a:r>
            <a:r>
              <a:rPr lang="en-US" sz="2100" dirty="0">
                <a:latin typeface="Arial" panose="020B0604020202020204" pitchFamily="34" charset="0"/>
                <a:cs typeface="Arial" panose="020B0604020202020204" pitchFamily="34" charset="0"/>
              </a:rPr>
              <a:t>= {stamps from the 20th </a:t>
            </a:r>
            <a:r>
              <a:rPr lang="en-US" sz="2100" dirty="0" smtClean="0">
                <a:latin typeface="Arial" panose="020B0604020202020204" pitchFamily="34" charset="0"/>
                <a:cs typeface="Arial" panose="020B0604020202020204" pitchFamily="34" charset="0"/>
              </a:rPr>
              <a:t>century}</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B </a:t>
            </a:r>
            <a:r>
              <a:rPr lang="en-US" sz="2100" dirty="0">
                <a:latin typeface="Arial" panose="020B0604020202020204" pitchFamily="34" charset="0"/>
                <a:cs typeface="Arial" panose="020B0604020202020204" pitchFamily="34" charset="0"/>
              </a:rPr>
              <a:t>= {British </a:t>
            </a:r>
            <a:r>
              <a:rPr lang="en-US" sz="2100" dirty="0" smtClean="0">
                <a:latin typeface="Arial" panose="020B0604020202020204" pitchFamily="34" charset="0"/>
                <a:cs typeface="Arial" panose="020B0604020202020204" pitchFamily="34" charset="0"/>
              </a:rPr>
              <a:t>stamps}</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stamp is chosen at </a:t>
            </a:r>
            <a:r>
              <a:rPr lang="en-US" sz="2100" dirty="0" smtClean="0">
                <a:latin typeface="Arial" panose="020B0604020202020204" pitchFamily="34" charset="0"/>
                <a:cs typeface="Arial" panose="020B0604020202020204" pitchFamily="34" charset="0"/>
              </a:rPr>
              <a:t>random.</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It </a:t>
            </a:r>
            <a:r>
              <a:rPr lang="en-US" sz="2100" dirty="0">
                <a:latin typeface="Arial" panose="020B0604020202020204" pitchFamily="34" charset="0"/>
                <a:cs typeface="Arial" panose="020B0604020202020204" pitchFamily="34" charset="0"/>
              </a:rPr>
              <a:t>is from the 20th </a:t>
            </a:r>
            <a:r>
              <a:rPr lang="en-US" sz="2100" dirty="0" smtClean="0">
                <a:latin typeface="Arial" panose="020B0604020202020204" pitchFamily="34" charset="0"/>
                <a:cs typeface="Arial" panose="020B0604020202020204" pitchFamily="34" charset="0"/>
              </a:rPr>
              <a:t>century.</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that it is British.</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60513" y="4509120"/>
            <a:ext cx="3347591" cy="2043335"/>
          </a:xfrm>
          <a:prstGeom prst="rect">
            <a:avLst/>
          </a:prstGeom>
          <a:ln>
            <a:solidFill>
              <a:schemeClr val="accent6">
                <a:lumMod val="50000"/>
              </a:schemeClr>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905579096"/>
      </p:ext>
    </p:extLst>
  </p:cSld>
  <p:clrMapOvr>
    <a:masterClrMapping/>
  </p:clrMapOvr>
  <p:transition advClick="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335</a:t>
            </a:r>
            <a:endParaRPr lang="en-GB" sz="1400" b="1" dirty="0">
              <a:latin typeface="Calibri" panose="020F0502020204030204" pitchFamily="34" charset="0"/>
            </a:endParaRPr>
          </a:p>
        </p:txBody>
      </p:sp>
      <p:sp>
        <p:nvSpPr>
          <p:cNvPr id="18" name="Rectangle 17"/>
          <p:cNvSpPr/>
          <p:nvPr/>
        </p:nvSpPr>
        <p:spPr>
          <a:xfrm>
            <a:off x="251520" y="1234542"/>
            <a:ext cx="5256584" cy="4893647"/>
          </a:xfrm>
          <a:prstGeom prst="rect">
            <a:avLst/>
          </a:prstGeom>
        </p:spPr>
        <p:txBody>
          <a:bodyPr wrap="square">
            <a:spAutoFit/>
          </a:bodyPr>
          <a:lstStyle/>
          <a:p>
            <a:pPr marL="514350" indent="-514350">
              <a:buClr>
                <a:srgbClr val="C00000"/>
              </a:buClr>
              <a:buFont typeface="+mj-lt"/>
              <a:buAutoNum type="arabicPeriod" startAt="11"/>
              <a:tabLst>
                <a:tab pos="2743200" algn="l"/>
              </a:tabLst>
            </a:pPr>
            <a:r>
              <a:rPr lang="en-US" sz="2400" dirty="0">
                <a:latin typeface="Arial" panose="020B0604020202020204" pitchFamily="34" charset="0"/>
                <a:cs typeface="Arial" panose="020B0604020202020204" pitchFamily="34" charset="0"/>
              </a:rPr>
              <a:t>Use set notation to describe the shaded area in each Venn diagram</a:t>
            </a:r>
            <a:r>
              <a:rPr lang="en-US" sz="24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2743200" algn="l"/>
              </a:tabLst>
            </a:pP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743200" algn="l"/>
              </a:tabLst>
            </a:pP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3" name="Picture 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311518" y="4680208"/>
            <a:ext cx="2196586" cy="1845136"/>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82926" y="3939381"/>
            <a:ext cx="2026442" cy="1341129"/>
          </a:xfrm>
          <a:prstGeom prst="rect">
            <a:avLst/>
          </a:prstGeom>
        </p:spPr>
      </p:pic>
      <p:pic>
        <p:nvPicPr>
          <p:cNvPr id="9" name="Picture 8"/>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128109" y="2361289"/>
            <a:ext cx="2379995" cy="1515143"/>
          </a:xfrm>
          <a:prstGeom prst="rect">
            <a:avLst/>
          </a:prstGeom>
        </p:spPr>
      </p:pic>
    </p:spTree>
    <p:extLst>
      <p:ext uri="{BB962C8B-B14F-4D97-AF65-F5344CB8AC3E}">
        <p14:creationId xmlns:p14="http://schemas.microsoft.com/office/powerpoint/2010/main" val="2144501845"/>
      </p:ext>
    </p:extLst>
  </p:cSld>
  <p:clrMapOvr>
    <a:masterClrMapping/>
  </p:clrMapOvr>
  <p:transition advClick="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400" dirty="0" smtClean="0"/>
              <a:t>10 – Knowledge Check</a:t>
            </a:r>
            <a:endParaRPr lang="en-GB" sz="34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644319070"/>
                  </p:ext>
                </p:extLst>
              </p:nvPr>
            </p:nvGraphicFramePr>
            <p:xfrm>
              <a:off x="179512" y="1112953"/>
              <a:ext cx="8640960" cy="5616624"/>
            </p:xfrm>
            <a:graphic>
              <a:graphicData uri="http://schemas.openxmlformats.org/drawingml/2006/table">
                <a:tbl>
                  <a:tblPr firstRow="1" bandRow="1">
                    <a:effectLst/>
                    <a:tableStyleId>{5940675A-B579-460E-94D1-54222C63F5DA}</a:tableStyleId>
                  </a:tblPr>
                  <a:tblGrid>
                    <a:gridCol w="8640960"/>
                  </a:tblGrid>
                  <a:tr h="475707">
                    <a:tc>
                      <a:txBody>
                        <a:bodyPr/>
                        <a:lstStyle/>
                        <a:p>
                          <a:r>
                            <a:rPr lang="en-US" sz="2100" b="1" i="0" dirty="0" smtClean="0">
                              <a:latin typeface="Arial" panose="020B0604020202020204" pitchFamily="34" charset="0"/>
                              <a:cs typeface="Arial" panose="020B0604020202020204" pitchFamily="34" charset="0"/>
                            </a:rPr>
                            <a:t>10 – Knowledge Check</a:t>
                          </a:r>
                          <a:endParaRPr lang="en-US" sz="21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A sample space diagram shows all the possible outcomes of two</a:t>
                          </a:r>
                          <a:r>
                            <a:rPr lang="en-US" sz="2125" b="0" i="0" baseline="0" dirty="0" smtClean="0">
                              <a:latin typeface="Times New Roman" panose="02020603050405020304" pitchFamily="18" charset="0"/>
                              <a:cs typeface="Times New Roman" panose="02020603050405020304" pitchFamily="18" charset="0"/>
                            </a:rPr>
                            <a:t> </a:t>
                          </a:r>
                          <a:r>
                            <a:rPr lang="en-US" sz="2125" b="0" i="0" dirty="0" smtClean="0">
                              <a:latin typeface="Times New Roman" panose="02020603050405020304" pitchFamily="18" charset="0"/>
                              <a:cs typeface="Times New Roman" panose="02020603050405020304" pitchFamily="18" charset="0"/>
                            </a:rPr>
                            <a:t>events.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Two events are </a:t>
                          </a:r>
                          <a:r>
                            <a:rPr lang="en-US" sz="2125" b="1" i="0" dirty="0" smtClean="0">
                              <a:latin typeface="Times New Roman" panose="02020603050405020304" pitchFamily="18" charset="0"/>
                              <a:cs typeface="Times New Roman" panose="02020603050405020304" pitchFamily="18" charset="0"/>
                            </a:rPr>
                            <a:t>mutually exclusive </a:t>
                          </a:r>
                          <a:r>
                            <a:rPr lang="en-US" sz="2125" b="0" i="0" dirty="0" smtClean="0">
                              <a:latin typeface="Times New Roman" panose="02020603050405020304" pitchFamily="18" charset="0"/>
                              <a:cs typeface="Times New Roman" panose="02020603050405020304" pitchFamily="18" charset="0"/>
                            </a:rPr>
                            <a:t>if they cannot happen at the</a:t>
                          </a:r>
                          <a:r>
                            <a:rPr lang="en-US" sz="2125" b="0" i="0" baseline="0" dirty="0" smtClean="0">
                              <a:latin typeface="Times New Roman" panose="02020603050405020304" pitchFamily="18" charset="0"/>
                              <a:cs typeface="Times New Roman" panose="02020603050405020304" pitchFamily="18" charset="0"/>
                            </a:rPr>
                            <a:t> </a:t>
                          </a:r>
                          <a:r>
                            <a:rPr lang="en-US" sz="2125" b="0" i="0" dirty="0" smtClean="0">
                              <a:latin typeface="Times New Roman" panose="02020603050405020304" pitchFamily="18" charset="0"/>
                              <a:cs typeface="Times New Roman" panose="02020603050405020304" pitchFamily="18" charset="0"/>
                            </a:rPr>
                            <a:t>same time.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When two events are mutually exclusive you can add their probabilities.</a:t>
                          </a:r>
                          <a:r>
                            <a:rPr lang="en-US" sz="2125" b="0" i="0" baseline="0" dirty="0" smtClean="0">
                              <a:latin typeface="Times New Roman" panose="02020603050405020304" pitchFamily="18" charset="0"/>
                              <a:cs typeface="Times New Roman" panose="02020603050405020304" pitchFamily="18" charset="0"/>
                            </a:rPr>
                            <a:t> </a:t>
                          </a:r>
                          <a:r>
                            <a:rPr lang="en-US" sz="2125" b="0" i="0" dirty="0" smtClean="0">
                              <a:latin typeface="Times New Roman" panose="02020603050405020304" pitchFamily="18" charset="0"/>
                              <a:cs typeface="Times New Roman" panose="02020603050405020304" pitchFamily="18" charset="0"/>
                            </a:rPr>
                            <a:t>The probabilities of an exhaustive set of mutually excusive events sum</a:t>
                          </a:r>
                          <a:r>
                            <a:rPr lang="en-US" sz="2125" b="0" i="0" baseline="0" dirty="0" smtClean="0">
                              <a:latin typeface="Times New Roman" panose="02020603050405020304" pitchFamily="18" charset="0"/>
                              <a:cs typeface="Times New Roman" panose="02020603050405020304" pitchFamily="18" charset="0"/>
                            </a:rPr>
                            <a:t> </a:t>
                          </a:r>
                          <a:r>
                            <a:rPr lang="en-US" sz="2125" b="0" i="0" dirty="0" smtClean="0">
                              <a:latin typeface="Times New Roman" panose="02020603050405020304" pitchFamily="18" charset="0"/>
                              <a:cs typeface="Times New Roman" panose="02020603050405020304" pitchFamily="18" charset="0"/>
                            </a:rPr>
                            <a:t>to 1.</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For mutually exclusive events, P(not A) = 1 - P(A)</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If there are m outcomes for one event and n outcomes for another event, the product rule states that the total number of outcomes for the two events is </a:t>
                          </a:r>
                          <a:r>
                            <a:rPr lang="en-US" sz="2125" b="0" i="1" dirty="0" smtClean="0">
                              <a:latin typeface="Times New Roman" panose="02020603050405020304" pitchFamily="18" charset="0"/>
                              <a:cs typeface="Times New Roman" panose="02020603050405020304" pitchFamily="18" charset="0"/>
                            </a:rPr>
                            <a:t>m</a:t>
                          </a:r>
                          <a:r>
                            <a:rPr lang="en-US" sz="2125" b="0" i="0" dirty="0" smtClean="0">
                              <a:latin typeface="Times New Roman" panose="02020603050405020304" pitchFamily="18" charset="0"/>
                              <a:cs typeface="Times New Roman" panose="02020603050405020304" pitchFamily="18" charset="0"/>
                            </a:rPr>
                            <a:t> x </a:t>
                          </a:r>
                          <a:r>
                            <a:rPr lang="en-US" sz="2125" b="0" i="1" dirty="0" smtClean="0">
                              <a:latin typeface="Times New Roman" panose="02020603050405020304" pitchFamily="18" charset="0"/>
                              <a:cs typeface="Times New Roman" panose="02020603050405020304" pitchFamily="18" charset="0"/>
                            </a:rPr>
                            <a:t>n</a:t>
                          </a:r>
                          <a:r>
                            <a:rPr lang="en-US" sz="2125"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Expected number of outcomes = number of trials x probability</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25" b="0" i="0" dirty="0" smtClean="0">
                              <a:latin typeface="Times New Roman" panose="02020603050405020304" pitchFamily="18" charset="0"/>
                              <a:cs typeface="Times New Roman" panose="02020603050405020304" pitchFamily="18" charset="0"/>
                            </a:rPr>
                            <a:t>Relative frequency =</a:t>
                          </a:r>
                          <a:r>
                            <a:rPr lang="en-US" sz="2125" b="0" i="0" baseline="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800" i="1" smtClean="0">
                                      <a:latin typeface="Cambria Math" panose="02040503050406030204" pitchFamily="18" charset="0"/>
                                      <a:cs typeface="Arial" panose="020B0604020202020204" pitchFamily="34" charset="0"/>
                                    </a:rPr>
                                  </m:ctrlPr>
                                </m:fPr>
                                <m:num>
                                  <m:r>
                                    <m:rPr>
                                      <m:sty m:val="p"/>
                                    </m:rPr>
                                    <a:rPr lang="en-US" sz="2800" b="0" i="0" smtClean="0">
                                      <a:latin typeface="Cambria Math" panose="02040503050406030204" pitchFamily="18" charset="0"/>
                                      <a:cs typeface="Arial" panose="020B0604020202020204" pitchFamily="34" charset="0"/>
                                    </a:rPr>
                                    <m:t>frequency</m:t>
                                  </m:r>
                                </m:num>
                                <m:den>
                                  <m:r>
                                    <m:rPr>
                                      <m:nor/>
                                    </m:rPr>
                                    <a:rPr lang="en-US" sz="2400" b="0" i="0" dirty="0" smtClean="0">
                                      <a:latin typeface="Times New Roman" panose="02020603050405020304" pitchFamily="18" charset="0"/>
                                      <a:cs typeface="Times New Roman" panose="02020603050405020304" pitchFamily="18" charset="0"/>
                                    </a:rPr>
                                    <m:t>total</m:t>
                                  </m:r>
                                  <m:r>
                                    <m:rPr>
                                      <m:nor/>
                                    </m:rPr>
                                    <a:rPr lang="en-US" sz="2400" b="0" i="0" dirty="0" smtClean="0">
                                      <a:latin typeface="Times New Roman" panose="02020603050405020304" pitchFamily="18" charset="0"/>
                                      <a:cs typeface="Times New Roman" panose="02020603050405020304" pitchFamily="18" charset="0"/>
                                    </a:rPr>
                                    <m:t> </m:t>
                                  </m:r>
                                  <m:r>
                                    <m:rPr>
                                      <m:nor/>
                                    </m:rPr>
                                    <a:rPr lang="en-US" sz="2400" b="0" i="0" dirty="0" smtClean="0">
                                      <a:latin typeface="Times New Roman" panose="02020603050405020304" pitchFamily="18" charset="0"/>
                                      <a:cs typeface="Times New Roman" panose="02020603050405020304" pitchFamily="18" charset="0"/>
                                    </a:rPr>
                                    <m:t>number</m:t>
                                  </m:r>
                                  <m:r>
                                    <m:rPr>
                                      <m:nor/>
                                    </m:rPr>
                                    <a:rPr lang="en-US" sz="2400" b="0" i="0" dirty="0" smtClean="0">
                                      <a:latin typeface="Times New Roman" panose="02020603050405020304" pitchFamily="18" charset="0"/>
                                      <a:cs typeface="Times New Roman" panose="02020603050405020304" pitchFamily="18" charset="0"/>
                                    </a:rPr>
                                    <m:t> </m:t>
                                  </m:r>
                                  <m:r>
                                    <m:rPr>
                                      <m:nor/>
                                    </m:rPr>
                                    <a:rPr lang="en-US" sz="2400" b="0" i="0" dirty="0" smtClean="0">
                                      <a:latin typeface="Times New Roman" panose="02020603050405020304" pitchFamily="18" charset="0"/>
                                      <a:cs typeface="Times New Roman" panose="02020603050405020304" pitchFamily="18" charset="0"/>
                                    </a:rPr>
                                    <m:t>of</m:t>
                                  </m:r>
                                  <m:r>
                                    <m:rPr>
                                      <m:nor/>
                                    </m:rPr>
                                    <a:rPr lang="en-US" sz="2400" b="0" i="0" dirty="0" smtClean="0">
                                      <a:latin typeface="Times New Roman" panose="02020603050405020304" pitchFamily="18" charset="0"/>
                                      <a:cs typeface="Times New Roman" panose="02020603050405020304" pitchFamily="18" charset="0"/>
                                    </a:rPr>
                                    <m:t> </m:t>
                                  </m:r>
                                  <m:r>
                                    <m:rPr>
                                      <m:nor/>
                                    </m:rPr>
                                    <a:rPr lang="en-US" sz="2400" b="0" i="0" dirty="0" smtClean="0">
                                      <a:latin typeface="Times New Roman" panose="02020603050405020304" pitchFamily="18" charset="0"/>
                                      <a:cs typeface="Times New Roman" panose="02020603050405020304" pitchFamily="18" charset="0"/>
                                    </a:rPr>
                                    <m:t>trials</m:t>
                                  </m:r>
                                </m:den>
                              </m:f>
                            </m:oMath>
                          </a14:m>
                          <a:endParaRPr lang="en-US" sz="2125" b="0" i="0" dirty="0" smtClean="0">
                            <a:latin typeface="Times New Roman" panose="02020603050405020304" pitchFamily="18" charset="0"/>
                            <a:cs typeface="Times New Roman" panose="02020603050405020304" pitchFamily="18"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644319070"/>
                  </p:ext>
                </p:extLst>
              </p:nvPr>
            </p:nvGraphicFramePr>
            <p:xfrm>
              <a:off x="179512" y="1112953"/>
              <a:ext cx="8640960" cy="5616624"/>
            </p:xfrm>
            <a:graphic>
              <a:graphicData uri="http://schemas.openxmlformats.org/drawingml/2006/table">
                <a:tbl>
                  <a:tblPr firstRow="1" bandRow="1">
                    <a:effectLst/>
                    <a:tableStyleId>{5940675A-B579-460E-94D1-54222C63F5DA}</a:tableStyleId>
                  </a:tblPr>
                  <a:tblGrid>
                    <a:gridCol w="8640960"/>
                  </a:tblGrid>
                  <a:tr h="475707">
                    <a:tc>
                      <a:txBody>
                        <a:bodyPr/>
                        <a:lstStyle/>
                        <a:p>
                          <a:r>
                            <a:rPr lang="en-US" sz="2100" b="1" i="0" dirty="0" smtClean="0">
                              <a:latin typeface="Arial" panose="020B0604020202020204" pitchFamily="34" charset="0"/>
                              <a:cs typeface="Arial" panose="020B0604020202020204" pitchFamily="34" charset="0"/>
                            </a:rPr>
                            <a:t>10 </a:t>
                          </a:r>
                          <a:r>
                            <a:rPr lang="en-US" sz="2100" b="1" i="0" dirty="0" smtClean="0">
                              <a:latin typeface="Arial" panose="020B0604020202020204" pitchFamily="34" charset="0"/>
                              <a:cs typeface="Arial" panose="020B0604020202020204" pitchFamily="34" charset="0"/>
                            </a:rPr>
                            <a:t>– Knowledge Check</a:t>
                          </a:r>
                          <a:endParaRPr lang="en-US" sz="21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9597" r="-494" b="-829"/>
                          </a:stretch>
                        </a:blipFill>
                      </a:tcPr>
                    </a:tc>
                  </a:tr>
                </a:tbl>
              </a:graphicData>
            </a:graphic>
          </p:graphicFrame>
        </mc:Fallback>
      </mc:AlternateContent>
      <p:sp>
        <p:nvSpPr>
          <p:cNvPr id="9" name="TextBox 8"/>
          <p:cNvSpPr txBox="1"/>
          <p:nvPr/>
        </p:nvSpPr>
        <p:spPr>
          <a:xfrm>
            <a:off x="7443173" y="1628800"/>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10.1</a:t>
            </a:r>
            <a:endParaRPr lang="en-US" dirty="0"/>
          </a:p>
        </p:txBody>
      </p:sp>
      <p:sp>
        <p:nvSpPr>
          <p:cNvPr id="11" name="TextBox 10"/>
          <p:cNvSpPr txBox="1"/>
          <p:nvPr/>
        </p:nvSpPr>
        <p:spPr>
          <a:xfrm>
            <a:off x="7443173" y="234713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10.2</a:t>
            </a:r>
            <a:endParaRPr lang="en-US" dirty="0"/>
          </a:p>
        </p:txBody>
      </p:sp>
      <p:cxnSp>
        <p:nvCxnSpPr>
          <p:cNvPr id="12" name="Straight Arrow Connector 11"/>
          <p:cNvCxnSpPr/>
          <p:nvPr/>
        </p:nvCxnSpPr>
        <p:spPr>
          <a:xfrm flipH="1">
            <a:off x="3347864" y="27089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3173" y="386104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10.2</a:t>
            </a:r>
            <a:endParaRPr lang="en-US" dirty="0"/>
          </a:p>
        </p:txBody>
      </p:sp>
      <p:cxnSp>
        <p:nvCxnSpPr>
          <p:cNvPr id="18" name="Straight Arrow Connector 17"/>
          <p:cNvCxnSpPr/>
          <p:nvPr/>
        </p:nvCxnSpPr>
        <p:spPr>
          <a:xfrm flipH="1">
            <a:off x="6300192" y="4149080"/>
            <a:ext cx="1224136"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206258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47029" y="2708920"/>
            <a:ext cx="1270521" cy="2845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1060" y="4725144"/>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10.3</a:t>
            </a:r>
            <a:endParaRPr lang="en-US" dirty="0"/>
          </a:p>
        </p:txBody>
      </p:sp>
      <p:cxnSp>
        <p:nvCxnSpPr>
          <p:cNvPr id="22" name="Straight Arrow Connector 21"/>
          <p:cNvCxnSpPr/>
          <p:nvPr/>
        </p:nvCxnSpPr>
        <p:spPr>
          <a:xfrm flipH="1">
            <a:off x="4716016" y="5013176"/>
            <a:ext cx="281619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451060" y="5445224"/>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10.3</a:t>
            </a:r>
            <a:endParaRPr lang="en-US" dirty="0"/>
          </a:p>
        </p:txBody>
      </p:sp>
      <p:cxnSp>
        <p:nvCxnSpPr>
          <p:cNvPr id="26" name="Straight Arrow Connector 25"/>
          <p:cNvCxnSpPr/>
          <p:nvPr/>
        </p:nvCxnSpPr>
        <p:spPr>
          <a:xfrm flipH="1">
            <a:off x="4716016" y="5733256"/>
            <a:ext cx="2816199"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364088" y="5733256"/>
            <a:ext cx="2053463" cy="35829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119736"/>
      </p:ext>
    </p:extLst>
  </p:cSld>
  <p:clrMapOvr>
    <a:masterClrMapping/>
  </p:clrMapOvr>
  <p:transition advClick="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400" dirty="0" smtClean="0"/>
              <a:t>10 – Knowledge Check</a:t>
            </a:r>
            <a:endParaRPr lang="en-GB" sz="34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335</a:t>
            </a:r>
            <a:endParaRPr lang="en-GB" sz="1400" b="1" dirty="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24392610"/>
              </p:ext>
            </p:extLst>
          </p:nvPr>
        </p:nvGraphicFramePr>
        <p:xfrm>
          <a:off x="179512" y="1112953"/>
          <a:ext cx="8640960" cy="5616624"/>
        </p:xfrm>
        <a:graphic>
          <a:graphicData uri="http://schemas.openxmlformats.org/drawingml/2006/table">
            <a:tbl>
              <a:tblPr firstRow="1" bandRow="1">
                <a:effectLst/>
                <a:tableStyleId>{5940675A-B579-460E-94D1-54222C63F5DA}</a:tableStyleId>
              </a:tblPr>
              <a:tblGrid>
                <a:gridCol w="8640960"/>
              </a:tblGrid>
              <a:tr h="475707">
                <a:tc>
                  <a:txBody>
                    <a:bodyPr/>
                    <a:lstStyle/>
                    <a:p>
                      <a:r>
                        <a:rPr lang="en-US" sz="2100" b="1" i="0" dirty="0" smtClean="0">
                          <a:latin typeface="Arial" panose="020B0604020202020204" pitchFamily="34" charset="0"/>
                          <a:cs typeface="Arial" panose="020B0604020202020204" pitchFamily="34" charset="0"/>
                        </a:rPr>
                        <a:t>10 – Knowledge Check</a:t>
                      </a:r>
                      <a:endParaRPr lang="en-US" sz="21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As the number of experiments increases, the experimental probability gets closer and closer to the theoretical probability.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A </a:t>
                      </a:r>
                      <a:r>
                        <a:rPr lang="en-US" sz="2300" b="1" i="0" dirty="0" smtClean="0">
                          <a:latin typeface="Times New Roman" panose="02020603050405020304" pitchFamily="18" charset="0"/>
                          <a:cs typeface="Times New Roman" panose="02020603050405020304" pitchFamily="18" charset="0"/>
                        </a:rPr>
                        <a:t>tree diagram </a:t>
                      </a:r>
                      <a:r>
                        <a:rPr lang="en-US" sz="2300" b="0" i="0" dirty="0" smtClean="0">
                          <a:latin typeface="Times New Roman" panose="02020603050405020304" pitchFamily="18" charset="0"/>
                          <a:cs typeface="Times New Roman" panose="02020603050405020304" pitchFamily="18" charset="0"/>
                        </a:rPr>
                        <a:t>shows two or more events and their probabilities.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Two events are </a:t>
                      </a:r>
                      <a:r>
                        <a:rPr lang="en-US" sz="2300" b="1" i="0" dirty="0" smtClean="0">
                          <a:latin typeface="Times New Roman" panose="02020603050405020304" pitchFamily="18" charset="0"/>
                          <a:cs typeface="Times New Roman" panose="02020603050405020304" pitchFamily="18" charset="0"/>
                        </a:rPr>
                        <a:t>independent</a:t>
                      </a:r>
                      <a:r>
                        <a:rPr lang="en-US" sz="2300" b="0" i="0" dirty="0" smtClean="0">
                          <a:latin typeface="Times New Roman" panose="02020603050405020304" pitchFamily="18" charset="0"/>
                          <a:cs typeface="Times New Roman" panose="02020603050405020304" pitchFamily="18" charset="0"/>
                        </a:rPr>
                        <a:t> if one happening does not affect the probability of the other.</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To find the probability of two independent events multiply their</a:t>
                      </a:r>
                      <a:r>
                        <a:rPr lang="en-US" sz="2300" b="0" i="0" baseline="0" dirty="0" smtClean="0">
                          <a:latin typeface="Times New Roman" panose="02020603050405020304" pitchFamily="18" charset="0"/>
                          <a:cs typeface="Times New Roman" panose="02020603050405020304" pitchFamily="18" charset="0"/>
                        </a:rPr>
                        <a:t> </a:t>
                      </a:r>
                      <a:r>
                        <a:rPr lang="en-US" sz="2300" b="0" i="0" dirty="0" smtClean="0">
                          <a:latin typeface="Times New Roman" panose="02020603050405020304" pitchFamily="18" charset="0"/>
                          <a:cs typeface="Times New Roman" panose="02020603050405020304" pitchFamily="18" charset="0"/>
                        </a:rPr>
                        <a:t>probabilities, P(A and B) = P(A) x P(B)</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The probability for a repeated independent event is the probability multiplied by itself, P(A and A) = P(A) x P(A), P(A and A and A) =</a:t>
                      </a:r>
                      <a:r>
                        <a:rPr lang="en-US" sz="2300" b="0" i="0" baseline="0" dirty="0" smtClean="0">
                          <a:latin typeface="Times New Roman" panose="02020603050405020304" pitchFamily="18" charset="0"/>
                          <a:cs typeface="Times New Roman" panose="02020603050405020304" pitchFamily="18" charset="0"/>
                        </a:rPr>
                        <a:t> </a:t>
                      </a:r>
                      <a:r>
                        <a:rPr lang="en-US" sz="2300" b="0" i="0" dirty="0" smtClean="0">
                          <a:latin typeface="Times New Roman" panose="02020603050405020304" pitchFamily="18" charset="0"/>
                          <a:cs typeface="Times New Roman" panose="02020603050405020304" pitchFamily="18" charset="0"/>
                        </a:rPr>
                        <a:t>P(A) x P(A) x p(A), etc.</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A </a:t>
                      </a:r>
                      <a:r>
                        <a:rPr lang="en-US" sz="2300" b="1" i="0" dirty="0" smtClean="0">
                          <a:latin typeface="Times New Roman" panose="02020603050405020304" pitchFamily="18" charset="0"/>
                          <a:cs typeface="Times New Roman" panose="02020603050405020304" pitchFamily="18" charset="0"/>
                        </a:rPr>
                        <a:t>conditional probability </a:t>
                      </a:r>
                      <a:r>
                        <a:rPr lang="en-US" sz="2300" b="0" i="0" dirty="0" smtClean="0">
                          <a:latin typeface="Times New Roman" panose="02020603050405020304" pitchFamily="18" charset="0"/>
                          <a:cs typeface="Times New Roman" panose="02020603050405020304" pitchFamily="18" charset="0"/>
                        </a:rPr>
                        <a:t>is when one outcome affects another</a:t>
                      </a:r>
                      <a:r>
                        <a:rPr lang="en-US" sz="2300" b="0" i="0" baseline="0" dirty="0" smtClean="0">
                          <a:latin typeface="Times New Roman" panose="02020603050405020304" pitchFamily="18" charset="0"/>
                          <a:cs typeface="Times New Roman" panose="02020603050405020304" pitchFamily="18" charset="0"/>
                        </a:rPr>
                        <a:t> </a:t>
                      </a:r>
                      <a:r>
                        <a:rPr lang="en-US" sz="2300" b="0" i="0" dirty="0" smtClean="0">
                          <a:latin typeface="Times New Roman" panose="02020603050405020304" pitchFamily="18" charset="0"/>
                          <a:cs typeface="Times New Roman" panose="02020603050405020304" pitchFamily="18" charset="0"/>
                        </a:rPr>
                        <a:t>outcome.</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9" name="TextBox 8"/>
          <p:cNvSpPr txBox="1"/>
          <p:nvPr/>
        </p:nvSpPr>
        <p:spPr>
          <a:xfrm>
            <a:off x="7443173" y="1628800"/>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10.3</a:t>
            </a:r>
            <a:endParaRPr lang="en-US" dirty="0"/>
          </a:p>
        </p:txBody>
      </p:sp>
      <p:sp>
        <p:nvSpPr>
          <p:cNvPr id="11" name="TextBox 10"/>
          <p:cNvSpPr txBox="1"/>
          <p:nvPr/>
        </p:nvSpPr>
        <p:spPr>
          <a:xfrm>
            <a:off x="7443173" y="2852936"/>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10.4</a:t>
            </a:r>
            <a:endParaRPr lang="en-US" dirty="0"/>
          </a:p>
        </p:txBody>
      </p:sp>
      <p:cxnSp>
        <p:nvCxnSpPr>
          <p:cNvPr id="12" name="Straight Arrow Connector 11"/>
          <p:cNvCxnSpPr/>
          <p:nvPr/>
        </p:nvCxnSpPr>
        <p:spPr>
          <a:xfrm flipH="1">
            <a:off x="3347864" y="3216458"/>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3173" y="422108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10.4</a:t>
            </a:r>
            <a:endParaRPr lang="en-US" dirty="0"/>
          </a:p>
        </p:txBody>
      </p:sp>
      <p:cxnSp>
        <p:nvCxnSpPr>
          <p:cNvPr id="18" name="Straight Arrow Connector 17"/>
          <p:cNvCxnSpPr/>
          <p:nvPr/>
        </p:nvCxnSpPr>
        <p:spPr>
          <a:xfrm flipH="1">
            <a:off x="3347864" y="45091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206258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47029" y="3216458"/>
            <a:ext cx="1270521" cy="2845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451060" y="530294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10.4</a:t>
            </a:r>
            <a:endParaRPr lang="en-US" dirty="0"/>
          </a:p>
        </p:txBody>
      </p:sp>
      <p:cxnSp>
        <p:nvCxnSpPr>
          <p:cNvPr id="15" name="Straight Arrow Connector 14"/>
          <p:cNvCxnSpPr/>
          <p:nvPr/>
        </p:nvCxnSpPr>
        <p:spPr>
          <a:xfrm flipH="1">
            <a:off x="3355751" y="559098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7443173" y="602128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10.5</a:t>
            </a:r>
            <a:endParaRPr lang="en-US" dirty="0"/>
          </a:p>
        </p:txBody>
      </p:sp>
      <p:cxnSp>
        <p:nvCxnSpPr>
          <p:cNvPr id="20" name="Straight Arrow Connector 19"/>
          <p:cNvCxnSpPr/>
          <p:nvPr/>
        </p:nvCxnSpPr>
        <p:spPr>
          <a:xfrm flipH="1">
            <a:off x="3347864" y="630932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905770"/>
      </p:ext>
    </p:extLst>
  </p:cSld>
  <p:clrMapOvr>
    <a:masterClrMapping/>
  </p:clrMapOvr>
  <p:transition advClick="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400" dirty="0" smtClean="0"/>
              <a:t>10 – Knowledge Check</a:t>
            </a:r>
            <a:endParaRPr lang="en-GB" sz="34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336</a:t>
            </a:r>
            <a:endParaRPr lang="en-GB" sz="1400" b="1" dirty="0">
              <a:latin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058870877"/>
              </p:ext>
            </p:extLst>
          </p:nvPr>
        </p:nvGraphicFramePr>
        <p:xfrm>
          <a:off x="179512" y="1112953"/>
          <a:ext cx="8640960" cy="5626827"/>
        </p:xfrm>
        <a:graphic>
          <a:graphicData uri="http://schemas.openxmlformats.org/drawingml/2006/table">
            <a:tbl>
              <a:tblPr firstRow="1" bandRow="1">
                <a:effectLst/>
                <a:tableStyleId>{5940675A-B579-460E-94D1-54222C63F5DA}</a:tableStyleId>
              </a:tblPr>
              <a:tblGrid>
                <a:gridCol w="8640960"/>
              </a:tblGrid>
              <a:tr h="475707">
                <a:tc>
                  <a:txBody>
                    <a:bodyPr/>
                    <a:lstStyle/>
                    <a:p>
                      <a:r>
                        <a:rPr lang="en-US" sz="2300" b="1" i="0" dirty="0" smtClean="0">
                          <a:latin typeface="Arial" panose="020B0604020202020204" pitchFamily="34" charset="0"/>
                          <a:cs typeface="Arial" panose="020B0604020202020204" pitchFamily="34" charset="0"/>
                        </a:rPr>
                        <a:t>10 – Knowledge Check</a:t>
                      </a:r>
                      <a:endParaRPr lang="en-US" sz="23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P(A </a:t>
                      </a:r>
                      <a:r>
                        <a:rPr lang="en-US" sz="2300" dirty="0" smtClean="0"/>
                        <a:t>∩</a:t>
                      </a:r>
                      <a:r>
                        <a:rPr lang="en-US" sz="2300" b="0" i="0" dirty="0" smtClean="0">
                          <a:latin typeface="Times New Roman" panose="02020603050405020304" pitchFamily="18" charset="0"/>
                          <a:cs typeface="Times New Roman" panose="02020603050405020304" pitchFamily="18" charset="0"/>
                        </a:rPr>
                        <a:t> B) means the probability of the </a:t>
                      </a:r>
                      <a:r>
                        <a:rPr lang="en-US" sz="2300" b="1" i="0" dirty="0" smtClean="0">
                          <a:latin typeface="Times New Roman" panose="02020603050405020304" pitchFamily="18" charset="0"/>
                          <a:cs typeface="Times New Roman" panose="02020603050405020304" pitchFamily="18" charset="0"/>
                        </a:rPr>
                        <a:t>intersection </a:t>
                      </a:r>
                      <a:r>
                        <a:rPr lang="en-US" sz="2300" b="0" i="0" dirty="0" smtClean="0">
                          <a:latin typeface="Times New Roman" panose="02020603050405020304" pitchFamily="18" charset="0"/>
                          <a:cs typeface="Times New Roman" panose="02020603050405020304" pitchFamily="18" charset="0"/>
                        </a:rPr>
                        <a:t>of A and B.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P(A </a:t>
                      </a:r>
                      <a:r>
                        <a:rPr lang="en-US" sz="2300" dirty="0" smtClean="0">
                          <a:solidFill>
                            <a:srgbClr val="222222"/>
                          </a:solidFill>
                          <a:latin typeface="arial" panose="020B0604020202020204" pitchFamily="34" charset="0"/>
                        </a:rPr>
                        <a:t>∪</a:t>
                      </a:r>
                      <a:r>
                        <a:rPr lang="en-US" sz="2300" b="0" i="0" dirty="0" smtClean="0">
                          <a:latin typeface="Times New Roman" panose="02020603050405020304" pitchFamily="18" charset="0"/>
                          <a:cs typeface="Times New Roman" panose="02020603050405020304" pitchFamily="18" charset="0"/>
                        </a:rPr>
                        <a:t> B) means the probability of the </a:t>
                      </a:r>
                      <a:r>
                        <a:rPr lang="en-US" sz="2300" b="1" i="0" dirty="0" smtClean="0">
                          <a:latin typeface="Times New Roman" panose="02020603050405020304" pitchFamily="18" charset="0"/>
                          <a:cs typeface="Times New Roman" panose="02020603050405020304" pitchFamily="18" charset="0"/>
                        </a:rPr>
                        <a:t>union </a:t>
                      </a:r>
                      <a:r>
                        <a:rPr lang="en-US" sz="2300" b="0" i="0" dirty="0" smtClean="0">
                          <a:latin typeface="Times New Roman" panose="02020603050405020304" pitchFamily="18" charset="0"/>
                          <a:cs typeface="Times New Roman" panose="02020603050405020304" pitchFamily="18" charset="0"/>
                        </a:rPr>
                        <a:t>of A and B.</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P(A </a:t>
                      </a:r>
                      <a:r>
                        <a:rPr lang="en-US" sz="2300" dirty="0" smtClean="0">
                          <a:solidFill>
                            <a:srgbClr val="222222"/>
                          </a:solidFill>
                          <a:latin typeface="arial" panose="020B0604020202020204" pitchFamily="34" charset="0"/>
                        </a:rPr>
                        <a:t>∪</a:t>
                      </a:r>
                      <a:r>
                        <a:rPr lang="en-US" sz="2300" b="0" i="0" dirty="0" smtClean="0">
                          <a:latin typeface="Times New Roman" panose="02020603050405020304" pitchFamily="18" charset="0"/>
                          <a:cs typeface="Times New Roman" panose="02020603050405020304" pitchFamily="18" charset="0"/>
                        </a:rPr>
                        <a:t> B) = P(A) + P(B) - P(A </a:t>
                      </a:r>
                      <a:r>
                        <a:rPr lang="en-US" sz="2300" dirty="0" smtClean="0"/>
                        <a:t>∩</a:t>
                      </a:r>
                      <a:r>
                        <a:rPr lang="en-US" sz="2300" b="0" i="0" dirty="0" smtClean="0">
                          <a:latin typeface="Times New Roman" panose="02020603050405020304" pitchFamily="18" charset="0"/>
                          <a:cs typeface="Times New Roman" panose="02020603050405020304" pitchFamily="18" charset="0"/>
                        </a:rPr>
                        <a:t> B)</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300" b="0" i="0" dirty="0" smtClean="0">
                          <a:latin typeface="Times New Roman" panose="02020603050405020304" pitchFamily="18" charset="0"/>
                          <a:cs typeface="Times New Roman" panose="02020603050405020304" pitchFamily="18" charset="0"/>
                        </a:rPr>
                        <a:t>P(A </a:t>
                      </a:r>
                      <a:r>
                        <a:rPr lang="en-US" sz="2300" dirty="0" smtClean="0"/>
                        <a:t>∩</a:t>
                      </a:r>
                      <a:r>
                        <a:rPr lang="en-US" sz="2300" b="0" i="0" dirty="0" smtClean="0">
                          <a:latin typeface="Times New Roman" panose="02020603050405020304" pitchFamily="18" charset="0"/>
                          <a:cs typeface="Times New Roman" panose="02020603050405020304" pitchFamily="18" charset="0"/>
                        </a:rPr>
                        <a:t> B | B) means the probability of the intersection of A and</a:t>
                      </a:r>
                      <a:r>
                        <a:rPr lang="en-US" sz="2300" b="0" i="0" baseline="0" dirty="0" smtClean="0">
                          <a:latin typeface="Times New Roman" panose="02020603050405020304" pitchFamily="18" charset="0"/>
                          <a:cs typeface="Times New Roman" panose="02020603050405020304" pitchFamily="18" charset="0"/>
                        </a:rPr>
                        <a:t> </a:t>
                      </a:r>
                      <a:r>
                        <a:rPr lang="en-US" sz="2300" b="0" i="0" dirty="0" smtClean="0">
                          <a:latin typeface="Times New Roman" panose="02020603050405020304" pitchFamily="18" charset="0"/>
                          <a:cs typeface="Times New Roman" panose="02020603050405020304" pitchFamily="18" charset="0"/>
                        </a:rPr>
                        <a:t>B given B.</a:t>
                      </a:r>
                    </a:p>
                    <a:p>
                      <a:pPr marL="45720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300" b="0" i="0" dirty="0" smtClean="0">
                          <a:latin typeface="Times New Roman" panose="02020603050405020304" pitchFamily="18" charset="0"/>
                          <a:cs typeface="Times New Roman" panose="02020603050405020304" pitchFamily="18" charset="0"/>
                        </a:rPr>
                        <a:t>Write down a word that describes how you feel </a:t>
                      </a:r>
                    </a:p>
                    <a:p>
                      <a:pPr marL="914400" marR="0" lvl="0" indent="-457200" algn="l" defTabSz="914400" rtl="0" eaLnBrk="1" fontAlgn="auto" latinLnBrk="0" hangingPunct="1">
                        <a:lnSpc>
                          <a:spcPct val="100000"/>
                        </a:lnSpc>
                        <a:spcBef>
                          <a:spcPts val="0"/>
                        </a:spcBef>
                        <a:spcAft>
                          <a:spcPts val="0"/>
                        </a:spcAft>
                        <a:buClr>
                          <a:srgbClr val="C00000"/>
                        </a:buClr>
                        <a:buSzTx/>
                        <a:buFont typeface="+mj-lt"/>
                        <a:buAutoNum type="alphaLcPeriod"/>
                        <a:tabLst/>
                        <a:defRPr/>
                      </a:pPr>
                      <a:r>
                        <a:rPr lang="en-US" sz="2300" b="0" i="0" dirty="0" smtClean="0">
                          <a:latin typeface="Times New Roman" panose="02020603050405020304" pitchFamily="18" charset="0"/>
                          <a:cs typeface="Times New Roman" panose="02020603050405020304" pitchFamily="18" charset="0"/>
                        </a:rPr>
                        <a:t>before a maths test,   </a:t>
                      </a:r>
                      <a:r>
                        <a:rPr lang="en-US" sz="2300" b="0" i="0" dirty="0" smtClean="0">
                          <a:solidFill>
                            <a:srgbClr val="C00000"/>
                          </a:solidFill>
                          <a:latin typeface="Times New Roman" panose="02020603050405020304" pitchFamily="18" charset="0"/>
                          <a:cs typeface="Times New Roman" panose="02020603050405020304" pitchFamily="18" charset="0"/>
                        </a:rPr>
                        <a:t>b.</a:t>
                      </a:r>
                      <a:r>
                        <a:rPr lang="en-US" sz="2300" b="0" i="0" dirty="0" smtClean="0">
                          <a:latin typeface="Times New Roman" panose="02020603050405020304" pitchFamily="18" charset="0"/>
                          <a:cs typeface="Times New Roman" panose="02020603050405020304" pitchFamily="18" charset="0"/>
                        </a:rPr>
                        <a:t> during a maths test </a:t>
                      </a:r>
                    </a:p>
                    <a:p>
                      <a:pPr marL="914400" marR="0" lvl="0" indent="-457200" algn="l" defTabSz="914400" rtl="0" eaLnBrk="1" fontAlgn="auto" latinLnBrk="0" hangingPunct="1">
                        <a:lnSpc>
                          <a:spcPct val="100000"/>
                        </a:lnSpc>
                        <a:spcBef>
                          <a:spcPts val="0"/>
                        </a:spcBef>
                        <a:spcAft>
                          <a:spcPts val="0"/>
                        </a:spcAft>
                        <a:buClr>
                          <a:srgbClr val="C00000"/>
                        </a:buClr>
                        <a:buSzTx/>
                        <a:buFont typeface="+mj-lt"/>
                        <a:buAutoNum type="alphaLcPeriod" startAt="3"/>
                        <a:tabLst/>
                        <a:defRPr/>
                      </a:pPr>
                      <a:r>
                        <a:rPr lang="en-US" sz="2300" b="0" i="0" dirty="0" smtClean="0">
                          <a:latin typeface="Times New Roman" panose="02020603050405020304" pitchFamily="18" charset="0"/>
                          <a:cs typeface="Times New Roman" panose="02020603050405020304" pitchFamily="18" charset="0"/>
                        </a:rPr>
                        <a:t>after a maths test.</a:t>
                      </a:r>
                    </a:p>
                    <a:p>
                      <a:pPr marL="51435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300" b="0" i="0" dirty="0" smtClean="0">
                          <a:latin typeface="Times New Roman" panose="02020603050405020304" pitchFamily="18" charset="0"/>
                          <a:cs typeface="Times New Roman" panose="02020603050405020304" pitchFamily="18" charset="0"/>
                        </a:rPr>
                        <a:t>Beside each word, draw a face, </a:t>
                      </a:r>
                      <a:r>
                        <a:rPr kumimoji="0" lang="en-US" sz="2800" b="0" i="0" kern="1200" dirty="0" smtClean="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300" b="0" i="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300" b="0" i="0" dirty="0" smtClean="0">
                          <a:latin typeface="Times New Roman" panose="02020603050405020304" pitchFamily="18" charset="0"/>
                          <a:cs typeface="Times New Roman" panose="02020603050405020304" pitchFamily="18" charset="0"/>
                        </a:rPr>
                        <a:t>or </a:t>
                      </a:r>
                      <a:r>
                        <a:rPr kumimoji="0" lang="en-US" sz="2800" b="0" i="0" kern="1200" dirty="0" smtClean="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300" b="0" i="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300" b="0" i="0" dirty="0" smtClean="0">
                          <a:latin typeface="Times New Roman" panose="02020603050405020304" pitchFamily="18" charset="0"/>
                          <a:cs typeface="Times New Roman" panose="02020603050405020304" pitchFamily="18" charset="0"/>
                        </a:rPr>
                        <a:t>to </a:t>
                      </a:r>
                      <a:br>
                        <a:rPr lang="en-US" sz="2300" b="0" i="0" dirty="0" smtClean="0">
                          <a:latin typeface="Times New Roman" panose="02020603050405020304" pitchFamily="18" charset="0"/>
                          <a:cs typeface="Times New Roman" panose="02020603050405020304" pitchFamily="18" charset="0"/>
                        </a:rPr>
                      </a:br>
                      <a:r>
                        <a:rPr lang="en-US" sz="2300" b="0" i="0" dirty="0" smtClean="0">
                          <a:latin typeface="Times New Roman" panose="02020603050405020304" pitchFamily="18" charset="0"/>
                          <a:cs typeface="Times New Roman" panose="02020603050405020304" pitchFamily="18" charset="0"/>
                        </a:rPr>
                        <a:t>show if it is a good or a bad feeling. Discuss </a:t>
                      </a:r>
                      <a:br>
                        <a:rPr lang="en-US" sz="2300" b="0" i="0" dirty="0" smtClean="0">
                          <a:latin typeface="Times New Roman" panose="02020603050405020304" pitchFamily="18" charset="0"/>
                          <a:cs typeface="Times New Roman" panose="02020603050405020304" pitchFamily="18" charset="0"/>
                        </a:rPr>
                      </a:br>
                      <a:r>
                        <a:rPr lang="en-US" sz="2300" b="0" i="0" dirty="0" smtClean="0">
                          <a:latin typeface="Times New Roman" panose="02020603050405020304" pitchFamily="18" charset="0"/>
                          <a:cs typeface="Times New Roman" panose="02020603050405020304" pitchFamily="18" charset="0"/>
                        </a:rPr>
                        <a:t>with a classmate what you could do to change </a:t>
                      </a:r>
                      <a:br>
                        <a:rPr lang="en-US" sz="2300" b="0" i="0" dirty="0" smtClean="0">
                          <a:latin typeface="Times New Roman" panose="02020603050405020304" pitchFamily="18" charset="0"/>
                          <a:cs typeface="Times New Roman" panose="02020603050405020304" pitchFamily="18" charset="0"/>
                        </a:rPr>
                      </a:br>
                      <a:r>
                        <a:rPr kumimoji="0" lang="en-US" sz="2800" b="0" i="0" kern="1200" dirty="0" smtClean="0">
                          <a:solidFill>
                            <a:srgbClr val="FF0000"/>
                          </a:solidFill>
                          <a:latin typeface="Times New Roman" panose="02020603050405020304" pitchFamily="18" charset="0"/>
                          <a:ea typeface="+mn-ea"/>
                          <a:cs typeface="Times New Roman" panose="02020603050405020304" pitchFamily="18" charset="0"/>
                          <a:sym typeface="Wingdings" panose="05000000000000000000" pitchFamily="2" charset="2"/>
                        </a:rPr>
                        <a:t></a:t>
                      </a:r>
                      <a:r>
                        <a:rPr lang="en-US" sz="2300" b="0" i="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300" b="0" i="0" dirty="0" smtClean="0">
                          <a:latin typeface="Times New Roman" panose="02020603050405020304" pitchFamily="18" charset="0"/>
                          <a:cs typeface="Times New Roman" panose="02020603050405020304" pitchFamily="18" charset="0"/>
                        </a:rPr>
                        <a:t>feelings to </a:t>
                      </a:r>
                      <a:r>
                        <a:rPr lang="en-US" sz="2800" b="0" i="0"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t>
                      </a:r>
                      <a:r>
                        <a:rPr lang="en-US" sz="2300" b="0" i="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300" b="0" i="0" dirty="0" smtClean="0">
                          <a:latin typeface="Times New Roman" panose="02020603050405020304" pitchFamily="18" charset="0"/>
                          <a:cs typeface="Times New Roman" panose="02020603050405020304" pitchFamily="18" charset="0"/>
                        </a:rPr>
                        <a:t>feelings.</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9" name="TextBox 8"/>
          <p:cNvSpPr txBox="1"/>
          <p:nvPr/>
        </p:nvSpPr>
        <p:spPr>
          <a:xfrm>
            <a:off x="7443173" y="1628800"/>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10.6</a:t>
            </a:r>
            <a:endParaRPr lang="en-US" dirty="0"/>
          </a:p>
        </p:txBody>
      </p:sp>
      <p:sp>
        <p:nvSpPr>
          <p:cNvPr id="11" name="TextBox 10"/>
          <p:cNvSpPr txBox="1"/>
          <p:nvPr/>
        </p:nvSpPr>
        <p:spPr>
          <a:xfrm>
            <a:off x="7443173" y="2924944"/>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10.6</a:t>
            </a:r>
            <a:endParaRPr lang="en-US" dirty="0"/>
          </a:p>
        </p:txBody>
      </p:sp>
      <p:cxnSp>
        <p:nvCxnSpPr>
          <p:cNvPr id="12" name="Straight Arrow Connector 11"/>
          <p:cNvCxnSpPr/>
          <p:nvPr/>
        </p:nvCxnSpPr>
        <p:spPr>
          <a:xfrm flipH="1">
            <a:off x="5076056" y="3288466"/>
            <a:ext cx="2448272"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206258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147029" y="2072639"/>
            <a:ext cx="1270521" cy="28455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782289" y="3288466"/>
            <a:ext cx="742039" cy="282809"/>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flipH="1">
            <a:off x="6371571" y="4586352"/>
            <a:ext cx="2520909"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Hint</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Here are some possible words: OK, worried, excited, happy, focused, panicked, </a:t>
            </a:r>
            <a:r>
              <a:rPr lang="en-US" sz="2000" dirty="0" smtClean="0">
                <a:solidFill>
                  <a:schemeClr val="tx1"/>
                </a:solidFill>
                <a:latin typeface="Arial" panose="020B0604020202020204" pitchFamily="34" charset="0"/>
                <a:cs typeface="Arial" panose="020B0604020202020204" pitchFamily="34" charset="0"/>
              </a:rPr>
              <a:t>calm.</a:t>
            </a:r>
            <a:endParaRPr lang="en-US" sz="2000" dirty="0">
              <a:solidFill>
                <a:schemeClr val="tx1"/>
              </a:solidFill>
              <a:latin typeface="Arial" panose="020B0604020202020204" pitchFamily="34" charset="0"/>
              <a:cs typeface="Arial" panose="020B0604020202020204" pitchFamily="34" charset="0"/>
            </a:endParaRPr>
          </a:p>
        </p:txBody>
      </p:sp>
      <p:sp>
        <p:nvSpPr>
          <p:cNvPr id="24" name="Flowchart: Delay 23"/>
          <p:cNvSpPr/>
          <p:nvPr/>
        </p:nvSpPr>
        <p:spPr>
          <a:xfrm>
            <a:off x="107504" y="4056679"/>
            <a:ext cx="330872" cy="2684689"/>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6076085"/>
      </p:ext>
    </p:extLst>
  </p:cSld>
  <p:clrMapOvr>
    <a:masterClrMapping/>
  </p:clrMapOvr>
  <p:transition advClick="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dirty="0" smtClean="0"/>
              <a:t>10 – </a:t>
            </a:r>
            <a:r>
              <a:rPr lang="en-US" dirty="0" smtClean="0"/>
              <a:t>Unit test</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336</a:t>
            </a:r>
            <a:endParaRPr lang="en-GB" sz="1400" b="1" dirty="0">
              <a:latin typeface="Calibri" panose="020F050202020403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121237230"/>
              </p:ext>
            </p:extLst>
          </p:nvPr>
        </p:nvGraphicFramePr>
        <p:xfrm>
          <a:off x="251518" y="1196752"/>
          <a:ext cx="8568952" cy="822960"/>
        </p:xfrm>
        <a:graphic>
          <a:graphicData uri="http://schemas.openxmlformats.org/drawingml/2006/table">
            <a:tbl>
              <a:tblPr firstRow="1" bandRow="1">
                <a:effectLst/>
                <a:tableStyleId>{5940675A-B579-460E-94D1-54222C63F5DA}</a:tableStyleId>
              </a:tblPr>
              <a:tblGrid>
                <a:gridCol w="3240362"/>
                <a:gridCol w="5328590"/>
              </a:tblGrid>
              <a:tr h="368816">
                <a:tc>
                  <a:txBody>
                    <a:bodyPr/>
                    <a:lstStyle/>
                    <a:p>
                      <a:r>
                        <a:rPr lang="en-US" sz="2800" b="1" dirty="0" smtClean="0">
                          <a:latin typeface="Arial" panose="020B0604020202020204" pitchFamily="34" charset="0"/>
                          <a:cs typeface="Arial" panose="020B0604020202020204" pitchFamily="34" charset="0"/>
                        </a:rPr>
                        <a:t>10. Unit Test</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c>
                  <a:txBody>
                    <a:bodyPr/>
                    <a:lstStyle/>
                    <a:p>
                      <a:r>
                        <a:rPr lang="en-US" sz="2400" b="0" dirty="0" smtClean="0">
                          <a:latin typeface="Arial" panose="020B0604020202020204" pitchFamily="34" charset="0"/>
                          <a:cs typeface="Arial" panose="020B0604020202020204" pitchFamily="34" charset="0"/>
                        </a:rPr>
                        <a:t>Log how you did on your Student Progression Chart.</a:t>
                      </a:r>
                      <a:endParaRPr lang="en-US" sz="2400" b="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40000"/>
                        <a:lumOff val="60000"/>
                      </a:schemeClr>
                    </a:solidFill>
                  </a:tcPr>
                </a:tc>
              </a:tr>
            </a:tbl>
          </a:graphicData>
        </a:graphic>
      </p:graphicFrame>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55528" y="1196752"/>
            <a:ext cx="636952" cy="636952"/>
          </a:xfrm>
          <a:prstGeom prst="rect">
            <a:avLst/>
          </a:prstGeom>
        </p:spPr>
      </p:pic>
      <p:grpSp>
        <p:nvGrpSpPr>
          <p:cNvPr id="8" name="Group 7"/>
          <p:cNvGrpSpPr/>
          <p:nvPr/>
        </p:nvGrpSpPr>
        <p:grpSpPr>
          <a:xfrm>
            <a:off x="305905" y="2103522"/>
            <a:ext cx="8514565" cy="4503708"/>
            <a:chOff x="3483872" y="1072493"/>
            <a:chExt cx="5264592" cy="4503708"/>
          </a:xfrm>
        </p:grpSpPr>
        <p:sp>
          <p:nvSpPr>
            <p:cNvPr id="9" name="Round Diagonal Corner Rectangle 8"/>
            <p:cNvSpPr/>
            <p:nvPr/>
          </p:nvSpPr>
          <p:spPr>
            <a:xfrm>
              <a:off x="3491880" y="1072493"/>
              <a:ext cx="5256584" cy="4493830"/>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403708"/>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14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39291" y="1605883"/>
              <a:ext cx="5149667" cy="3970318"/>
            </a:xfrm>
            <a:prstGeom prst="rect">
              <a:avLst/>
            </a:prstGeom>
          </p:spPr>
          <p:txBody>
            <a:bodyPr wrap="square">
              <a:spAutoFit/>
            </a:bodyPr>
            <a:lstStyle/>
            <a:p>
              <a:pPr>
                <a:spcAft>
                  <a:spcPts val="0"/>
                </a:spcAft>
                <a:tabLst>
                  <a:tab pos="4972050" algn="r"/>
                </a:tabLst>
              </a:pPr>
              <a:r>
                <a:rPr lang="en-US" sz="2100" dirty="0" err="1"/>
                <a:t>Riki</a:t>
              </a:r>
              <a:r>
                <a:rPr lang="en-US" sz="2100" dirty="0"/>
                <a:t> has a packet of flower seeds.</a:t>
              </a:r>
            </a:p>
            <a:p>
              <a:pPr>
                <a:spcAft>
                  <a:spcPts val="0"/>
                </a:spcAft>
                <a:tabLst>
                  <a:tab pos="4972050" algn="r"/>
                </a:tabLst>
              </a:pPr>
              <a:r>
                <a:rPr lang="en-US" sz="2100" dirty="0"/>
                <a:t>The table shows each of the probabilities that a seed taken at random will grow into a flower that is pink or red or blue or yellow</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endParaRPr lang="en-US" sz="2100" dirty="0"/>
            </a:p>
            <a:p>
              <a:pPr marL="342900" indent="-342900">
                <a:spcAft>
                  <a:spcPts val="0"/>
                </a:spcAft>
                <a:buFont typeface="+mj-lt"/>
                <a:buAutoNum type="alphaLcPeriod"/>
                <a:tabLst>
                  <a:tab pos="4972050" algn="r"/>
                </a:tabLst>
              </a:pPr>
              <a:r>
                <a:rPr lang="en-US" sz="2100" dirty="0" smtClean="0"/>
                <a:t>Work </a:t>
              </a:r>
              <a:r>
                <a:rPr lang="en-US" sz="2100" dirty="0"/>
                <a:t>out the probability that a seed taken at </a:t>
              </a:r>
              <a:r>
                <a:rPr lang="en-US" sz="2100" dirty="0" smtClean="0"/>
                <a:t/>
              </a:r>
              <a:br>
                <a:rPr lang="en-US" sz="2100" dirty="0" smtClean="0"/>
              </a:br>
              <a:r>
                <a:rPr lang="en-US" sz="2100" dirty="0" smtClean="0"/>
                <a:t>random </a:t>
              </a:r>
              <a:r>
                <a:rPr lang="en-US" sz="2100" dirty="0"/>
                <a:t>will grow into a white flower. </a:t>
              </a:r>
              <a:r>
                <a:rPr lang="en-US" sz="2100" b="1" dirty="0"/>
                <a:t>(2 marks)</a:t>
              </a:r>
            </a:p>
            <a:p>
              <a:pPr>
                <a:spcAft>
                  <a:spcPts val="0"/>
                </a:spcAft>
                <a:tabLst>
                  <a:tab pos="4972050" algn="r"/>
                </a:tabLst>
              </a:pPr>
              <a:r>
                <a:rPr lang="en-US" sz="2100" dirty="0"/>
                <a:t>There are 300 seeds in the packet.</a:t>
              </a:r>
            </a:p>
            <a:p>
              <a:pPr>
                <a:spcAft>
                  <a:spcPts val="0"/>
                </a:spcAft>
                <a:tabLst>
                  <a:tab pos="342900" algn="l"/>
                  <a:tab pos="4972050" algn="r"/>
                </a:tabLst>
              </a:pPr>
              <a:r>
                <a:rPr lang="en-US" sz="2100" dirty="0"/>
                <a:t>All the seeds grow into flowers.</a:t>
              </a:r>
            </a:p>
            <a:p>
              <a:pPr marL="342900" indent="-342900">
                <a:spcAft>
                  <a:spcPts val="0"/>
                </a:spcAft>
                <a:buFont typeface="+mj-lt"/>
                <a:buAutoNum type="alphaLcPeriod" startAt="2"/>
                <a:tabLst>
                  <a:tab pos="4972050" algn="r"/>
                </a:tabLst>
              </a:pPr>
              <a:r>
                <a:rPr lang="en-US" sz="2100" dirty="0" smtClean="0"/>
                <a:t>Work </a:t>
              </a:r>
              <a:r>
                <a:rPr lang="en-US" sz="2100" dirty="0"/>
                <a:t>out an estimate for the number of red flowers</a:t>
              </a:r>
              <a:r>
                <a:rPr lang="en-US" sz="2100" b="1" dirty="0" smtClean="0"/>
                <a:t>. (</a:t>
              </a:r>
              <a:r>
                <a:rPr lang="en-US" sz="2100" b="1" dirty="0"/>
                <a:t>2 marks)</a:t>
              </a:r>
            </a:p>
            <a:p>
              <a:pPr algn="r">
                <a:spcAft>
                  <a:spcPts val="0"/>
                </a:spcAft>
                <a:tabLst>
                  <a:tab pos="4972050" algn="r"/>
                </a:tabLst>
              </a:pPr>
              <a:r>
                <a:rPr lang="en-US" sz="2100" i="1" dirty="0"/>
                <a:t>March 2012, Q9, I380/4H</a:t>
              </a:r>
              <a:endParaRPr lang="en-US" sz="2100" b="1" i="1" dirty="0"/>
            </a:p>
          </p:txBody>
        </p:sp>
      </p:grpSp>
      <p:graphicFrame>
        <p:nvGraphicFramePr>
          <p:cNvPr id="14" name="Table 13"/>
          <p:cNvGraphicFramePr>
            <a:graphicFrameLocks noGrp="1"/>
          </p:cNvGraphicFramePr>
          <p:nvPr>
            <p:extLst>
              <p:ext uri="{D42A27DB-BD31-4B8C-83A1-F6EECF244321}">
                <p14:modId xmlns:p14="http://schemas.microsoft.com/office/powerpoint/2010/main" val="1082699231"/>
              </p:ext>
            </p:extLst>
          </p:nvPr>
        </p:nvGraphicFramePr>
        <p:xfrm>
          <a:off x="460843" y="3717032"/>
          <a:ext cx="5662359" cy="792480"/>
        </p:xfrm>
        <a:graphic>
          <a:graphicData uri="http://schemas.openxmlformats.org/drawingml/2006/table">
            <a:tbl>
              <a:tblPr firstRow="1" bandRow="1">
                <a:tableStyleId>{5940675A-B579-460E-94D1-54222C63F5DA}</a:tableStyleId>
              </a:tblPr>
              <a:tblGrid>
                <a:gridCol w="1564005"/>
                <a:gridCol w="748030"/>
                <a:gridCol w="733997"/>
                <a:gridCol w="733997"/>
                <a:gridCol w="980313"/>
                <a:gridCol w="902017"/>
              </a:tblGrid>
              <a:tr h="3667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Colour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Pink</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Red</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Blue</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Yellow</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White</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8267">
                <a:tc>
                  <a:txBody>
                    <a:bodyPr/>
                    <a:lstStyle/>
                    <a:p>
                      <a:r>
                        <a:rPr lang="en-US" sz="2000" b="1" dirty="0" smtClean="0">
                          <a:latin typeface="Arial" panose="020B0604020202020204" pitchFamily="34" charset="0"/>
                          <a:cs typeface="Arial" panose="020B0604020202020204" pitchFamily="34" charset="0"/>
                        </a:rPr>
                        <a:t>Probability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0.15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0.25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0.20</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0.16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38</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Rectangle 14"/>
          <p:cNvSpPr/>
          <p:nvPr/>
        </p:nvSpPr>
        <p:spPr>
          <a:xfrm flipH="1">
            <a:off x="6494318" y="3789040"/>
            <a:ext cx="2222736" cy="197824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b="1" dirty="0">
                <a:solidFill>
                  <a:schemeClr val="tx1"/>
                </a:solidFill>
                <a:latin typeface="Arial" panose="020B0604020202020204" pitchFamily="34" charset="0"/>
                <a:cs typeface="Arial" panose="020B0604020202020204" pitchFamily="34" charset="0"/>
              </a:rPr>
              <a:t>Exam hint</a:t>
            </a:r>
          </a:p>
          <a:p>
            <a:r>
              <a:rPr lang="en-US" sz="1700" dirty="0">
                <a:solidFill>
                  <a:schemeClr val="tx1"/>
                </a:solidFill>
                <a:latin typeface="Arial" panose="020B0604020202020204" pitchFamily="34" charset="0"/>
                <a:cs typeface="Arial" panose="020B0604020202020204" pitchFamily="34" charset="0"/>
              </a:rPr>
              <a:t>As each part is worth 2 marks, you will need to write down the calculations you do before writing </a:t>
            </a:r>
            <a:r>
              <a:rPr lang="en-US" sz="1700" dirty="0" smtClean="0">
                <a:solidFill>
                  <a:schemeClr val="tx1"/>
                </a:solidFill>
                <a:latin typeface="Arial" panose="020B0604020202020204" pitchFamily="34" charset="0"/>
                <a:cs typeface="Arial" panose="020B0604020202020204" pitchFamily="34" charset="0"/>
              </a:rPr>
              <a:t>the answer.</a:t>
            </a:r>
            <a:endParaRPr lang="en-US" sz="17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7969792"/>
      </p:ext>
    </p:extLst>
  </p:cSld>
  <p:clrMapOvr>
    <a:masterClrMapping/>
  </p:clrMapOvr>
  <p:transition advClick="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336</a:t>
            </a:r>
            <a:endParaRPr lang="en-GB" sz="1400" b="1" dirty="0">
              <a:latin typeface="Calibri" panose="020F0502020204030204" pitchFamily="34" charset="0"/>
            </a:endParaRPr>
          </a:p>
        </p:txBody>
      </p:sp>
      <p:sp>
        <p:nvSpPr>
          <p:cNvPr id="18" name="Rectangle 17"/>
          <p:cNvSpPr/>
          <p:nvPr/>
        </p:nvSpPr>
        <p:spPr>
          <a:xfrm>
            <a:off x="251520" y="1234542"/>
            <a:ext cx="5256584" cy="5355312"/>
          </a:xfrm>
          <a:prstGeom prst="rect">
            <a:avLst/>
          </a:prstGeom>
        </p:spPr>
        <p:txBody>
          <a:bodyPr wrap="square">
            <a:spAutoFit/>
          </a:bodyPr>
          <a:lstStyle/>
          <a:p>
            <a:pPr marL="342900" indent="-342900">
              <a:buClr>
                <a:srgbClr val="C00000"/>
              </a:buClr>
              <a:buFont typeface="+mj-lt"/>
              <a:buAutoNum type="arabicPeriod" startAt="2"/>
              <a:tabLst>
                <a:tab pos="2743200" algn="l"/>
                <a:tab pos="5029200" algn="r"/>
              </a:tabLst>
            </a:pPr>
            <a:r>
              <a:rPr lang="en-US" sz="1900" dirty="0">
                <a:latin typeface="Arial" panose="020B0604020202020204" pitchFamily="34" charset="0"/>
                <a:cs typeface="Arial" panose="020B0604020202020204" pitchFamily="34" charset="0"/>
              </a:rPr>
              <a:t>A company launches a new </a:t>
            </a:r>
            <a:r>
              <a:rPr lang="en-US" sz="1900" dirty="0" smtClean="0">
                <a:latin typeface="Arial" panose="020B0604020202020204" pitchFamily="34" charset="0"/>
                <a:cs typeface="Arial" panose="020B0604020202020204" pitchFamily="34" charset="0"/>
              </a:rPr>
              <a:t>smartphone.</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phone is made in five different </a:t>
            </a:r>
            <a:r>
              <a:rPr lang="en-US" sz="1900" dirty="0" err="1" smtClean="0">
                <a:latin typeface="Arial" panose="020B0604020202020204" pitchFamily="34" charset="0"/>
                <a:cs typeface="Arial" panose="020B0604020202020204" pitchFamily="34" charset="0"/>
              </a:rPr>
              <a:t>colours</a:t>
            </a:r>
            <a:r>
              <a:rPr lang="en-US" sz="1900" dirty="0" smtClean="0">
                <a:latin typeface="Arial" panose="020B0604020202020204" pitchFamily="34" charset="0"/>
                <a:cs typeface="Arial" panose="020B0604020202020204" pitchFamily="34" charset="0"/>
              </a:rPr>
              <a:t> with </a:t>
            </a:r>
            <a:r>
              <a:rPr lang="en-US" sz="1900" dirty="0">
                <a:latin typeface="Arial" panose="020B0604020202020204" pitchFamily="34" charset="0"/>
                <a:cs typeface="Arial" panose="020B0604020202020204" pitchFamily="34" charset="0"/>
              </a:rPr>
              <a:t>three different storage capacities.</a:t>
            </a:r>
          </a:p>
          <a:p>
            <a:pPr marL="742950" lvl="1" indent="-285750">
              <a:buClr>
                <a:srgbClr val="C00000"/>
              </a:buClr>
              <a:buFont typeface="+mj-lt"/>
              <a:buAutoNum type="alphaLcPeriod"/>
              <a:tabLst>
                <a:tab pos="2743200" algn="l"/>
                <a:tab pos="5029200" algn="r"/>
              </a:tabLst>
            </a:pPr>
            <a:r>
              <a:rPr lang="en-US" sz="1900" dirty="0" smtClean="0">
                <a:latin typeface="Arial" panose="020B0604020202020204" pitchFamily="34" charset="0"/>
                <a:cs typeface="Arial" panose="020B0604020202020204" pitchFamily="34" charset="0"/>
              </a:rPr>
              <a:t>How </a:t>
            </a:r>
            <a:r>
              <a:rPr lang="en-US" sz="1900" dirty="0">
                <a:latin typeface="Arial" panose="020B0604020202020204" pitchFamily="34" charset="0"/>
                <a:cs typeface="Arial" panose="020B0604020202020204" pitchFamily="34" charset="0"/>
              </a:rPr>
              <a:t>many combinations are there? </a:t>
            </a:r>
          </a:p>
          <a:p>
            <a:pPr lvl="1" algn="r">
              <a:buClr>
                <a:srgbClr val="C00000"/>
              </a:buClr>
              <a:tabLst>
                <a:tab pos="2743200" algn="l"/>
                <a:tab pos="5029200" algn="r"/>
              </a:tabLst>
            </a:pPr>
            <a:r>
              <a:rPr lang="en-US" sz="1900" b="1" dirty="0" smtClean="0">
                <a:latin typeface="Arial" panose="020B0604020202020204" pitchFamily="34" charset="0"/>
                <a:cs typeface="Arial" panose="020B0604020202020204" pitchFamily="34" charset="0"/>
              </a:rPr>
              <a:t>(</a:t>
            </a:r>
            <a:r>
              <a:rPr lang="en-US" sz="1900" b="1" dirty="0">
                <a:latin typeface="Arial" panose="020B0604020202020204" pitchFamily="34" charset="0"/>
                <a:cs typeface="Arial" panose="020B0604020202020204" pitchFamily="34" charset="0"/>
              </a:rPr>
              <a:t>2 marks)</a:t>
            </a:r>
          </a:p>
          <a:p>
            <a:pPr marL="800100" lvl="1" indent="-342900">
              <a:buClr>
                <a:srgbClr val="C00000"/>
              </a:buClr>
              <a:buFont typeface="+mj-lt"/>
              <a:buAutoNum type="alphaLcPeriod" startAt="2"/>
              <a:tabLst>
                <a:tab pos="2743200" algn="l"/>
                <a:tab pos="5029200" algn="r"/>
              </a:tabLst>
            </a:pPr>
            <a:r>
              <a:rPr lang="en-US" sz="1900" dirty="0" smtClean="0">
                <a:latin typeface="Arial" panose="020B0604020202020204" pitchFamily="34" charset="0"/>
                <a:cs typeface="Arial" panose="020B0604020202020204" pitchFamily="34" charset="0"/>
              </a:rPr>
              <a:t>One </a:t>
            </a:r>
            <a:r>
              <a:rPr lang="en-US" sz="1900" dirty="0">
                <a:latin typeface="Arial" panose="020B0604020202020204" pitchFamily="34" charset="0"/>
                <a:cs typeface="Arial" panose="020B0604020202020204" pitchFamily="34" charset="0"/>
              </a:rPr>
              <a:t>of the phones is pink with 16Gb of memory. What is the probability that </a:t>
            </a:r>
            <a:r>
              <a:rPr lang="en-US" sz="1900" dirty="0" smtClean="0">
                <a:latin typeface="Arial" panose="020B0604020202020204" pitchFamily="34" charset="0"/>
                <a:cs typeface="Arial" panose="020B0604020202020204" pitchFamily="34" charset="0"/>
              </a:rPr>
              <a:t>this combination </a:t>
            </a:r>
            <a:r>
              <a:rPr lang="en-US" sz="1900" dirty="0">
                <a:latin typeface="Arial" panose="020B0604020202020204" pitchFamily="34" charset="0"/>
                <a:cs typeface="Arial" panose="020B0604020202020204" pitchFamily="34" charset="0"/>
              </a:rPr>
              <a:t>is bought? </a:t>
            </a:r>
            <a:r>
              <a:rPr lang="en-US" sz="19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a:t>
            </a:r>
            <a:r>
              <a:rPr lang="en-US" sz="1900" b="1" dirty="0">
                <a:latin typeface="Arial" panose="020B0604020202020204" pitchFamily="34" charset="0"/>
                <a:cs typeface="Arial" panose="020B0604020202020204" pitchFamily="34" charset="0"/>
              </a:rPr>
              <a:t>2 marks)</a:t>
            </a:r>
          </a:p>
          <a:p>
            <a:pPr marL="342900" indent="-342900">
              <a:buClr>
                <a:srgbClr val="C00000"/>
              </a:buClr>
              <a:buFont typeface="+mj-lt"/>
              <a:buAutoNum type="arabicPeriod" startAt="2"/>
              <a:tabLst>
                <a:tab pos="2743200" algn="l"/>
                <a:tab pos="5029200" algn="r"/>
              </a:tabLst>
            </a:pPr>
            <a:r>
              <a:rPr lang="en-US" sz="1900" dirty="0" smtClean="0">
                <a:latin typeface="Arial" panose="020B0604020202020204" pitchFamily="34" charset="0"/>
                <a:cs typeface="Arial" panose="020B0604020202020204" pitchFamily="34" charset="0"/>
              </a:rPr>
              <a:t>In </a:t>
            </a:r>
            <a:r>
              <a:rPr lang="en-US" sz="1900" dirty="0">
                <a:latin typeface="Arial" panose="020B0604020202020204" pitchFamily="34" charset="0"/>
                <a:cs typeface="Arial" panose="020B0604020202020204" pitchFamily="34" charset="0"/>
              </a:rPr>
              <a:t>a football tournament at group stage there are five football teams in a </a:t>
            </a:r>
            <a:r>
              <a:rPr lang="en-US" sz="1900" dirty="0" smtClean="0">
                <a:latin typeface="Arial" panose="020B0604020202020204" pitchFamily="34" charset="0"/>
                <a:cs typeface="Arial" panose="020B0604020202020204" pitchFamily="34" charset="0"/>
              </a:rPr>
              <a:t>group, Brazil</a:t>
            </a:r>
            <a:r>
              <a:rPr lang="en-US" sz="1900" dirty="0">
                <a:latin typeface="Arial" panose="020B0604020202020204" pitchFamily="34" charset="0"/>
                <a:cs typeface="Arial" panose="020B0604020202020204" pitchFamily="34" charset="0"/>
              </a:rPr>
              <a:t>, England, Scotland, Argentina and France. Each team plays every other team in their group. There are ten matches altogether. Two teams are picked at random to play the first match. Work out the probability that the first game will be </a:t>
            </a:r>
            <a:r>
              <a:rPr lang="en-US" sz="1900" dirty="0" smtClean="0">
                <a:latin typeface="Arial" panose="020B0604020202020204" pitchFamily="34" charset="0"/>
                <a:cs typeface="Arial" panose="020B0604020202020204" pitchFamily="34" charset="0"/>
              </a:rPr>
              <a:t>played by </a:t>
            </a:r>
            <a:r>
              <a:rPr lang="en-US" sz="1900" dirty="0">
                <a:latin typeface="Arial" panose="020B0604020202020204" pitchFamily="34" charset="0"/>
                <a:cs typeface="Arial" panose="020B0604020202020204" pitchFamily="34" charset="0"/>
              </a:rPr>
              <a:t>a European team and a South American team. </a:t>
            </a:r>
            <a:r>
              <a:rPr lang="en-US" sz="19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a:t>
            </a:r>
            <a:r>
              <a:rPr lang="en-US" sz="1900" b="1" dirty="0">
                <a:latin typeface="Arial" panose="020B0604020202020204" pitchFamily="34" charset="0"/>
                <a:cs typeface="Arial" panose="020B0604020202020204" pitchFamily="34" charset="0"/>
              </a:rPr>
              <a:t>3 marks)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3501008"/>
            <a:ext cx="548640" cy="548640"/>
          </a:xfrm>
          <a:prstGeom prst="rect">
            <a:avLst/>
          </a:prstGeom>
        </p:spPr>
      </p:pic>
    </p:spTree>
    <p:extLst>
      <p:ext uri="{BB962C8B-B14F-4D97-AF65-F5344CB8AC3E}">
        <p14:creationId xmlns:p14="http://schemas.microsoft.com/office/powerpoint/2010/main" val="1093376694"/>
      </p:ext>
    </p:extLst>
  </p:cSld>
  <p:clrMapOvr>
    <a:masterClrMapping/>
  </p:clrMapOvr>
  <p:transition advClick="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337</a:t>
            </a:r>
            <a:endParaRPr lang="en-GB" sz="1400" b="1" dirty="0">
              <a:latin typeface="Calibri" panose="020F0502020204030204" pitchFamily="34" charset="0"/>
            </a:endParaRPr>
          </a:p>
        </p:txBody>
      </p:sp>
      <p:sp>
        <p:nvSpPr>
          <p:cNvPr id="18" name="Rectangle 17"/>
          <p:cNvSpPr/>
          <p:nvPr/>
        </p:nvSpPr>
        <p:spPr>
          <a:xfrm>
            <a:off x="251520" y="1234542"/>
            <a:ext cx="5256584" cy="5509200"/>
          </a:xfrm>
          <a:prstGeom prst="rect">
            <a:avLst/>
          </a:prstGeom>
        </p:spPr>
        <p:txBody>
          <a:bodyPr wrap="square">
            <a:spAutoFit/>
          </a:bodyPr>
          <a:lstStyle/>
          <a:p>
            <a:pPr marL="457200" indent="-457200">
              <a:buClr>
                <a:srgbClr val="C00000"/>
              </a:buClr>
              <a:buFont typeface="+mj-lt"/>
              <a:buAutoNum type="arabicPeriod" startAt="4"/>
              <a:tabLst>
                <a:tab pos="2743200" algn="l"/>
                <a:tab pos="5029200" algn="r"/>
              </a:tabLst>
            </a:pPr>
            <a:r>
              <a:rPr lang="en-US" sz="2200" b="1" dirty="0">
                <a:solidFill>
                  <a:srgbClr val="C00000"/>
                </a:solidFill>
                <a:latin typeface="Arial" panose="020B0604020202020204" pitchFamily="34" charset="0"/>
                <a:cs typeface="Arial" panose="020B0604020202020204" pitchFamily="34" charset="0"/>
              </a:rPr>
              <a:t>Problem-solving</a:t>
            </a:r>
            <a:r>
              <a:rPr lang="en-US" sz="2200"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 and B are two mutually exclusive </a:t>
            </a:r>
            <a:r>
              <a:rPr lang="en-US" sz="2200" dirty="0" smtClean="0">
                <a:latin typeface="Arial" panose="020B0604020202020204" pitchFamily="34" charset="0"/>
                <a:cs typeface="Arial" panose="020B0604020202020204" pitchFamily="34" charset="0"/>
              </a:rPr>
              <a:t>events.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P(A</a:t>
            </a:r>
            <a:r>
              <a:rPr lang="en-US" sz="2200" dirty="0">
                <a:latin typeface="Arial" panose="020B0604020202020204" pitchFamily="34" charset="0"/>
                <a:cs typeface="Arial" panose="020B0604020202020204" pitchFamily="34" charset="0"/>
              </a:rPr>
              <a:t>) = 0.35 and P(A or B) = 0.8. Work out P(not B</a:t>
            </a:r>
            <a:r>
              <a:rPr lang="en-US" sz="22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(2 marks)</a:t>
            </a:r>
            <a:endParaRPr lang="en-US" sz="2200" b="1" dirty="0">
              <a:latin typeface="Arial" panose="020B0604020202020204" pitchFamily="34" charset="0"/>
              <a:cs typeface="Arial" panose="020B0604020202020204" pitchFamily="34" charset="0"/>
            </a:endParaRPr>
          </a:p>
          <a:p>
            <a:pPr marL="342900" indent="-342900">
              <a:buClr>
                <a:srgbClr val="C00000"/>
              </a:buClr>
              <a:buFont typeface="+mj-lt"/>
              <a:buAutoNum type="arabicPeriod" startAt="4"/>
              <a:tabLst>
                <a:tab pos="2743200" algn="l"/>
                <a:tab pos="5029200" algn="r"/>
              </a:tabLst>
            </a:pPr>
            <a:r>
              <a:rPr lang="en-US" sz="2200" dirty="0" smtClean="0">
                <a:latin typeface="Arial" panose="020B0604020202020204" pitchFamily="34" charset="0"/>
                <a:cs typeface="Arial" panose="020B0604020202020204" pitchFamily="34" charset="0"/>
              </a:rPr>
              <a:t>State </a:t>
            </a:r>
            <a:r>
              <a:rPr lang="en-US" sz="2200" dirty="0">
                <a:latin typeface="Arial" panose="020B0604020202020204" pitchFamily="34" charset="0"/>
                <a:cs typeface="Arial" panose="020B0604020202020204" pitchFamily="34" charset="0"/>
              </a:rPr>
              <a:t>whether each pair of events is independent or dependent,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Randomly </a:t>
            </a:r>
            <a:r>
              <a:rPr lang="en-US" sz="2200" dirty="0">
                <a:latin typeface="Arial" panose="020B0604020202020204" pitchFamily="34" charset="0"/>
                <a:cs typeface="Arial" panose="020B0604020202020204" pitchFamily="34" charset="0"/>
              </a:rPr>
              <a:t>taking two sweets from a bag</a:t>
            </a:r>
            <a:r>
              <a:rPr lang="en-US" sz="2200"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(1 mark)</a:t>
            </a:r>
            <a:endParaRPr lang="en-US" sz="2200" dirty="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Spinning </a:t>
            </a:r>
            <a:r>
              <a:rPr lang="en-US" sz="2200" dirty="0">
                <a:latin typeface="Arial" panose="020B0604020202020204" pitchFamily="34" charset="0"/>
                <a:cs typeface="Arial" panose="020B0604020202020204" pitchFamily="34" charset="0"/>
              </a:rPr>
              <a:t>a five-sided spinner three times, </a:t>
            </a:r>
            <a:r>
              <a:rPr lang="en-US" sz="2200"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(1 mark)</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Randomly </a:t>
            </a:r>
            <a:r>
              <a:rPr lang="en-US" sz="2200" dirty="0">
                <a:latin typeface="Arial" panose="020B0604020202020204" pitchFamily="34" charset="0"/>
                <a:cs typeface="Arial" panose="020B0604020202020204" pitchFamily="34" charset="0"/>
              </a:rPr>
              <a:t>taking a marble from a bag and then taking another one</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(1 mark)</a:t>
            </a:r>
            <a:r>
              <a:rPr lang="en-US" sz="2200" dirty="0" smtClean="0">
                <a:latin typeface="Arial" panose="020B0604020202020204" pitchFamily="34" charset="0"/>
                <a:cs typeface="Arial" panose="020B0604020202020204" pitchFamily="34" charset="0"/>
              </a:rPr>
              <a:t> </a:t>
            </a:r>
          </a:p>
          <a:p>
            <a:pPr marL="857250" lvl="1" indent="-40005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Randomly </a:t>
            </a:r>
            <a:r>
              <a:rPr lang="en-US" sz="2200" dirty="0">
                <a:latin typeface="Arial" panose="020B0604020202020204" pitchFamily="34" charset="0"/>
                <a:cs typeface="Arial" panose="020B0604020202020204" pitchFamily="34" charset="0"/>
              </a:rPr>
              <a:t>taking a marble from a bag, replacing it, and then taking another one</a:t>
            </a:r>
            <a:r>
              <a:rPr lang="en-US" sz="2200" dirty="0" smtClean="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	(1 </a:t>
            </a:r>
            <a:r>
              <a:rPr lang="en-US" sz="2200" b="1" dirty="0">
                <a:latin typeface="Arial" panose="020B0604020202020204" pitchFamily="34" charset="0"/>
                <a:cs typeface="Arial" panose="020B0604020202020204" pitchFamily="34" charset="0"/>
              </a:rPr>
              <a:t>marks)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2461711"/>
            <a:ext cx="548640" cy="548640"/>
          </a:xfrm>
          <a:prstGeom prst="rect">
            <a:avLst/>
          </a:prstGeom>
        </p:spPr>
      </p:pic>
    </p:spTree>
    <p:extLst>
      <p:ext uri="{BB962C8B-B14F-4D97-AF65-F5344CB8AC3E}">
        <p14:creationId xmlns:p14="http://schemas.microsoft.com/office/powerpoint/2010/main" val="2625235509"/>
      </p:ext>
    </p:extLst>
  </p:cSld>
  <p:clrMapOvr>
    <a:masterClrMapping/>
  </p:clrMapOvr>
  <p:transition advClick="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337</a:t>
            </a:r>
            <a:endParaRPr lang="en-GB" sz="1400" b="1" dirty="0">
              <a:latin typeface="Calibri" panose="020F0502020204030204" pitchFamily="34" charset="0"/>
            </a:endParaRPr>
          </a:p>
        </p:txBody>
      </p:sp>
      <p:grpSp>
        <p:nvGrpSpPr>
          <p:cNvPr id="9" name="Group 8"/>
          <p:cNvGrpSpPr/>
          <p:nvPr/>
        </p:nvGrpSpPr>
        <p:grpSpPr>
          <a:xfrm>
            <a:off x="305905" y="1268760"/>
            <a:ext cx="8496944" cy="2636244"/>
            <a:chOff x="3483872" y="1089031"/>
            <a:chExt cx="5264592" cy="2636244"/>
          </a:xfrm>
        </p:grpSpPr>
        <p:sp>
          <p:nvSpPr>
            <p:cNvPr id="10" name="Round Diagonal Corner Rectangle 9"/>
            <p:cNvSpPr/>
            <p:nvPr/>
          </p:nvSpPr>
          <p:spPr>
            <a:xfrm>
              <a:off x="3491880" y="1089031"/>
              <a:ext cx="5256584" cy="263624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0"/>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0" b="1" dirty="0" smtClean="0">
                  <a:solidFill>
                    <a:schemeClr val="bg1"/>
                  </a:solidFill>
                  <a:latin typeface="Arial" panose="020B0604020202020204" pitchFamily="34" charset="0"/>
                  <a:cs typeface="Arial" panose="020B0604020202020204" pitchFamily="34" charset="0"/>
                </a:rPr>
                <a:t>6 – Exam-Style Questions</a:t>
              </a:r>
              <a:endParaRPr lang="en-US" sz="213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63889" y="1666250"/>
              <a:ext cx="5095139" cy="2059025"/>
            </a:xfrm>
            <a:prstGeom prst="rect">
              <a:avLst/>
            </a:prstGeom>
          </p:spPr>
          <p:txBody>
            <a:bodyPr wrap="square">
              <a:spAutoFit/>
            </a:bodyPr>
            <a:lstStyle/>
            <a:p>
              <a:pPr>
                <a:spcAft>
                  <a:spcPts val="0"/>
                </a:spcAft>
                <a:tabLst>
                  <a:tab pos="4972050" algn="r"/>
                </a:tabLst>
              </a:pPr>
              <a:r>
                <a:rPr lang="en-US" sz="2130" dirty="0"/>
                <a:t>Tom plants 3 </a:t>
              </a:r>
              <a:r>
                <a:rPr lang="en-US" sz="2130" dirty="0" smtClean="0"/>
                <a:t>seeds. The </a:t>
              </a:r>
              <a:r>
                <a:rPr lang="en-US" sz="2130" dirty="0"/>
                <a:t>probability that a seed will germinate is 5.</a:t>
              </a:r>
            </a:p>
            <a:p>
              <a:pPr marL="342900" indent="-342900" algn="r">
                <a:spcAft>
                  <a:spcPts val="0"/>
                </a:spcAft>
                <a:buFont typeface="+mj-lt"/>
                <a:buAutoNum type="alphaLcPeriod"/>
                <a:tabLst>
                  <a:tab pos="8058150" algn="r"/>
                </a:tabLst>
              </a:pPr>
              <a:r>
                <a:rPr lang="en-US" sz="2130" dirty="0" smtClean="0"/>
                <a:t>Calculate </a:t>
              </a:r>
              <a:r>
                <a:rPr lang="en-US" sz="2130" dirty="0"/>
                <a:t>the probability that all 3 seeds will germinate</a:t>
              </a:r>
              <a:r>
                <a:rPr lang="en-US" sz="2130" dirty="0" smtClean="0"/>
                <a:t>.	</a:t>
              </a:r>
              <a:br>
                <a:rPr lang="en-US" sz="2130" dirty="0" smtClean="0"/>
              </a:br>
              <a:r>
                <a:rPr lang="en-US" sz="2130" dirty="0" smtClean="0"/>
                <a:t>(</a:t>
              </a:r>
              <a:r>
                <a:rPr lang="en-US" sz="2130" b="1" dirty="0" smtClean="0"/>
                <a:t>2 </a:t>
              </a:r>
              <a:r>
                <a:rPr lang="en-US" sz="2130" b="1" dirty="0"/>
                <a:t>marks)</a:t>
              </a:r>
            </a:p>
            <a:p>
              <a:pPr marL="342900" indent="-342900">
                <a:spcAft>
                  <a:spcPts val="0"/>
                </a:spcAft>
                <a:buFont typeface="+mj-lt"/>
                <a:buAutoNum type="alphaLcPeriod"/>
                <a:tabLst>
                  <a:tab pos="8001000" algn="r"/>
                </a:tabLst>
              </a:pPr>
              <a:r>
                <a:rPr lang="en-US" sz="2130" dirty="0" smtClean="0"/>
                <a:t>Calculate </a:t>
              </a:r>
              <a:r>
                <a:rPr lang="en-US" sz="2130" dirty="0"/>
                <a:t>the probability that at least one of the seeds </a:t>
              </a:r>
              <a:r>
                <a:rPr lang="en-US" sz="2130" dirty="0" smtClean="0"/>
                <a:t>will germinate</a:t>
              </a:r>
              <a:r>
                <a:rPr lang="en-US" sz="2130" dirty="0"/>
                <a:t>. </a:t>
              </a:r>
              <a:r>
                <a:rPr lang="en-US" sz="2130" dirty="0" smtClean="0"/>
                <a:t>	</a:t>
              </a:r>
              <a:r>
                <a:rPr lang="en-US" sz="2130" b="1" dirty="0" smtClean="0"/>
                <a:t>(3 marks)</a:t>
              </a:r>
              <a:endParaRPr lang="en-US" sz="2130" b="1" dirty="0"/>
            </a:p>
            <a:p>
              <a:pPr algn="r">
                <a:spcAft>
                  <a:spcPts val="0"/>
                </a:spcAft>
                <a:tabLst>
                  <a:tab pos="4972050" algn="r"/>
                </a:tabLst>
              </a:pPr>
              <a:r>
                <a:rPr lang="en-US" sz="2130" dirty="0" smtClean="0"/>
                <a:t>	</a:t>
              </a:r>
              <a:r>
                <a:rPr lang="en-US" sz="2130" i="1" dirty="0" smtClean="0"/>
                <a:t>March </a:t>
              </a:r>
              <a:r>
                <a:rPr lang="en-US" sz="2130" i="1" dirty="0"/>
                <a:t>2010, Q5, 2381/6B</a:t>
              </a:r>
              <a:endParaRPr lang="en-US" sz="2130" b="1" i="1" dirty="0"/>
            </a:p>
          </p:txBody>
        </p:sp>
      </p:grpSp>
      <p:grpSp>
        <p:nvGrpSpPr>
          <p:cNvPr id="13" name="Group 12"/>
          <p:cNvGrpSpPr/>
          <p:nvPr/>
        </p:nvGrpSpPr>
        <p:grpSpPr>
          <a:xfrm>
            <a:off x="323528" y="4072866"/>
            <a:ext cx="8496944" cy="2308462"/>
            <a:chOff x="3483872" y="1089031"/>
            <a:chExt cx="5264592" cy="2308462"/>
          </a:xfrm>
        </p:grpSpPr>
        <p:sp>
          <p:nvSpPr>
            <p:cNvPr id="14" name="Round Diagonal Corner Rectangle 13"/>
            <p:cNvSpPr/>
            <p:nvPr/>
          </p:nvSpPr>
          <p:spPr>
            <a:xfrm>
              <a:off x="3491880" y="1089031"/>
              <a:ext cx="5256584" cy="230846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0"/>
            </a:p>
          </p:txBody>
        </p:sp>
        <p:sp>
          <p:nvSpPr>
            <p:cNvPr id="15" name="Round Diagonal Corner Rectangle 14"/>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30" b="1" dirty="0" smtClean="0">
                  <a:solidFill>
                    <a:schemeClr val="bg1"/>
                  </a:solidFill>
                  <a:latin typeface="Arial" panose="020B0604020202020204" pitchFamily="34" charset="0"/>
                  <a:cs typeface="Arial" panose="020B0604020202020204" pitchFamily="34" charset="0"/>
                </a:rPr>
                <a:t>7– Exam-Style Questions</a:t>
              </a:r>
              <a:endParaRPr lang="en-US" sz="213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563889" y="1666250"/>
              <a:ext cx="5095139" cy="1731243"/>
            </a:xfrm>
            <a:prstGeom prst="rect">
              <a:avLst/>
            </a:prstGeom>
          </p:spPr>
          <p:txBody>
            <a:bodyPr wrap="square">
              <a:spAutoFit/>
            </a:bodyPr>
            <a:lstStyle/>
            <a:p>
              <a:pPr>
                <a:spcAft>
                  <a:spcPts val="0"/>
                </a:spcAft>
                <a:tabLst>
                  <a:tab pos="4972050" algn="r"/>
                </a:tabLst>
              </a:pPr>
              <a:r>
                <a:rPr lang="en-US" sz="2130" dirty="0"/>
                <a:t>There are 11 small jars on a </a:t>
              </a:r>
              <a:r>
                <a:rPr lang="en-US" sz="2130" dirty="0" smtClean="0"/>
                <a:t>table. Three </a:t>
              </a:r>
              <a:r>
                <a:rPr lang="en-US" sz="2130" dirty="0"/>
                <a:t>of the jars contain honey.</a:t>
              </a:r>
            </a:p>
            <a:p>
              <a:pPr>
                <a:spcAft>
                  <a:spcPts val="0"/>
                </a:spcAft>
                <a:tabLst>
                  <a:tab pos="4972050" algn="r"/>
                </a:tabLst>
              </a:pPr>
              <a:r>
                <a:rPr lang="en-US" sz="2130" dirty="0"/>
                <a:t>Eight of the jars contain jam.</a:t>
              </a:r>
            </a:p>
            <a:p>
              <a:pPr>
                <a:spcAft>
                  <a:spcPts val="0"/>
                </a:spcAft>
                <a:tabLst>
                  <a:tab pos="4972050" algn="r"/>
                </a:tabLst>
              </a:pPr>
              <a:r>
                <a:rPr lang="en-US" sz="2130" dirty="0"/>
                <a:t>Rosie takes, at random , </a:t>
              </a:r>
              <a:r>
                <a:rPr lang="en-US" sz="2130" dirty="0" smtClean="0"/>
                <a:t>two of </a:t>
              </a:r>
              <a:r>
                <a:rPr lang="en-US" sz="2130" dirty="0"/>
                <a:t>the jars for her </a:t>
              </a:r>
              <a:r>
                <a:rPr lang="en-US" sz="2130" dirty="0" smtClean="0"/>
                <a:t>breakfast. Work </a:t>
              </a:r>
              <a:r>
                <a:rPr lang="en-US" sz="2130" dirty="0"/>
                <a:t>out the probability that she takes at least </a:t>
              </a:r>
              <a:r>
                <a:rPr lang="en-US" sz="2130" dirty="0" smtClean="0"/>
                <a:t>one </a:t>
              </a:r>
              <a:r>
                <a:rPr lang="en-US" sz="2130" dirty="0"/>
                <a:t>jar of honey. </a:t>
              </a:r>
              <a:r>
                <a:rPr lang="en-US" sz="2130" b="1" dirty="0" smtClean="0"/>
                <a:t>(4 marks</a:t>
              </a:r>
              <a:r>
                <a:rPr lang="en-US" sz="2130" b="1" dirty="0"/>
                <a:t>)</a:t>
              </a:r>
            </a:p>
            <a:p>
              <a:pPr algn="r">
                <a:spcAft>
                  <a:spcPts val="0"/>
                </a:spcAft>
                <a:tabLst>
                  <a:tab pos="4972050" algn="r"/>
                </a:tabLst>
              </a:pPr>
              <a:r>
                <a:rPr lang="en-US" sz="2130" dirty="0" smtClean="0"/>
                <a:t>	</a:t>
              </a:r>
              <a:r>
                <a:rPr lang="en-US" sz="2130" i="1" dirty="0" smtClean="0"/>
                <a:t>Nov </a:t>
              </a:r>
              <a:r>
                <a:rPr lang="en-US" sz="2130" i="1" dirty="0"/>
                <a:t>2010, Q5, 238I/6B</a:t>
              </a:r>
              <a:endParaRPr lang="en-US" sz="2130" b="1" i="1" dirty="0"/>
            </a:p>
          </p:txBody>
        </p:sp>
      </p:grpSp>
      <p:pic>
        <p:nvPicPr>
          <p:cNvPr id="17" name="Picture 1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7080" y="1196752"/>
            <a:ext cx="682899" cy="668526"/>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72400" y="4028519"/>
            <a:ext cx="696625" cy="696625"/>
          </a:xfrm>
          <a:prstGeom prst="rect">
            <a:avLst/>
          </a:prstGeom>
        </p:spPr>
      </p:pic>
    </p:spTree>
    <p:extLst>
      <p:ext uri="{BB962C8B-B14F-4D97-AF65-F5344CB8AC3E}">
        <p14:creationId xmlns:p14="http://schemas.microsoft.com/office/powerpoint/2010/main" val="3496299107"/>
      </p:ext>
    </p:extLst>
  </p:cSld>
  <p:clrMapOvr>
    <a:masterClrMapping/>
  </p:clrMapOvr>
  <p:transition advClick="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337</a:t>
            </a:r>
            <a:endParaRPr lang="en-GB" sz="1400" b="1" dirty="0">
              <a:latin typeface="Calibri" panose="020F0502020204030204" pitchFamily="34" charset="0"/>
            </a:endParaRPr>
          </a:p>
        </p:txBody>
      </p:sp>
      <p:sp>
        <p:nvSpPr>
          <p:cNvPr id="18" name="Rectangle 17"/>
          <p:cNvSpPr/>
          <p:nvPr/>
        </p:nvSpPr>
        <p:spPr>
          <a:xfrm>
            <a:off x="251520" y="1234542"/>
            <a:ext cx="5256584" cy="2677656"/>
          </a:xfrm>
          <a:prstGeom prst="rect">
            <a:avLst/>
          </a:prstGeom>
        </p:spPr>
        <p:txBody>
          <a:bodyPr wrap="square">
            <a:spAutoFit/>
          </a:bodyPr>
          <a:lstStyle/>
          <a:p>
            <a:pPr marL="457200" indent="-457200">
              <a:buClr>
                <a:srgbClr val="C00000"/>
              </a:buClr>
              <a:buFont typeface="+mj-lt"/>
              <a:buAutoNum type="arabicPeriod" startAt="8"/>
              <a:tabLst>
                <a:tab pos="2743200" algn="l"/>
                <a:tab pos="5029200" algn="r"/>
              </a:tabLst>
            </a:pPr>
            <a:r>
              <a:rPr lang="en-US" sz="2400" dirty="0">
                <a:latin typeface="Arial" panose="020B0604020202020204" pitchFamily="34" charset="0"/>
                <a:cs typeface="Arial" panose="020B0604020202020204" pitchFamily="34" charset="0"/>
              </a:rPr>
              <a:t>The Venn diagram shows the numbers of people who </a:t>
            </a:r>
            <a:r>
              <a:rPr lang="en-US" sz="2400" dirty="0" smtClean="0">
                <a:latin typeface="Arial" panose="020B0604020202020204" pitchFamily="34" charset="0"/>
                <a:cs typeface="Arial" panose="020B0604020202020204" pitchFamily="34" charset="0"/>
              </a:rPr>
              <a:t>chose baguettes </a:t>
            </a:r>
            <a:r>
              <a:rPr lang="en-US" sz="2400" dirty="0">
                <a:latin typeface="Arial" panose="020B0604020202020204" pitchFamily="34" charset="0"/>
                <a:cs typeface="Arial" panose="020B0604020202020204" pitchFamily="34" charset="0"/>
              </a:rPr>
              <a:t>(B) and soup (S).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4 </a:t>
            </a:r>
            <a:r>
              <a:rPr lang="en-US" sz="2400" b="1" dirty="0" smtClean="0">
                <a:latin typeface="Arial" panose="020B0604020202020204" pitchFamily="34" charset="0"/>
                <a:cs typeface="Arial" panose="020B0604020202020204" pitchFamily="34" charset="0"/>
              </a:rPr>
              <a:t>marks)</a:t>
            </a:r>
            <a:br>
              <a:rPr lang="en-US" sz="2400" b="1"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Use </a:t>
            </a:r>
            <a:r>
              <a:rPr lang="en-US" sz="2400" dirty="0">
                <a:latin typeface="Arial" panose="020B0604020202020204" pitchFamily="34" charset="0"/>
                <a:cs typeface="Arial" panose="020B0604020202020204" pitchFamily="34" charset="0"/>
              </a:rPr>
              <a:t>the Venn diagram to find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 pos="5029200" algn="r"/>
              </a:tabLst>
            </a:pPr>
            <a:r>
              <a:rPr lang="en-US" sz="2400" dirty="0" smtClean="0">
                <a:latin typeface="Arial" panose="020B0604020202020204" pitchFamily="34" charset="0"/>
                <a:cs typeface="Arial" panose="020B0604020202020204" pitchFamily="34" charset="0"/>
              </a:rPr>
              <a:t>P(B</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smtClean="0">
                <a:solidFill>
                  <a:srgbClr val="C00000"/>
                </a:solidFill>
                <a:latin typeface="Arial" panose="020B0604020202020204" pitchFamily="34" charset="0"/>
                <a:cs typeface="Arial" panose="020B0604020202020204" pitchFamily="34" charset="0"/>
              </a:rPr>
              <a:t>b.</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P(S')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743200" algn="l"/>
                <a:tab pos="5029200" algn="r"/>
              </a:tabLst>
            </a:pPr>
            <a:r>
              <a:rPr lang="en-US" sz="2400" dirty="0" smtClean="0">
                <a:latin typeface="Arial" panose="020B0604020202020204" pitchFamily="34" charset="0"/>
                <a:cs typeface="Arial" panose="020B0604020202020204" pitchFamily="34" charset="0"/>
              </a:rPr>
              <a:t>P(B </a:t>
            </a:r>
            <a:r>
              <a:rPr lang="en-US" sz="2400" dirty="0"/>
              <a:t>∩</a:t>
            </a:r>
            <a:r>
              <a:rPr lang="en-US" sz="2400" dirty="0" smtClean="0">
                <a:latin typeface="Arial" panose="020B0604020202020204" pitchFamily="34" charset="0"/>
                <a:cs typeface="Arial" panose="020B0604020202020204" pitchFamily="34" charset="0"/>
              </a:rPr>
              <a:t> S) 	</a:t>
            </a:r>
            <a:r>
              <a:rPr lang="en-US" sz="2400" dirty="0" smtClean="0">
                <a:solidFill>
                  <a:srgbClr val="C00000"/>
                </a:solidFill>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P(B </a:t>
            </a:r>
            <a:r>
              <a:rPr lang="en-US" sz="2400" dirty="0">
                <a:solidFill>
                  <a:srgbClr val="222222"/>
                </a:solidFill>
                <a:latin typeface="arial" panose="020B0604020202020204" pitchFamily="34" charset="0"/>
              </a:rPr>
              <a:t>∪</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S</a:t>
            </a:r>
            <a:r>
              <a:rPr lang="en-US" sz="2400" dirty="0" smtClean="0">
                <a:latin typeface="Arial" panose="020B0604020202020204" pitchFamily="34" charset="0"/>
                <a:cs typeface="Arial" panose="020B0604020202020204" pitchFamily="34" charset="0"/>
              </a:rPr>
              <a:t>)</a:t>
            </a:r>
            <a:endParaRPr lang="en-US" sz="2400" b="1"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508104" y="1988841"/>
            <a:ext cx="3312368" cy="1914102"/>
          </a:xfrm>
          <a:prstGeom prst="rect">
            <a:avLst/>
          </a:prstGeom>
          <a:ln>
            <a:solidFill>
              <a:schemeClr val="accent6">
                <a:lumMod val="50000"/>
              </a:schemeClr>
            </a:solidFill>
          </a:ln>
        </p:spPr>
      </p:pic>
      <p:sp>
        <p:nvSpPr>
          <p:cNvPr id="9" name="Rectangle 8"/>
          <p:cNvSpPr/>
          <p:nvPr/>
        </p:nvSpPr>
        <p:spPr>
          <a:xfrm>
            <a:off x="251520" y="3861048"/>
            <a:ext cx="8568952" cy="1569660"/>
          </a:xfrm>
          <a:prstGeom prst="rect">
            <a:avLst/>
          </a:prstGeom>
        </p:spPr>
        <p:txBody>
          <a:bodyPr wrap="square">
            <a:spAutoFit/>
          </a:bodyPr>
          <a:lstStyle/>
          <a:p>
            <a:pPr marL="514350" indent="-514350">
              <a:buClr>
                <a:srgbClr val="C00000"/>
              </a:buClr>
              <a:buFont typeface="+mj-lt"/>
              <a:buAutoNum type="arabicPeriod" startAt="10"/>
              <a:tabLst>
                <a:tab pos="2743200" algn="l"/>
                <a:tab pos="8343900" algn="r"/>
              </a:tabLst>
            </a:pPr>
            <a:r>
              <a:rPr lang="en-US" sz="2400" b="1" dirty="0" smtClean="0">
                <a:solidFill>
                  <a:srgbClr val="C00000"/>
                </a:solidFill>
                <a:latin typeface="Arial" panose="020B0604020202020204" pitchFamily="34" charset="0"/>
                <a:cs typeface="Arial" panose="020B0604020202020204" pitchFamily="34" charset="0"/>
              </a:rPr>
              <a:t>Problem-solving </a:t>
            </a:r>
            <a:r>
              <a:rPr lang="en-US" sz="2400" dirty="0" smtClean="0">
                <a:latin typeface="Arial" panose="020B0604020202020204" pitchFamily="34" charset="0"/>
                <a:cs typeface="Arial" panose="020B0604020202020204" pitchFamily="34" charset="0"/>
              </a:rPr>
              <a:t>A class of 27 students is split between boys and girls in the ratio of 5:4.</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Work out the probability that two students chosen at random are both boys. 	</a:t>
            </a:r>
            <a:r>
              <a:rPr lang="en-US" sz="2400" b="1" dirty="0" smtClean="0">
                <a:latin typeface="Arial" panose="020B0604020202020204" pitchFamily="34" charset="0"/>
                <a:cs typeface="Arial" panose="020B0604020202020204" pitchFamily="34" charset="0"/>
              </a:rPr>
              <a:t>(4 marks)</a:t>
            </a:r>
            <a:endParaRPr lang="en-US" sz="2400" b="1" dirty="0">
              <a:latin typeface="Arial" panose="020B0604020202020204" pitchFamily="34" charset="0"/>
              <a:cs typeface="Arial" panose="020B0604020202020204" pitchFamily="34" charset="0"/>
            </a:endParaRPr>
          </a:p>
        </p:txBody>
      </p:sp>
      <p:sp>
        <p:nvSpPr>
          <p:cNvPr id="10" name="Rectangle 9"/>
          <p:cNvSpPr/>
          <p:nvPr/>
        </p:nvSpPr>
        <p:spPr>
          <a:xfrm>
            <a:off x="251520" y="5373216"/>
            <a:ext cx="8528628" cy="1165488"/>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9256692"/>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307</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41935354"/>
              </p:ext>
            </p:extLst>
          </p:nvPr>
        </p:nvGraphicFramePr>
        <p:xfrm>
          <a:off x="251518" y="1268760"/>
          <a:ext cx="8568952" cy="4621045"/>
        </p:xfrm>
        <a:graphic>
          <a:graphicData uri="http://schemas.openxmlformats.org/drawingml/2006/table">
            <a:tbl>
              <a:tblPr firstRow="1" bandRow="1">
                <a:effectLst/>
                <a:tableStyleId>{5940675A-B579-460E-94D1-54222C63F5DA}</a:tableStyleId>
              </a:tblPr>
              <a:tblGrid>
                <a:gridCol w="2142238"/>
                <a:gridCol w="2250252"/>
                <a:gridCol w="417646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986997">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Use the product rule for finding the number of outcomes for two or more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List all the possible outcomes of two events in a sample space diagram.</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The word probability comes from the Latin word '</a:t>
                      </a:r>
                      <a:r>
                        <a:rPr lang="en-US" sz="2530" dirty="0" err="1" smtClean="0">
                          <a:latin typeface="Arial" panose="020B0604020202020204" pitchFamily="34" charset="0"/>
                          <a:cs typeface="Arial" panose="020B0604020202020204" pitchFamily="34" charset="0"/>
                        </a:rPr>
                        <a:t>probabilitas</a:t>
                      </a:r>
                      <a:r>
                        <a:rPr lang="en-US" sz="2530" dirty="0" smtClean="0">
                          <a:latin typeface="Arial" panose="020B0604020202020204" pitchFamily="34" charset="0"/>
                          <a:cs typeface="Arial" panose="020B0604020202020204" pitchFamily="34" charset="0"/>
                        </a:rPr>
                        <a:t>' which can have different meanings. In Europe it is a measure of the 'authority' of a witness in legal cases.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2530" dirty="0" smtClean="0">
                          <a:latin typeface="Arial" panose="020B0604020202020204" pitchFamily="34" charset="0"/>
                          <a:cs typeface="Arial" panose="020B0604020202020204" pitchFamily="34" charset="0"/>
                        </a:rPr>
                        <a:t>List all the possible outcomes when rolling a 6-sided dice.</a:t>
                      </a:r>
                      <a:endParaRPr lang="en-US" sz="253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10.1</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97239"/>
      </p:ext>
    </p:extLst>
  </p:cSld>
  <p:clrMapOvr>
    <a:masterClrMapping/>
  </p:clrMapOvr>
  <p:transition advClick="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337</a:t>
            </a:r>
            <a:endParaRPr lang="en-GB" sz="1400" b="1" dirty="0">
              <a:latin typeface="Calibri" panose="020F0502020204030204" pitchFamily="34" charset="0"/>
            </a:endParaRPr>
          </a:p>
        </p:txBody>
      </p:sp>
      <p:sp>
        <p:nvSpPr>
          <p:cNvPr id="18" name="Rectangle 17"/>
          <p:cNvSpPr/>
          <p:nvPr/>
        </p:nvSpPr>
        <p:spPr>
          <a:xfrm>
            <a:off x="251520" y="1234542"/>
            <a:ext cx="5256584" cy="3477875"/>
          </a:xfrm>
          <a:prstGeom prst="rect">
            <a:avLst/>
          </a:prstGeom>
        </p:spPr>
        <p:txBody>
          <a:bodyPr wrap="square">
            <a:spAutoFit/>
          </a:bodyPr>
          <a:lstStyle/>
          <a:p>
            <a:pPr marL="457200" indent="-457200">
              <a:buClr>
                <a:srgbClr val="C00000"/>
              </a:buClr>
              <a:buFont typeface="+mj-lt"/>
              <a:buAutoNum type="arabicPeriod" startAt="8"/>
              <a:tabLst>
                <a:tab pos="2743200" algn="l"/>
                <a:tab pos="5029200" algn="r"/>
              </a:tabLst>
            </a:pPr>
            <a:r>
              <a:rPr lang="en-US" sz="2000" dirty="0">
                <a:latin typeface="Arial" panose="020B0604020202020204" pitchFamily="34" charset="0"/>
                <a:cs typeface="Arial" panose="020B0604020202020204" pitchFamily="34" charset="0"/>
              </a:rPr>
              <a:t>The Venn diagram shows customers’ choice of sausages (S), bacon (B) and egg (E) fillings for an all-day-breakfast sandwich in a cafe.</a:t>
            </a:r>
          </a:p>
          <a:p>
            <a:pPr marL="914400" lvl="1" indent="-457200">
              <a:buClr>
                <a:srgbClr val="C00000"/>
              </a:buClr>
              <a:buFont typeface="+mj-lt"/>
              <a:buAutoNum type="alphaLcPeriod"/>
              <a:tabLst>
                <a:tab pos="2743200" algn="l"/>
                <a:tab pos="5029200" algn="r"/>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people chose all three fillings?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(1 mark</a:t>
            </a:r>
            <a:r>
              <a:rPr lang="en-US" sz="2000" b="1" dirty="0">
                <a:latin typeface="Arial" panose="020B0604020202020204" pitchFamily="34" charset="0"/>
                <a:cs typeface="Arial" panose="020B0604020202020204" pitchFamily="34" charset="0"/>
              </a:rPr>
              <a:t>)</a:t>
            </a:r>
          </a:p>
          <a:p>
            <a:pPr lvl="1">
              <a:buClr>
                <a:srgbClr val="C00000"/>
              </a:buClr>
              <a:tabLst>
                <a:tab pos="2743200" algn="l"/>
                <a:tab pos="5029200" algn="r"/>
              </a:tabLst>
            </a:pPr>
            <a:r>
              <a:rPr lang="en-US" sz="2000" dirty="0">
                <a:latin typeface="Arial" panose="020B0604020202020204" pitchFamily="34" charset="0"/>
                <a:cs typeface="Arial" panose="020B0604020202020204" pitchFamily="34" charset="0"/>
              </a:rPr>
              <a:t>A customer is chosen at random. Work out </a:t>
            </a:r>
            <a:endParaRPr lang="en-US" sz="20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 pos="5029200" algn="r"/>
              </a:tabLst>
            </a:pPr>
            <a:r>
              <a:rPr lang="en-US" sz="2000" dirty="0" err="1" smtClean="0">
                <a:solidFill>
                  <a:srgbClr val="C00000"/>
                </a:solidFill>
                <a:latin typeface="Arial" panose="020B0604020202020204" pitchFamily="34" charset="0"/>
                <a:cs typeface="Arial" panose="020B0604020202020204" pitchFamily="34" charset="0"/>
              </a:rPr>
              <a:t>i</a:t>
            </a:r>
            <a:r>
              <a:rPr lang="en-US" sz="2000" dirty="0" smtClean="0">
                <a:solidFill>
                  <a:srgbClr val="C00000"/>
                </a:solidFill>
                <a:latin typeface="Arial" panose="020B0604020202020204" pitchFamily="34" charset="0"/>
                <a:cs typeface="Arial" panose="020B0604020202020204" pitchFamily="34" charset="0"/>
              </a:rPr>
              <a:t>.</a:t>
            </a:r>
            <a:r>
              <a:rPr lang="en-US" sz="2000" dirty="0" smtClean="0">
                <a:latin typeface="Arial" panose="020B0604020202020204" pitchFamily="34" charset="0"/>
                <a:cs typeface="Arial" panose="020B0604020202020204" pitchFamily="34" charset="0"/>
              </a:rPr>
              <a:t>   P(B </a:t>
            </a:r>
            <a:r>
              <a:rPr lang="en-US" sz="2000" dirty="0"/>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(1 mark</a:t>
            </a:r>
            <a:r>
              <a:rPr lang="en-US" sz="2000" b="1" dirty="0">
                <a:latin typeface="Arial" panose="020B0604020202020204" pitchFamily="34" charset="0"/>
                <a:cs typeface="Arial" panose="020B0604020202020204" pitchFamily="34" charset="0"/>
              </a:rPr>
              <a:t>)</a:t>
            </a:r>
          </a:p>
          <a:p>
            <a:pPr marL="1314450" lvl="2" indent="-400050">
              <a:buClr>
                <a:srgbClr val="C00000"/>
              </a:buClr>
              <a:buFont typeface="+mj-lt"/>
              <a:buAutoNum type="romanLcPeriod" startAt="2"/>
              <a:tabLst>
                <a:tab pos="2743200" algn="l"/>
                <a:tab pos="5029200" algn="r"/>
              </a:tabLst>
            </a:pPr>
            <a:r>
              <a:rPr lang="en-US" sz="2000" dirty="0" smtClean="0">
                <a:latin typeface="Arial" panose="020B0604020202020204" pitchFamily="34" charset="0"/>
                <a:cs typeface="Arial" panose="020B0604020202020204" pitchFamily="34" charset="0"/>
              </a:rPr>
              <a:t>P(S </a:t>
            </a:r>
            <a:r>
              <a:rPr lang="en-US" sz="2000" dirty="0"/>
              <a:t>∩ </a:t>
            </a:r>
            <a:r>
              <a:rPr lang="en-US" sz="2000" dirty="0" smtClean="0">
                <a:latin typeface="Arial" panose="020B0604020202020204" pitchFamily="34" charset="0"/>
                <a:cs typeface="Arial" panose="020B0604020202020204" pitchFamily="34" charset="0"/>
              </a:rPr>
              <a:t>B </a:t>
            </a:r>
            <a:r>
              <a:rPr lang="en-US" sz="2000" dirty="0"/>
              <a:t>∩ </a:t>
            </a:r>
            <a:r>
              <a:rPr lang="en-US" sz="2000" dirty="0" smtClean="0">
                <a:latin typeface="Arial" panose="020B0604020202020204" pitchFamily="34" charset="0"/>
                <a:cs typeface="Arial" panose="020B0604020202020204" pitchFamily="34" charset="0"/>
              </a:rPr>
              <a:t>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(2 marks</a:t>
            </a:r>
            <a:r>
              <a:rPr lang="en-US" sz="2000" b="1" dirty="0">
                <a:latin typeface="Arial" panose="020B0604020202020204" pitchFamily="34" charset="0"/>
                <a:cs typeface="Arial" panose="020B0604020202020204" pitchFamily="34" charset="0"/>
              </a:rPr>
              <a:t>)</a:t>
            </a:r>
          </a:p>
          <a:p>
            <a:pPr marL="1314450" lvl="2" indent="-400050">
              <a:buClr>
                <a:srgbClr val="C00000"/>
              </a:buClr>
              <a:buFont typeface="+mj-lt"/>
              <a:buAutoNum type="romanLcPeriod" startAt="2"/>
              <a:tabLst>
                <a:tab pos="2743200" algn="l"/>
                <a:tab pos="5029200" algn="r"/>
              </a:tabLst>
            </a:pPr>
            <a:r>
              <a:rPr lang="en-US" sz="2000" dirty="0" smtClean="0">
                <a:latin typeface="Arial" panose="020B0604020202020204" pitchFamily="34" charset="0"/>
                <a:cs typeface="Arial" panose="020B0604020202020204" pitchFamily="34" charset="0"/>
              </a:rPr>
              <a:t>P(S </a:t>
            </a:r>
            <a:r>
              <a:rPr lang="en-US" sz="2000" dirty="0"/>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E | S)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2 marks)</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18481" y="4725144"/>
            <a:ext cx="2069283" cy="1903742"/>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98456772"/>
      </p:ext>
    </p:extLst>
  </p:cSld>
  <p:clrMapOvr>
    <a:masterClrMapping/>
  </p:clrMapOvr>
  <p:transition advClick="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338</a:t>
            </a:r>
            <a:endParaRPr lang="en-GB" sz="1400" b="1" dirty="0">
              <a:latin typeface="Calibri" panose="020F0502020204030204" pitchFamily="34" charset="0"/>
            </a:endParaRPr>
          </a:p>
        </p:txBody>
      </p:sp>
      <p:sp>
        <p:nvSpPr>
          <p:cNvPr id="18" name="Rectangle 17"/>
          <p:cNvSpPr/>
          <p:nvPr/>
        </p:nvSpPr>
        <p:spPr>
          <a:xfrm>
            <a:off x="165110" y="1124744"/>
            <a:ext cx="8727370" cy="1785104"/>
          </a:xfrm>
          <a:prstGeom prst="rect">
            <a:avLst/>
          </a:prstGeom>
        </p:spPr>
        <p:txBody>
          <a:bodyPr wrap="square">
            <a:spAutoFit/>
          </a:bodyPr>
          <a:lstStyle/>
          <a:p>
            <a:pPr>
              <a:buClr>
                <a:srgbClr val="C00000"/>
              </a:buClr>
              <a:tabLst>
                <a:tab pos="2743200" algn="l"/>
                <a:tab pos="5029200" algn="r"/>
              </a:tabLst>
            </a:pPr>
            <a:r>
              <a:rPr lang="en-US" sz="2200" b="1" dirty="0">
                <a:solidFill>
                  <a:srgbClr val="C00000"/>
                </a:solidFill>
                <a:latin typeface="Arial" panose="020B0604020202020204" pitchFamily="34" charset="0"/>
                <a:cs typeface="Arial" panose="020B0604020202020204" pitchFamily="34" charset="0"/>
              </a:rPr>
              <a:t>Sample student answer</a:t>
            </a:r>
          </a:p>
          <a:p>
            <a:pPr marL="457200" indent="-45720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missing from the tree diagram?</a:t>
            </a:r>
          </a:p>
          <a:p>
            <a:pPr marL="457200" indent="-45720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missing from the calculations on the right of the tree diagram? </a:t>
            </a:r>
            <a:endParaRPr lang="en-US" sz="2200" dirty="0" smtClean="0">
              <a:latin typeface="Arial" panose="020B0604020202020204" pitchFamily="34" charset="0"/>
              <a:cs typeface="Arial" panose="020B0604020202020204" pitchFamily="34" charset="0"/>
            </a:endParaRPr>
          </a:p>
          <a:p>
            <a:pPr marL="457200" indent="-457200">
              <a:buClr>
                <a:srgbClr val="C00000"/>
              </a:buClr>
              <a:buFont typeface="+mj-lt"/>
              <a:buAutoNum type="alphaLcPeriod"/>
              <a:tabLst>
                <a:tab pos="2743200" algn="l"/>
                <a:tab pos="5029200" algn="r"/>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else is missing from their response?</a:t>
            </a:r>
            <a:endParaRPr lang="en-US" sz="2200" b="1" dirty="0">
              <a:latin typeface="Arial" panose="020B0604020202020204" pitchFamily="34" charset="0"/>
              <a:cs typeface="Arial" panose="020B0604020202020204" pitchFamily="34" charset="0"/>
            </a:endParaRPr>
          </a:p>
        </p:txBody>
      </p:sp>
      <p:grpSp>
        <p:nvGrpSpPr>
          <p:cNvPr id="9" name="Group 8"/>
          <p:cNvGrpSpPr/>
          <p:nvPr/>
        </p:nvGrpSpPr>
        <p:grpSpPr>
          <a:xfrm>
            <a:off x="179512" y="2852936"/>
            <a:ext cx="8640960" cy="3748484"/>
            <a:chOff x="3483872" y="1089031"/>
            <a:chExt cx="5264592" cy="3748484"/>
          </a:xfrm>
        </p:grpSpPr>
        <p:sp>
          <p:nvSpPr>
            <p:cNvPr id="10" name="Round Diagonal Corner Rectangle 9"/>
            <p:cNvSpPr/>
            <p:nvPr/>
          </p:nvSpPr>
          <p:spPr>
            <a:xfrm>
              <a:off x="3491880" y="1089031"/>
              <a:ext cx="5256584" cy="37484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483872" y="1089031"/>
              <a:ext cx="5256584" cy="38356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27744" y="1559695"/>
              <a:ext cx="5146090" cy="3277820"/>
            </a:xfrm>
            <a:prstGeom prst="rect">
              <a:avLst/>
            </a:prstGeom>
          </p:spPr>
          <p:txBody>
            <a:bodyPr wrap="square">
              <a:spAutoFit/>
            </a:bodyPr>
            <a:lstStyle/>
            <a:p>
              <a:pPr>
                <a:spcAft>
                  <a:spcPts val="0"/>
                </a:spcAft>
                <a:tabLst>
                  <a:tab pos="4972050" algn="r"/>
                </a:tabLst>
              </a:pPr>
              <a:r>
                <a:rPr lang="en-US" sz="2300" dirty="0"/>
                <a:t>Sally has a bag of 9 </a:t>
              </a:r>
              <a:r>
                <a:rPr lang="en-US" sz="2300" dirty="0" smtClean="0"/>
                <a:t>sweets. In </a:t>
              </a:r>
              <a:r>
                <a:rPr lang="en-US" sz="2300" dirty="0"/>
                <a:t>the bag, there are</a:t>
              </a:r>
            </a:p>
            <a:p>
              <a:pPr lvl="1">
                <a:spcAft>
                  <a:spcPts val="0"/>
                </a:spcAft>
                <a:tabLst>
                  <a:tab pos="4972050" algn="r"/>
                </a:tabLst>
              </a:pPr>
              <a:r>
                <a:rPr lang="en-US" sz="2300" dirty="0"/>
                <a:t>3 orange flavoured sweets</a:t>
              </a:r>
            </a:p>
            <a:p>
              <a:pPr lvl="1">
                <a:spcAft>
                  <a:spcPts val="0"/>
                </a:spcAft>
                <a:tabLst>
                  <a:tab pos="4972050" algn="r"/>
                </a:tabLst>
              </a:pPr>
              <a:r>
                <a:rPr lang="en-US" sz="2300" dirty="0"/>
                <a:t>4 strawberry flavoured sweets and 2 lemon flavoured sweets</a:t>
              </a:r>
            </a:p>
            <a:p>
              <a:pPr>
                <a:spcAft>
                  <a:spcPts val="0"/>
                </a:spcAft>
                <a:tabLst>
                  <a:tab pos="4972050" algn="r"/>
                </a:tabLst>
              </a:pPr>
              <a:r>
                <a:rPr lang="en-US" sz="2300" dirty="0"/>
                <a:t>Sally takes, at random, two of the </a:t>
              </a:r>
              <a:r>
                <a:rPr lang="en-US" sz="2300" dirty="0" smtClean="0"/>
                <a:t>sweets. </a:t>
              </a:r>
              <a:br>
                <a:rPr lang="en-US" sz="2300" dirty="0" smtClean="0"/>
              </a:br>
              <a:r>
                <a:rPr lang="en-US" sz="2300" dirty="0" smtClean="0"/>
                <a:t>She </a:t>
              </a:r>
              <a:r>
                <a:rPr lang="en-US" sz="2300" dirty="0"/>
                <a:t>eats the sweets.</a:t>
              </a:r>
            </a:p>
            <a:p>
              <a:pPr>
                <a:spcAft>
                  <a:spcPts val="0"/>
                </a:spcAft>
                <a:tabLst>
                  <a:tab pos="8172450" algn="r"/>
                </a:tabLst>
              </a:pPr>
              <a:r>
                <a:rPr lang="en-US" sz="2300" dirty="0"/>
                <a:t>Work out the probability that the two sweets Sally eats are </a:t>
              </a:r>
              <a:r>
                <a:rPr lang="en-US" sz="2300" i="1" dirty="0" smtClean="0"/>
                <a:t>not </a:t>
              </a:r>
              <a:r>
                <a:rPr lang="en-US" sz="2300" dirty="0" smtClean="0"/>
                <a:t>of the same flavour.	</a:t>
              </a:r>
              <a:r>
                <a:rPr lang="en-US" sz="2300" b="1" dirty="0" smtClean="0"/>
                <a:t>(</a:t>
              </a:r>
              <a:r>
                <a:rPr lang="en-US" sz="2300" b="1" dirty="0"/>
                <a:t>4 marks)</a:t>
              </a:r>
            </a:p>
            <a:p>
              <a:pPr algn="r">
                <a:spcAft>
                  <a:spcPts val="0"/>
                </a:spcAft>
                <a:tabLst>
                  <a:tab pos="4972050" algn="r"/>
                </a:tabLst>
              </a:pPr>
              <a:r>
                <a:rPr lang="en-US" sz="2300" i="1" dirty="0"/>
                <a:t>Mock paper, Q23, </a:t>
              </a:r>
              <a:r>
                <a:rPr lang="en-US" sz="2300" i="1" dirty="0" smtClean="0"/>
                <a:t>IMAO/IH</a:t>
              </a:r>
              <a:endParaRPr lang="en-US" sz="2300" b="1" i="1" dirty="0"/>
            </a:p>
          </p:txBody>
        </p:sp>
      </p:grpSp>
    </p:spTree>
    <p:extLst>
      <p:ext uri="{BB962C8B-B14F-4D97-AF65-F5344CB8AC3E}">
        <p14:creationId xmlns:p14="http://schemas.microsoft.com/office/powerpoint/2010/main" val="1105112445"/>
      </p:ext>
    </p:extLst>
  </p:cSld>
  <p:clrMapOvr>
    <a:masterClrMapping/>
  </p:clrMapOvr>
  <p:transition advClick="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fontScale="90000"/>
          </a:bodyPr>
          <a:lstStyle/>
          <a:p>
            <a:r>
              <a:rPr lang="en-GB" smtClean="0"/>
              <a:t>10 – </a:t>
            </a:r>
            <a:r>
              <a:rPr lang="en-US" smtClean="0"/>
              <a:t>Strengthen</a:t>
            </a:r>
            <a:endParaRPr lang="en-GB"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338</a:t>
            </a:r>
            <a:endParaRPr lang="en-GB" sz="1400" b="1" dirty="0">
              <a:latin typeface="Calibri" panose="020F0502020204030204" pitchFamily="34" charset="0"/>
            </a:endParaRPr>
          </a:p>
        </p:txBody>
      </p:sp>
      <p:sp>
        <p:nvSpPr>
          <p:cNvPr id="18" name="Rectangle 17"/>
          <p:cNvSpPr/>
          <p:nvPr/>
        </p:nvSpPr>
        <p:spPr>
          <a:xfrm>
            <a:off x="165110" y="1124744"/>
            <a:ext cx="8727370" cy="430887"/>
          </a:xfrm>
          <a:prstGeom prst="rect">
            <a:avLst/>
          </a:prstGeom>
        </p:spPr>
        <p:txBody>
          <a:bodyPr wrap="square">
            <a:spAutoFit/>
          </a:bodyPr>
          <a:lstStyle/>
          <a:p>
            <a:pPr>
              <a:buClr>
                <a:srgbClr val="C00000"/>
              </a:buClr>
              <a:tabLst>
                <a:tab pos="2743200" algn="l"/>
                <a:tab pos="5029200" algn="r"/>
              </a:tabLst>
            </a:pPr>
            <a:r>
              <a:rPr lang="en-US" sz="2200" b="1" dirty="0" smtClean="0">
                <a:solidFill>
                  <a:srgbClr val="C00000"/>
                </a:solidFill>
                <a:latin typeface="Arial" panose="020B0604020202020204" pitchFamily="34" charset="0"/>
                <a:cs typeface="Arial" panose="020B0604020202020204" pitchFamily="34" charset="0"/>
              </a:rPr>
              <a:t>Student answer</a:t>
            </a:r>
            <a:endParaRPr lang="en-US" sz="2200" b="1" dirty="0">
              <a:solidFill>
                <a:srgbClr val="C0000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43608" y="1484784"/>
            <a:ext cx="7120772" cy="5183231"/>
          </a:xfrm>
          <a:prstGeom prst="rect">
            <a:avLst/>
          </a:prstGeom>
        </p:spPr>
      </p:pic>
    </p:spTree>
    <p:extLst>
      <p:ext uri="{BB962C8B-B14F-4D97-AF65-F5344CB8AC3E}">
        <p14:creationId xmlns:p14="http://schemas.microsoft.com/office/powerpoint/2010/main" val="2783854259"/>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307</a:t>
            </a:r>
            <a:endParaRPr lang="en-GB" sz="1400" b="1" dirty="0">
              <a:latin typeface="Calibri" panose="020F0502020204030204" pitchFamily="34" charset="0"/>
            </a:endParaRPr>
          </a:p>
        </p:txBody>
      </p:sp>
      <p:sp>
        <p:nvSpPr>
          <p:cNvPr id="3" name="Rectangle 2"/>
          <p:cNvSpPr/>
          <p:nvPr/>
        </p:nvSpPr>
        <p:spPr>
          <a:xfrm>
            <a:off x="251520" y="1196752"/>
            <a:ext cx="4896544" cy="4893647"/>
          </a:xfrm>
          <a:prstGeom prst="rect">
            <a:avLst/>
          </a:prstGeom>
        </p:spPr>
        <p:txBody>
          <a:bodyPr wrap="square">
            <a:spAutoFit/>
          </a:bodyPr>
          <a:lstStyle/>
          <a:p>
            <a:pPr marL="347663" indent="-347663">
              <a:buClr>
                <a:srgbClr val="C00000"/>
              </a:buClr>
              <a:buFont typeface="+mj-lt"/>
              <a:buAutoNum type="arabicPeriod"/>
              <a:tabLst>
                <a:tab pos="2743200" algn="l"/>
              </a:tabLst>
            </a:pPr>
            <a:r>
              <a:rPr lang="en-US" sz="2080" dirty="0">
                <a:latin typeface="Arial" panose="020B0604020202020204" pitchFamily="34" charset="0"/>
                <a:cs typeface="Arial" panose="020B0604020202020204" pitchFamily="34" charset="0"/>
              </a:rPr>
              <a:t>Jess is buying a car. She has a choice of four </a:t>
            </a:r>
            <a:r>
              <a:rPr lang="en-US" sz="2080" dirty="0" err="1">
                <a:latin typeface="Arial" panose="020B0604020202020204" pitchFamily="34" charset="0"/>
                <a:cs typeface="Arial" panose="020B0604020202020204" pitchFamily="34" charset="0"/>
              </a:rPr>
              <a:t>colours</a:t>
            </a:r>
            <a:r>
              <a:rPr lang="en-US" sz="2080" dirty="0">
                <a:latin typeface="Arial" panose="020B0604020202020204" pitchFamily="34" charset="0"/>
                <a:cs typeface="Arial" panose="020B0604020202020204" pitchFamily="34" charset="0"/>
              </a:rPr>
              <a:t>, red, blue, silver and white, and a choice of two models, an estate and saloon.</a:t>
            </a:r>
          </a:p>
          <a:p>
            <a:pPr marL="749300" lvl="1" indent="-347663">
              <a:buClr>
                <a:srgbClr val="C00000"/>
              </a:buClr>
              <a:buFont typeface="+mj-lt"/>
              <a:buAutoNum type="alphaLcPeriod"/>
              <a:tabLst>
                <a:tab pos="2743200" algn="l"/>
              </a:tabLst>
            </a:pPr>
            <a:r>
              <a:rPr lang="en-US" sz="2080" dirty="0" smtClean="0">
                <a:latin typeface="Arial" panose="020B0604020202020204" pitchFamily="34" charset="0"/>
                <a:cs typeface="Arial" panose="020B0604020202020204" pitchFamily="34" charset="0"/>
              </a:rPr>
              <a:t>How </a:t>
            </a:r>
            <a:r>
              <a:rPr lang="en-US" sz="2080" dirty="0">
                <a:latin typeface="Arial" panose="020B0604020202020204" pitchFamily="34" charset="0"/>
                <a:cs typeface="Arial" panose="020B0604020202020204" pitchFamily="34" charset="0"/>
              </a:rPr>
              <a:t>many possible combinations of </a:t>
            </a:r>
            <a:r>
              <a:rPr lang="en-US" sz="2080" dirty="0" smtClean="0">
                <a:latin typeface="Arial" panose="020B0604020202020204" pitchFamily="34" charset="0"/>
                <a:cs typeface="Arial" panose="020B0604020202020204" pitchFamily="34" charset="0"/>
              </a:rPr>
              <a:t>colour and </a:t>
            </a:r>
            <a:r>
              <a:rPr lang="en-US" sz="2080" dirty="0">
                <a:latin typeface="Arial" panose="020B0604020202020204" pitchFamily="34" charset="0"/>
                <a:cs typeface="Arial" panose="020B0604020202020204" pitchFamily="34" charset="0"/>
              </a:rPr>
              <a:t>model are there? </a:t>
            </a:r>
            <a:endParaRPr lang="en-US" sz="2080" dirty="0" smtClean="0">
              <a:latin typeface="Arial" panose="020B0604020202020204" pitchFamily="34" charset="0"/>
              <a:cs typeface="Arial" panose="020B0604020202020204" pitchFamily="34" charset="0"/>
            </a:endParaRPr>
          </a:p>
          <a:p>
            <a:pPr marL="749300" lvl="1" indent="-347663">
              <a:buClr>
                <a:srgbClr val="C00000"/>
              </a:buClr>
              <a:buFont typeface="+mj-lt"/>
              <a:buAutoNum type="alphaLcPeriod"/>
              <a:tabLst>
                <a:tab pos="2743200" algn="l"/>
              </a:tabLst>
            </a:pPr>
            <a:r>
              <a:rPr lang="en-US" sz="2080" dirty="0" smtClean="0">
                <a:latin typeface="Arial" panose="020B0604020202020204" pitchFamily="34" charset="0"/>
                <a:cs typeface="Arial" panose="020B0604020202020204" pitchFamily="34" charset="0"/>
              </a:rPr>
              <a:t>How </a:t>
            </a:r>
            <a:r>
              <a:rPr lang="en-US" sz="2080" dirty="0">
                <a:latin typeface="Arial" panose="020B0604020202020204" pitchFamily="34" charset="0"/>
                <a:cs typeface="Arial" panose="020B0604020202020204" pitchFamily="34" charset="0"/>
              </a:rPr>
              <a:t>many combinations are there for 5 </a:t>
            </a:r>
            <a:r>
              <a:rPr lang="en-US" sz="2080" dirty="0" err="1">
                <a:latin typeface="Arial" panose="020B0604020202020204" pitchFamily="34" charset="0"/>
                <a:cs typeface="Arial" panose="020B0604020202020204" pitchFamily="34" charset="0"/>
              </a:rPr>
              <a:t>colours</a:t>
            </a:r>
            <a:r>
              <a:rPr lang="en-US" sz="2080" dirty="0">
                <a:latin typeface="Arial" panose="020B0604020202020204" pitchFamily="34" charset="0"/>
                <a:cs typeface="Arial" panose="020B0604020202020204" pitchFamily="34" charset="0"/>
              </a:rPr>
              <a:t> and 2 models? </a:t>
            </a:r>
            <a:endParaRPr lang="en-US" sz="2080" dirty="0" smtClean="0">
              <a:latin typeface="Arial" panose="020B0604020202020204" pitchFamily="34" charset="0"/>
              <a:cs typeface="Arial" panose="020B0604020202020204" pitchFamily="34" charset="0"/>
            </a:endParaRPr>
          </a:p>
          <a:p>
            <a:pPr marL="749300" lvl="1" indent="-347663">
              <a:buClr>
                <a:srgbClr val="C00000"/>
              </a:buClr>
              <a:buFont typeface="+mj-lt"/>
              <a:buAutoNum type="alphaLcPeriod"/>
              <a:tabLst>
                <a:tab pos="2743200" algn="l"/>
              </a:tabLst>
            </a:pPr>
            <a:r>
              <a:rPr lang="en-US" sz="2080" dirty="0" smtClean="0">
                <a:latin typeface="Arial" panose="020B0604020202020204" pitchFamily="34" charset="0"/>
                <a:cs typeface="Arial" panose="020B0604020202020204" pitchFamily="34" charset="0"/>
              </a:rPr>
              <a:t>How </a:t>
            </a:r>
            <a:r>
              <a:rPr lang="en-US" sz="2080" dirty="0">
                <a:latin typeface="Arial" panose="020B0604020202020204" pitchFamily="34" charset="0"/>
                <a:cs typeface="Arial" panose="020B0604020202020204" pitchFamily="34" charset="0"/>
              </a:rPr>
              <a:t>many combinations are there for 6 </a:t>
            </a:r>
            <a:r>
              <a:rPr lang="en-US" sz="2080" dirty="0" err="1">
                <a:latin typeface="Arial" panose="020B0604020202020204" pitchFamily="34" charset="0"/>
                <a:cs typeface="Arial" panose="020B0604020202020204" pitchFamily="34" charset="0"/>
              </a:rPr>
              <a:t>colours</a:t>
            </a:r>
            <a:r>
              <a:rPr lang="en-US" sz="2080" dirty="0">
                <a:latin typeface="Arial" panose="020B0604020202020204" pitchFamily="34" charset="0"/>
                <a:cs typeface="Arial" panose="020B0604020202020204" pitchFamily="34" charset="0"/>
              </a:rPr>
              <a:t> and 2 models? </a:t>
            </a:r>
            <a:endParaRPr lang="en-US" sz="2080" dirty="0" smtClean="0">
              <a:latin typeface="Arial" panose="020B0604020202020204" pitchFamily="34" charset="0"/>
              <a:cs typeface="Arial" panose="020B0604020202020204" pitchFamily="34" charset="0"/>
            </a:endParaRPr>
          </a:p>
          <a:p>
            <a:pPr marL="749300" lvl="1" indent="-347663">
              <a:buClr>
                <a:srgbClr val="C00000"/>
              </a:buClr>
              <a:buFont typeface="+mj-lt"/>
              <a:buAutoNum type="alphaLcPeriod"/>
              <a:tabLst>
                <a:tab pos="2743200" algn="l"/>
              </a:tabLst>
            </a:pPr>
            <a:r>
              <a:rPr lang="en-US" sz="2080" dirty="0" smtClean="0">
                <a:latin typeface="Arial" panose="020B0604020202020204" pitchFamily="34" charset="0"/>
                <a:cs typeface="Arial" panose="020B0604020202020204" pitchFamily="34" charset="0"/>
              </a:rPr>
              <a:t>How </a:t>
            </a:r>
            <a:r>
              <a:rPr lang="en-US" sz="2080" dirty="0">
                <a:latin typeface="Arial" panose="020B0604020202020204" pitchFamily="34" charset="0"/>
                <a:cs typeface="Arial" panose="020B0604020202020204" pitchFamily="34" charset="0"/>
              </a:rPr>
              <a:t>many combinations are there for 6 </a:t>
            </a:r>
            <a:r>
              <a:rPr lang="en-US" sz="2080" dirty="0" err="1">
                <a:latin typeface="Arial" panose="020B0604020202020204" pitchFamily="34" charset="0"/>
                <a:cs typeface="Arial" panose="020B0604020202020204" pitchFamily="34" charset="0"/>
              </a:rPr>
              <a:t>colours</a:t>
            </a:r>
            <a:r>
              <a:rPr lang="en-US" sz="2080" dirty="0">
                <a:latin typeface="Arial" panose="020B0604020202020204" pitchFamily="34" charset="0"/>
                <a:cs typeface="Arial" panose="020B0604020202020204" pitchFamily="34" charset="0"/>
              </a:rPr>
              <a:t> and 3 models? </a:t>
            </a:r>
            <a:endParaRPr lang="en-US" sz="2080" dirty="0" smtClean="0">
              <a:latin typeface="Arial" panose="020B0604020202020204" pitchFamily="34" charset="0"/>
              <a:cs typeface="Arial" panose="020B0604020202020204" pitchFamily="34" charset="0"/>
            </a:endParaRPr>
          </a:p>
          <a:p>
            <a:pPr marL="749300" lvl="1" indent="-347663">
              <a:buClr>
                <a:srgbClr val="C00000"/>
              </a:buClr>
              <a:buFont typeface="+mj-lt"/>
              <a:buAutoNum type="alphaLcPeriod"/>
              <a:tabLst>
                <a:tab pos="2743200" algn="l"/>
              </a:tabLst>
            </a:pPr>
            <a:r>
              <a:rPr lang="en-US" sz="2080" dirty="0" smtClean="0">
                <a:latin typeface="Arial" panose="020B0604020202020204" pitchFamily="34" charset="0"/>
                <a:cs typeface="Arial" panose="020B0604020202020204" pitchFamily="34" charset="0"/>
              </a:rPr>
              <a:t>How </a:t>
            </a:r>
            <a:r>
              <a:rPr lang="en-US" sz="2080" dirty="0">
                <a:latin typeface="Arial" panose="020B0604020202020204" pitchFamily="34" charset="0"/>
                <a:cs typeface="Arial" panose="020B0604020202020204" pitchFamily="34" charset="0"/>
              </a:rPr>
              <a:t>many combinations are there for </a:t>
            </a:r>
            <a:r>
              <a:rPr lang="en-US" sz="2080" i="1" dirty="0">
                <a:latin typeface="Arial" panose="020B0604020202020204" pitchFamily="34" charset="0"/>
                <a:cs typeface="Arial" panose="020B0604020202020204" pitchFamily="34" charset="0"/>
              </a:rPr>
              <a:t>m</a:t>
            </a:r>
            <a:r>
              <a:rPr lang="en-US" sz="2080" dirty="0">
                <a:latin typeface="Arial" panose="020B0604020202020204" pitchFamily="34" charset="0"/>
                <a:cs typeface="Arial" panose="020B0604020202020204" pitchFamily="34" charset="0"/>
              </a:rPr>
              <a:t> </a:t>
            </a:r>
            <a:r>
              <a:rPr lang="en-US" sz="2080" dirty="0" err="1">
                <a:latin typeface="Arial" panose="020B0604020202020204" pitchFamily="34" charset="0"/>
                <a:cs typeface="Arial" panose="020B0604020202020204" pitchFamily="34" charset="0"/>
              </a:rPr>
              <a:t>colours</a:t>
            </a:r>
            <a:r>
              <a:rPr lang="en-US" sz="2080" dirty="0">
                <a:latin typeface="Arial" panose="020B0604020202020204" pitchFamily="34" charset="0"/>
                <a:cs typeface="Arial" panose="020B0604020202020204" pitchFamily="34" charset="0"/>
              </a:rPr>
              <a:t> and </a:t>
            </a:r>
            <a:r>
              <a:rPr lang="en-US" sz="2080" i="1" dirty="0">
                <a:latin typeface="Arial" panose="020B0604020202020204" pitchFamily="34" charset="0"/>
                <a:cs typeface="Arial" panose="020B0604020202020204" pitchFamily="34" charset="0"/>
              </a:rPr>
              <a:t>n</a:t>
            </a:r>
            <a:r>
              <a:rPr lang="en-US" sz="2080" dirty="0">
                <a:latin typeface="Arial" panose="020B0604020202020204" pitchFamily="34" charset="0"/>
                <a:cs typeface="Arial" panose="020B0604020202020204" pitchFamily="34" charset="0"/>
              </a:rPr>
              <a:t> models?</a:t>
            </a:r>
          </a:p>
        </p:txBody>
      </p:sp>
      <p:sp>
        <p:nvSpPr>
          <p:cNvPr id="4" name="Rectangle 3"/>
          <p:cNvSpPr/>
          <p:nvPr/>
        </p:nvSpPr>
        <p:spPr>
          <a:xfrm>
            <a:off x="304744" y="6237312"/>
            <a:ext cx="5203360" cy="338554"/>
          </a:xfrm>
          <a:prstGeom prst="rect">
            <a:avLst/>
          </a:prstGeom>
          <a:ln>
            <a:solidFill>
              <a:schemeClr val="tx1"/>
            </a:solidFill>
          </a:ln>
        </p:spPr>
        <p:txBody>
          <a:bodyPr>
            <a:spAutoFit/>
          </a:bodyPr>
          <a:lstStyle/>
          <a:p>
            <a:r>
              <a:rPr lang="en-US" sz="1600" dirty="0"/>
              <a:t>Questions in this unit are targeted at the steps indicated</a:t>
            </a:r>
          </a:p>
        </p:txBody>
      </p:sp>
      <p:sp>
        <p:nvSpPr>
          <p:cNvPr id="7" name="Flowchart: Delay 6"/>
          <p:cNvSpPr/>
          <p:nvPr/>
        </p:nvSpPr>
        <p:spPr>
          <a:xfrm flipH="1">
            <a:off x="5148064" y="1196752"/>
            <a:ext cx="432048" cy="4893647"/>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87437"/>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307</a:t>
            </a:r>
            <a:endParaRPr lang="en-GB" sz="1400" b="1" dirty="0">
              <a:latin typeface="Calibri" panose="020F0502020204030204" pitchFamily="34" charset="0"/>
            </a:endParaRPr>
          </a:p>
        </p:txBody>
      </p:sp>
      <p:sp>
        <p:nvSpPr>
          <p:cNvPr id="3" name="Rectangle 2"/>
          <p:cNvSpPr/>
          <p:nvPr/>
        </p:nvSpPr>
        <p:spPr>
          <a:xfrm>
            <a:off x="251520" y="1223808"/>
            <a:ext cx="8568952" cy="5047536"/>
          </a:xfrm>
          <a:prstGeom prst="rect">
            <a:avLst/>
          </a:prstGeom>
        </p:spPr>
        <p:txBody>
          <a:bodyPr wrap="square">
            <a:spAutoFit/>
          </a:bodyPr>
          <a:lstStyle/>
          <a:p>
            <a:pPr marL="457200" indent="-457200">
              <a:buClr>
                <a:srgbClr val="C00000"/>
              </a:buClr>
              <a:buFont typeface="+mj-lt"/>
              <a:buAutoNum type="arabicPeriod" startAt="2"/>
              <a:tabLst>
                <a:tab pos="914400" algn="l"/>
                <a:tab pos="2743200" algn="l"/>
              </a:tabLst>
            </a:pPr>
            <a:r>
              <a:rPr lang="en-US" sz="2300" b="1" dirty="0" smtClean="0">
                <a:solidFill>
                  <a:srgbClr val="C00000"/>
                </a:solidFill>
                <a:latin typeface="Arial" panose="020B0604020202020204" pitchFamily="34" charset="0"/>
                <a:cs typeface="Arial" panose="020B0604020202020204" pitchFamily="34" charset="0"/>
              </a:rPr>
              <a:t>a.</a:t>
            </a:r>
            <a:r>
              <a:rPr lang="en-US" sz="2300" dirty="0" smtClean="0">
                <a:latin typeface="Arial" panose="020B0604020202020204" pitchFamily="34" charset="0"/>
                <a:cs typeface="Arial" panose="020B0604020202020204" pitchFamily="34" charset="0"/>
              </a:rPr>
              <a:t> 	From </a:t>
            </a:r>
            <a:r>
              <a:rPr lang="en-US" sz="2300" dirty="0">
                <a:latin typeface="Arial" panose="020B0604020202020204" pitchFamily="34" charset="0"/>
                <a:cs typeface="Arial" panose="020B0604020202020204" pitchFamily="34" charset="0"/>
              </a:rPr>
              <a:t>a set menu of 5 main courses and 3 desserts,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write all </a:t>
            </a:r>
            <a:r>
              <a:rPr lang="en-US" sz="2300" dirty="0">
                <a:latin typeface="Arial" panose="020B0604020202020204" pitchFamily="34" charset="0"/>
                <a:cs typeface="Arial" panose="020B0604020202020204" pitchFamily="34" charset="0"/>
              </a:rPr>
              <a:t>the combinations of main courses and desserts.</a:t>
            </a:r>
          </a:p>
          <a:p>
            <a:pPr marL="914400" lvl="1" indent="-457200">
              <a:buClr>
                <a:srgbClr val="C00000"/>
              </a:buClr>
              <a:buFont typeface="+mj-lt"/>
              <a:buAutoNum type="alphaLcPeriod" startAt="2"/>
              <a:tabLst>
                <a:tab pos="2743200" algn="l"/>
              </a:tabLst>
            </a:pPr>
            <a:r>
              <a:rPr lang="en-US" sz="2300" dirty="0" smtClean="0">
                <a:latin typeface="Arial" panose="020B0604020202020204" pitchFamily="34" charset="0"/>
                <a:cs typeface="Arial" panose="020B0604020202020204" pitchFamily="34" charset="0"/>
              </a:rPr>
              <a:t>How many possible combinations are there? </a:t>
            </a:r>
          </a:p>
          <a:p>
            <a:pPr marL="914400" lvl="1" indent="-457200">
              <a:buClr>
                <a:srgbClr val="C00000"/>
              </a:buClr>
              <a:buFont typeface="+mj-lt"/>
              <a:buAutoNum type="alphaLcPeriod" startAt="2"/>
              <a:tabLst>
                <a:tab pos="2743200" algn="l"/>
              </a:tabLst>
            </a:pPr>
            <a:r>
              <a:rPr lang="en-US" sz="2300" dirty="0" smtClean="0">
                <a:latin typeface="Arial" panose="020B0604020202020204" pitchFamily="34" charset="0"/>
                <a:cs typeface="Arial" panose="020B0604020202020204" pitchFamily="34" charset="0"/>
              </a:rPr>
              <a:t>What is the probability that the combination chosen from the menu is </a:t>
            </a:r>
            <a:r>
              <a:rPr lang="en-US" sz="2300" dirty="0" err="1" smtClean="0">
                <a:latin typeface="Arial" panose="020B0604020202020204" pitchFamily="34" charset="0"/>
                <a:cs typeface="Arial" panose="020B0604020202020204" pitchFamily="34" charset="0"/>
              </a:rPr>
              <a:t>lasagne</a:t>
            </a:r>
            <a:r>
              <a:rPr lang="en-US" sz="2300" dirty="0" smtClean="0">
                <a:latin typeface="Arial" panose="020B0604020202020204" pitchFamily="34" charset="0"/>
                <a:cs typeface="Arial" panose="020B0604020202020204" pitchFamily="34" charset="0"/>
              </a:rPr>
              <a:t> and profiteroles?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300" dirty="0" smtClean="0">
                <a:latin typeface="Arial" panose="020B0604020202020204" pitchFamily="34" charset="0"/>
                <a:cs typeface="Arial" panose="020B0604020202020204" pitchFamily="34" charset="0"/>
              </a:rPr>
              <a:t>What </a:t>
            </a:r>
            <a:r>
              <a:rPr lang="en-US" sz="2300" dirty="0">
                <a:latin typeface="Arial" panose="020B0604020202020204" pitchFamily="34" charset="0"/>
                <a:cs typeface="Arial" panose="020B0604020202020204" pitchFamily="34" charset="0"/>
              </a:rPr>
              <a:t>is the probability that the combination chosen is haddock and a dessert served with cream?</a:t>
            </a:r>
          </a:p>
        </p:txBody>
      </p:sp>
      <mc:AlternateContent xmlns:mc="http://schemas.openxmlformats.org/markup-compatibility/2006" xmlns:a14="http://schemas.microsoft.com/office/drawing/2010/main">
        <mc:Choice Requires="a14">
          <p:sp>
            <p:nvSpPr>
              <p:cNvPr id="8" name="Rectangle 7"/>
              <p:cNvSpPr/>
              <p:nvPr/>
            </p:nvSpPr>
            <p:spPr>
              <a:xfrm flipH="1">
                <a:off x="251520" y="3254459"/>
                <a:ext cx="4752528" cy="172245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Q2c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r>
                  <a:rPr lang="en-US" sz="2400" dirty="0" err="1">
                    <a:solidFill>
                      <a:schemeClr val="tx1"/>
                    </a:solidFill>
                    <a:latin typeface="Arial" panose="020B0604020202020204" pitchFamily="34" charset="0"/>
                    <a:cs typeface="Arial" panose="020B0604020202020204" pitchFamily="34" charset="0"/>
                  </a:rPr>
                  <a:t>Lasagne</a:t>
                </a:r>
                <a:r>
                  <a:rPr lang="en-US" sz="2400" dirty="0">
                    <a:solidFill>
                      <a:schemeClr val="tx1"/>
                    </a:solidFill>
                    <a:latin typeface="Arial" panose="020B0604020202020204" pitchFamily="34" charset="0"/>
                    <a:cs typeface="Arial" panose="020B0604020202020204" pitchFamily="34" charset="0"/>
                  </a:rPr>
                  <a:t> and profiteroles are 1 combination out of a total of </a:t>
                </a:r>
                <a:r>
                  <a:rPr lang="en-US" sz="24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combinations </a:t>
                </a:r>
                <a:r>
                  <a:rPr lang="en-US" sz="2400" dirty="0" smtClean="0">
                    <a:solidFill>
                      <a:schemeClr val="tx1"/>
                    </a:solidFill>
                    <a:latin typeface="Arial" panose="020B0604020202020204" pitchFamily="34" charset="0"/>
                    <a:cs typeface="Arial" panose="020B0604020202020204" pitchFamily="34" charset="0"/>
                  </a:rPr>
                  <a:t>so: </a:t>
                </a:r>
              </a:p>
              <a:p>
                <a:r>
                  <a:rPr lang="en-US" sz="2400" dirty="0" smtClean="0">
                    <a:solidFill>
                      <a:schemeClr val="tx1"/>
                    </a:solidFill>
                    <a:latin typeface="Arial" panose="020B0604020202020204" pitchFamily="34" charset="0"/>
                    <a:cs typeface="Arial" panose="020B0604020202020204" pitchFamily="34" charset="0"/>
                  </a:rPr>
                  <a:t>P</a:t>
                </a:r>
                <a:r>
                  <a:rPr lang="en-US" sz="2400" i="1" dirty="0" smtClean="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a:t>
                </a:r>
                <a:r>
                  <a:rPr lang="en-US" sz="2400" dirty="0" err="1">
                    <a:solidFill>
                      <a:schemeClr val="tx1"/>
                    </a:solidFill>
                    <a:latin typeface="Arial" panose="020B0604020202020204" pitchFamily="34" charset="0"/>
                    <a:cs typeface="Arial" panose="020B0604020202020204" pitchFamily="34" charset="0"/>
                  </a:rPr>
                  <a:t>lasagne</a:t>
                </a:r>
                <a:r>
                  <a:rPr lang="en-US" sz="2400" dirty="0">
                    <a:solidFill>
                      <a:schemeClr val="tx1"/>
                    </a:solidFill>
                    <a:latin typeface="Arial" panose="020B0604020202020204" pitchFamily="34" charset="0"/>
                    <a:cs typeface="Arial" panose="020B0604020202020204" pitchFamily="34" charset="0"/>
                  </a:rPr>
                  <a:t> and profiteroles) </a:t>
                </a:r>
                <a:r>
                  <a:rPr lang="en-US" sz="24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b="0" i="1" smtClean="0">
                            <a:solidFill>
                              <a:schemeClr val="tx1"/>
                            </a:solidFill>
                            <a:latin typeface="Cambria Math" panose="02040503050406030204" pitchFamily="18" charset="0"/>
                            <a:cs typeface="Arial" panose="020B0604020202020204" pitchFamily="34" charset="0"/>
                          </a:rPr>
                          <m:t>1</m:t>
                        </m:r>
                      </m:num>
                      <m:den>
                        <m:r>
                          <m:rPr>
                            <m:nor/>
                          </m:rPr>
                          <a:rPr lang="en-US" sz="2400" dirty="0">
                            <a:solidFill>
                              <a:schemeClr val="tx1"/>
                            </a:solidFill>
                            <a:latin typeface="Arial" panose="020B0604020202020204" pitchFamily="34" charset="0"/>
                            <a:cs typeface="Arial" panose="020B0604020202020204" pitchFamily="34" charset="0"/>
                            <a:sym typeface="Wingdings" panose="05000000000000000000" pitchFamily="2" charset="2"/>
                          </a:rPr>
                          <m:t></m:t>
                        </m:r>
                      </m:den>
                    </m:f>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flipH="1">
                <a:off x="251520" y="3254459"/>
                <a:ext cx="4752528" cy="1722459"/>
              </a:xfrm>
              <a:prstGeom prst="rect">
                <a:avLst/>
              </a:prstGeom>
              <a:blipFill rotWithShape="0">
                <a:blip r:embed="rId4"/>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98530" y="3123364"/>
            <a:ext cx="3714980" cy="232186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3840" y="1152168"/>
            <a:ext cx="548640" cy="548640"/>
          </a:xfrm>
          <a:prstGeom prst="rect">
            <a:avLst/>
          </a:prstGeom>
        </p:spPr>
      </p:pic>
    </p:spTree>
    <p:extLst>
      <p:ext uri="{BB962C8B-B14F-4D97-AF65-F5344CB8AC3E}">
        <p14:creationId xmlns:p14="http://schemas.microsoft.com/office/powerpoint/2010/main" val="598990747"/>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307</a:t>
            </a:r>
            <a:endParaRPr lang="en-GB" sz="1400" b="1" dirty="0">
              <a:latin typeface="Calibri" panose="020F0502020204030204" pitchFamily="34" charset="0"/>
            </a:endParaRPr>
          </a:p>
        </p:txBody>
      </p:sp>
      <p:sp>
        <p:nvSpPr>
          <p:cNvPr id="3" name="Rectangle 2"/>
          <p:cNvSpPr/>
          <p:nvPr/>
        </p:nvSpPr>
        <p:spPr>
          <a:xfrm>
            <a:off x="251520" y="1196752"/>
            <a:ext cx="5256584" cy="5735416"/>
          </a:xfrm>
          <a:prstGeom prst="rect">
            <a:avLst/>
          </a:prstGeom>
        </p:spPr>
        <p:txBody>
          <a:bodyPr wrap="square">
            <a:spAutoFit/>
          </a:bodyPr>
          <a:lstStyle/>
          <a:p>
            <a:pPr marL="347663" indent="-347663">
              <a:buClr>
                <a:srgbClr val="C00000"/>
              </a:buClr>
              <a:buFont typeface="+mj-lt"/>
              <a:buAutoNum type="arabicPeriod" startAt="3"/>
              <a:tabLst>
                <a:tab pos="2743200" algn="l"/>
              </a:tabLst>
            </a:pPr>
            <a:r>
              <a:rPr lang="en-US" sz="1860" dirty="0">
                <a:latin typeface="Arial" panose="020B0604020202020204" pitchFamily="34" charset="0"/>
                <a:cs typeface="Arial" panose="020B0604020202020204" pitchFamily="34" charset="0"/>
              </a:rPr>
              <a:t>Highfield Technology School has two students from each year group on the school council. Amy, Beth, Callum, Dan and Ellie would like to represent Year 11.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How </a:t>
            </a:r>
            <a:r>
              <a:rPr lang="en-US" sz="1860" dirty="0">
                <a:latin typeface="Arial" panose="020B0604020202020204" pitchFamily="34" charset="0"/>
                <a:cs typeface="Arial" panose="020B0604020202020204" pitchFamily="34" charset="0"/>
              </a:rPr>
              <a:t>many combinations of two students are there?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What </a:t>
            </a:r>
            <a:r>
              <a:rPr lang="en-US" sz="1860" dirty="0">
                <a:latin typeface="Arial" panose="020B0604020202020204" pitchFamily="34" charset="0"/>
                <a:cs typeface="Arial" panose="020B0604020202020204" pitchFamily="34" charset="0"/>
              </a:rPr>
              <a:t>is the probability that Amy will represent Year 11?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What </a:t>
            </a:r>
            <a:r>
              <a:rPr lang="en-US" sz="1860" dirty="0">
                <a:latin typeface="Arial" panose="020B0604020202020204" pitchFamily="34" charset="0"/>
                <a:cs typeface="Arial" panose="020B0604020202020204" pitchFamily="34" charset="0"/>
              </a:rPr>
              <a:t>is the probability that Ellie will represent Year 11?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What </a:t>
            </a:r>
            <a:r>
              <a:rPr lang="en-US" sz="1860" dirty="0">
                <a:latin typeface="Arial" panose="020B0604020202020204" pitchFamily="34" charset="0"/>
                <a:cs typeface="Arial" panose="020B0604020202020204" pitchFamily="34" charset="0"/>
              </a:rPr>
              <a:t>is the probability that Callum and Dan will represent Year 11?</a:t>
            </a:r>
          </a:p>
          <a:p>
            <a:pPr marL="347663" indent="-347663">
              <a:buClr>
                <a:srgbClr val="C00000"/>
              </a:buClr>
              <a:buFont typeface="+mj-lt"/>
              <a:buAutoNum type="arabicPeriod" startAt="3"/>
              <a:tabLst>
                <a:tab pos="2743200" algn="l"/>
              </a:tabLst>
            </a:pPr>
            <a:r>
              <a:rPr lang="en-US" sz="1860" b="1" dirty="0" smtClean="0">
                <a:solidFill>
                  <a:srgbClr val="C00000"/>
                </a:solidFill>
                <a:latin typeface="Arial" panose="020B0604020202020204" pitchFamily="34" charset="0"/>
                <a:cs typeface="Arial" panose="020B0604020202020204" pitchFamily="34" charset="0"/>
              </a:rPr>
              <a:t>Modelling </a:t>
            </a:r>
            <a:r>
              <a:rPr lang="en-US" sz="1860" dirty="0">
                <a:latin typeface="Arial" panose="020B0604020202020204" pitchFamily="34" charset="0"/>
                <a:cs typeface="Arial" panose="020B0604020202020204" pitchFamily="34" charset="0"/>
              </a:rPr>
              <a:t>Two fair coins are flipped at the same time,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Write </a:t>
            </a:r>
            <a:r>
              <a:rPr lang="en-US" sz="1860" dirty="0">
                <a:latin typeface="Arial" panose="020B0604020202020204" pitchFamily="34" charset="0"/>
                <a:cs typeface="Arial" panose="020B0604020202020204" pitchFamily="34" charset="0"/>
              </a:rPr>
              <a:t>a list of all the possible outcomes,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How </a:t>
            </a:r>
            <a:r>
              <a:rPr lang="en-US" sz="1860" dirty="0">
                <a:latin typeface="Arial" panose="020B0604020202020204" pitchFamily="34" charset="0"/>
                <a:cs typeface="Arial" panose="020B0604020202020204" pitchFamily="34" charset="0"/>
              </a:rPr>
              <a:t>many outcomes are there altogether? </a:t>
            </a:r>
            <a:endParaRPr lang="en-US" sz="186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1860" dirty="0" smtClean="0">
                <a:latin typeface="Arial" panose="020B0604020202020204" pitchFamily="34" charset="0"/>
                <a:cs typeface="Arial" panose="020B0604020202020204" pitchFamily="34" charset="0"/>
              </a:rPr>
              <a:t>Work out</a:t>
            </a:r>
          </a:p>
          <a:p>
            <a:pPr marL="1262063" lvl="2" indent="-347663">
              <a:buClr>
                <a:srgbClr val="C00000"/>
              </a:buClr>
              <a:buFont typeface="+mj-lt"/>
              <a:buAutoNum type="romanLcPeriod"/>
              <a:tabLst>
                <a:tab pos="2743200" algn="l"/>
              </a:tabLst>
            </a:pPr>
            <a:r>
              <a:rPr lang="en-US" sz="1860" dirty="0" smtClean="0">
                <a:latin typeface="Arial" panose="020B0604020202020204" pitchFamily="34" charset="0"/>
                <a:cs typeface="Arial" panose="020B0604020202020204" pitchFamily="34" charset="0"/>
              </a:rPr>
              <a:t>P(two </a:t>
            </a:r>
            <a:r>
              <a:rPr lang="en-US" sz="1860" dirty="0">
                <a:latin typeface="Arial" panose="020B0604020202020204" pitchFamily="34" charset="0"/>
                <a:cs typeface="Arial" panose="020B0604020202020204" pitchFamily="34" charset="0"/>
              </a:rPr>
              <a:t>tails) </a:t>
            </a:r>
            <a:r>
              <a:rPr lang="en-US" sz="1860" dirty="0" smtClean="0">
                <a:latin typeface="Arial" panose="020B0604020202020204" pitchFamily="34" charset="0"/>
                <a:cs typeface="Arial" panose="020B0604020202020204" pitchFamily="34" charset="0"/>
              </a:rPr>
              <a:t>  </a:t>
            </a:r>
            <a:r>
              <a:rPr lang="en-US" sz="1860" dirty="0" smtClean="0">
                <a:solidFill>
                  <a:srgbClr val="C00000"/>
                </a:solidFill>
                <a:latin typeface="Arial" panose="020B0604020202020204" pitchFamily="34" charset="0"/>
                <a:cs typeface="Arial" panose="020B0604020202020204" pitchFamily="34" charset="0"/>
              </a:rPr>
              <a:t>ii.</a:t>
            </a:r>
            <a:r>
              <a:rPr lang="en-US" sz="1860" dirty="0" smtClean="0">
                <a:latin typeface="Arial" panose="020B0604020202020204" pitchFamily="34" charset="0"/>
                <a:cs typeface="Arial" panose="020B0604020202020204" pitchFamily="34" charset="0"/>
              </a:rPr>
              <a:t> </a:t>
            </a:r>
            <a:r>
              <a:rPr lang="en-US" sz="1860" dirty="0">
                <a:latin typeface="Arial" panose="020B0604020202020204" pitchFamily="34" charset="0"/>
                <a:cs typeface="Arial" panose="020B0604020202020204" pitchFamily="34" charset="0"/>
              </a:rPr>
              <a:t>P(head and tail).</a:t>
            </a:r>
          </a:p>
        </p:txBody>
      </p:sp>
      <p:sp>
        <p:nvSpPr>
          <p:cNvPr id="8" name="Rectangle 7"/>
          <p:cNvSpPr/>
          <p:nvPr/>
        </p:nvSpPr>
        <p:spPr>
          <a:xfrm flipH="1">
            <a:off x="5564112" y="5674022"/>
            <a:ext cx="3232036" cy="923330"/>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Q4c communication hint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P(two tails) means the probability of getting two tails.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4509120"/>
            <a:ext cx="548640" cy="54864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852526180"/>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308</a:t>
            </a:r>
            <a:endParaRPr lang="en-GB" sz="1400" b="1" dirty="0">
              <a:latin typeface="Calibri" panose="020F0502020204030204" pitchFamily="34" charset="0"/>
            </a:endParaRPr>
          </a:p>
        </p:txBody>
      </p:sp>
      <p:grpSp>
        <p:nvGrpSpPr>
          <p:cNvPr id="11" name="Group 10"/>
          <p:cNvGrpSpPr/>
          <p:nvPr/>
        </p:nvGrpSpPr>
        <p:grpSpPr>
          <a:xfrm>
            <a:off x="179512" y="2060847"/>
            <a:ext cx="8712968" cy="4574428"/>
            <a:chOff x="3483872" y="1089030"/>
            <a:chExt cx="5264592" cy="4574428"/>
          </a:xfrm>
        </p:grpSpPr>
        <p:sp>
          <p:nvSpPr>
            <p:cNvPr id="12" name="Round Diagonal Corner Rectangle 11"/>
            <p:cNvSpPr/>
            <p:nvPr/>
          </p:nvSpPr>
          <p:spPr>
            <a:xfrm>
              <a:off x="3491880" y="1089030"/>
              <a:ext cx="5256584" cy="4574427"/>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1</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8865" y="1618055"/>
                  <a:ext cx="5146090" cy="4045403"/>
                </a:xfrm>
                <a:prstGeom prst="rect">
                  <a:avLst/>
                </a:prstGeom>
              </p:spPr>
              <p:txBody>
                <a:bodyPr wrap="square">
                  <a:spAutoFit/>
                </a:bodyPr>
                <a:lstStyle/>
                <a:p>
                  <a:pPr>
                    <a:spcAft>
                      <a:spcPts val="0"/>
                    </a:spcAft>
                    <a:tabLst>
                      <a:tab pos="4972050" algn="r"/>
                    </a:tabLst>
                  </a:pPr>
                  <a:r>
                    <a:rPr lang="en-US" dirty="0" smtClean="0"/>
                    <a:t>Two fair five-sided spinners are spun and the results are added </a:t>
                  </a:r>
                  <a:br>
                    <a:rPr lang="en-US" dirty="0" smtClean="0"/>
                  </a:br>
                  <a:r>
                    <a:rPr lang="en-US" dirty="0" smtClean="0"/>
                    <a:t>together.</a:t>
                  </a:r>
                </a:p>
                <a:p>
                  <a:pPr marL="457200" indent="-457200">
                    <a:spcAft>
                      <a:spcPts val="0"/>
                    </a:spcAft>
                    <a:buFont typeface="+mj-lt"/>
                    <a:buAutoNum type="alphaLcPeriod"/>
                    <a:tabLst>
                      <a:tab pos="4972050" algn="r"/>
                    </a:tabLst>
                  </a:pPr>
                  <a:r>
                    <a:rPr lang="en-US" dirty="0" smtClean="0"/>
                    <a:t>Draw </a:t>
                  </a:r>
                  <a:r>
                    <a:rPr lang="en-US" dirty="0"/>
                    <a:t>the sample space diagram to show all the possible </a:t>
                  </a:r>
                  <a:r>
                    <a:rPr lang="en-US" dirty="0" smtClean="0"/>
                    <a:t>outcomes.</a:t>
                  </a:r>
                </a:p>
                <a:p>
                  <a:pPr marL="457200" indent="-457200">
                    <a:spcAft>
                      <a:spcPts val="0"/>
                    </a:spcAft>
                    <a:buFont typeface="+mj-lt"/>
                    <a:buAutoNum type="alphaLcPeriod"/>
                    <a:tabLst>
                      <a:tab pos="4972050" algn="r"/>
                    </a:tabLst>
                  </a:pPr>
                  <a:r>
                    <a:rPr lang="en-US" dirty="0" smtClean="0"/>
                    <a:t>Work </a:t>
                  </a:r>
                  <a:r>
                    <a:rPr lang="en-US" dirty="0"/>
                    <a:t>out the probability of getting a total of 2. </a:t>
                  </a:r>
                  <a:endParaRPr lang="en-US" dirty="0" smtClean="0"/>
                </a:p>
                <a:p>
                  <a:pPr marL="457200" indent="-457200">
                    <a:spcAft>
                      <a:spcPts val="0"/>
                    </a:spcAft>
                    <a:buFont typeface="+mj-lt"/>
                    <a:buAutoNum type="alphaLcPeriod"/>
                    <a:tabLst>
                      <a:tab pos="4972050" algn="r"/>
                    </a:tabLst>
                  </a:pPr>
                  <a:r>
                    <a:rPr lang="en-US" dirty="0" smtClean="0"/>
                    <a:t>Work </a:t>
                  </a:r>
                  <a:r>
                    <a:rPr lang="en-US" dirty="0"/>
                    <a:t>out the probability of getting a total of 6. </a:t>
                  </a:r>
                  <a:endParaRPr lang="en-US" dirty="0" smtClean="0"/>
                </a:p>
                <a:p>
                  <a:pPr marL="457200" indent="-457200">
                    <a:spcAft>
                      <a:spcPts val="0"/>
                    </a:spcAft>
                    <a:buFont typeface="+mj-lt"/>
                    <a:buAutoNum type="alphaLcPeriod"/>
                    <a:tabLst>
                      <a:tab pos="4972050" algn="r"/>
                    </a:tabLst>
                  </a:pPr>
                  <a:r>
                    <a:rPr lang="en-US" dirty="0" smtClean="0"/>
                    <a:t>Work </a:t>
                  </a:r>
                  <a:r>
                    <a:rPr lang="en-US" dirty="0"/>
                    <a:t>out the probability of getting a total that is a prime number</a:t>
                  </a:r>
                  <a:r>
                    <a:rPr lang="en-US" dirty="0" smtClean="0"/>
                    <a:t>.</a:t>
                  </a:r>
                </a:p>
                <a:p>
                  <a:pPr>
                    <a:spcAft>
                      <a:spcPts val="0"/>
                    </a:spcAft>
                    <a:tabLst>
                      <a:tab pos="4972050" algn="r"/>
                    </a:tabLst>
                  </a:pPr>
                  <a:endParaRPr lang="en-US" b="1" dirty="0">
                    <a:latin typeface="Comic Sans MS" panose="030F0702030302020204" pitchFamily="66" charset="0"/>
                  </a:endParaRPr>
                </a:p>
                <a:p>
                  <a:pPr marL="342900" indent="-342900">
                    <a:spcAft>
                      <a:spcPts val="0"/>
                    </a:spcAft>
                    <a:buFont typeface="+mj-lt"/>
                    <a:buAutoNum type="alphaLcPeriod"/>
                    <a:tabLst>
                      <a:tab pos="4972050" algn="r"/>
                    </a:tabLst>
                  </a:pPr>
                  <a:r>
                    <a:rPr lang="en-US" dirty="0" smtClean="0">
                      <a:latin typeface="Comic Sans MS" panose="030F0702030302020204" pitchFamily="66" charset="0"/>
                    </a:rPr>
                    <a:t> </a:t>
                  </a:r>
                </a:p>
                <a:p>
                  <a:pPr marL="342900" indent="-342900">
                    <a:spcAft>
                      <a:spcPts val="0"/>
                    </a:spcAft>
                    <a:buFont typeface="+mj-lt"/>
                    <a:buAutoNum type="alphaLcPeriod"/>
                    <a:tabLst>
                      <a:tab pos="4972050" algn="r"/>
                    </a:tabLst>
                  </a:pPr>
                  <a:endParaRPr lang="en-US" dirty="0" smtClean="0">
                    <a:latin typeface="Comic Sans MS" panose="030F0702030302020204" pitchFamily="66" charset="0"/>
                  </a:endParaRPr>
                </a:p>
                <a:p>
                  <a:pPr marL="342900" indent="-342900">
                    <a:spcAft>
                      <a:spcPts val="0"/>
                    </a:spcAft>
                    <a:buFont typeface="+mj-lt"/>
                    <a:buAutoNum type="alphaLcPeriod"/>
                    <a:tabLst>
                      <a:tab pos="4972050" algn="r"/>
                    </a:tabLst>
                  </a:pPr>
                  <a:endParaRPr lang="en-US" dirty="0">
                    <a:latin typeface="Comic Sans MS" panose="030F0702030302020204" pitchFamily="66" charset="0"/>
                  </a:endParaRPr>
                </a:p>
                <a:p>
                  <a:pPr marL="342900" indent="-342900">
                    <a:spcAft>
                      <a:spcPts val="0"/>
                    </a:spcAft>
                    <a:buFont typeface="+mj-lt"/>
                    <a:buAutoNum type="alphaLcPeriod"/>
                    <a:tabLst>
                      <a:tab pos="4972050" algn="r"/>
                    </a:tabLst>
                  </a:pPr>
                  <a:r>
                    <a:rPr lang="en-US" dirty="0" smtClean="0">
                      <a:latin typeface="Comic Sans MS" panose="030F0702030302020204" pitchFamily="66" charset="0"/>
                    </a:rPr>
                    <a:t>P(2</a:t>
                  </a:r>
                  <a:r>
                    <a:rPr lang="en-US" dirty="0">
                      <a:latin typeface="Comic Sans MS" panose="030F0702030302020204" pitchFamily="66" charset="0"/>
                    </a:rPr>
                    <a:t>) = </a:t>
                  </a:r>
                  <a14:m>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25</m:t>
                          </m:r>
                        </m:den>
                      </m:f>
                    </m:oMath>
                  </a14:m>
                  <a:endParaRPr lang="en-US" dirty="0">
                    <a:latin typeface="Comic Sans MS" panose="030F0702030302020204" pitchFamily="66" charset="0"/>
                  </a:endParaRPr>
                </a:p>
                <a:p>
                  <a:pPr marL="342900" indent="-342900">
                    <a:spcAft>
                      <a:spcPts val="0"/>
                    </a:spcAft>
                    <a:buFont typeface="+mj-lt"/>
                    <a:buAutoNum type="alphaLcPeriod"/>
                    <a:tabLst>
                      <a:tab pos="4972050" algn="r"/>
                    </a:tabLst>
                  </a:pPr>
                  <a:r>
                    <a:rPr lang="en-US" dirty="0" smtClean="0">
                      <a:latin typeface="Comic Sans MS" panose="030F0702030302020204" pitchFamily="66" charset="0"/>
                    </a:rPr>
                    <a:t>P(6) </a:t>
                  </a:r>
                  <a:r>
                    <a:rPr lang="en-US" dirty="0">
                      <a:latin typeface="Comic Sans MS" panose="030F0702030302020204" pitchFamily="66" charset="0"/>
                    </a:rPr>
                    <a:t>= </a:t>
                  </a:r>
                  <a14:m>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5</m:t>
                          </m:r>
                        </m:num>
                        <m:den>
                          <m:r>
                            <a:rPr lang="en-US" i="1">
                              <a:latin typeface="Cambria Math" panose="02040503050406030204" pitchFamily="18" charset="0"/>
                              <a:cs typeface="Arial" panose="020B0604020202020204" pitchFamily="34" charset="0"/>
                            </a:rPr>
                            <m:t>25</m:t>
                          </m:r>
                        </m:den>
                      </m:f>
                    </m:oMath>
                  </a14:m>
                  <a:r>
                    <a:rPr lang="en-US" dirty="0" smtClean="0">
                      <a:latin typeface="Comic Sans MS" panose="030F0702030302020204" pitchFamily="66" charset="0"/>
                    </a:rPr>
                    <a:t> = </a:t>
                  </a:r>
                  <a14:m>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i="1">
                              <a:latin typeface="Cambria Math" panose="02040503050406030204" pitchFamily="18" charset="0"/>
                              <a:cs typeface="Arial" panose="020B0604020202020204" pitchFamily="34" charset="0"/>
                            </a:rPr>
                            <m:t>5</m:t>
                          </m:r>
                        </m:den>
                      </m:f>
                    </m:oMath>
                  </a14:m>
                  <a:endParaRPr lang="en-US" dirty="0" smtClean="0">
                    <a:latin typeface="Comic Sans MS" panose="030F0702030302020204" pitchFamily="66" charset="0"/>
                  </a:endParaRPr>
                </a:p>
                <a:p>
                  <a:pPr marL="342900" indent="-342900">
                    <a:spcAft>
                      <a:spcPts val="0"/>
                    </a:spcAft>
                    <a:buFont typeface="+mj-lt"/>
                    <a:buAutoNum type="alphaLcPeriod"/>
                    <a:tabLst>
                      <a:tab pos="4972050" algn="r"/>
                    </a:tabLst>
                  </a:pPr>
                  <a:r>
                    <a:rPr lang="en-US" dirty="0" smtClean="0">
                      <a:latin typeface="Comic Sans MS" panose="030F0702030302020204" pitchFamily="66" charset="0"/>
                    </a:rPr>
                    <a:t>P(prime) = </a:t>
                  </a:r>
                  <a14:m>
                    <m:oMath xmlns:m="http://schemas.openxmlformats.org/officeDocument/2006/math">
                      <m:f>
                        <m:fPr>
                          <m:ctrlPr>
                            <a:rPr lang="en-US" i="1">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11</m:t>
                          </m:r>
                        </m:num>
                        <m:den>
                          <m:r>
                            <a:rPr lang="en-US" i="1">
                              <a:latin typeface="Cambria Math" panose="02040503050406030204" pitchFamily="18" charset="0"/>
                              <a:cs typeface="Arial" panose="020B0604020202020204" pitchFamily="34" charset="0"/>
                            </a:rPr>
                            <m:t>25</m:t>
                          </m:r>
                        </m:den>
                      </m:f>
                    </m:oMath>
                  </a14:m>
                  <a:endParaRPr lang="en-US" sz="1700" dirty="0">
                    <a:latin typeface="Comic Sans MS" panose="030F0702030302020204" pitchFamily="66"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58865" y="1618055"/>
                  <a:ext cx="5146090" cy="4045403"/>
                </a:xfrm>
                <a:prstGeom prst="rect">
                  <a:avLst/>
                </a:prstGeom>
                <a:blipFill rotWithShape="0">
                  <a:blip r:embed="rId4"/>
                  <a:stretch>
                    <a:fillRect l="-859" t="-905" b="-754"/>
                  </a:stretch>
                </a:blipFill>
              </p:spPr>
              <p:txBody>
                <a:bodyPr/>
                <a:lstStyle/>
                <a:p>
                  <a:r>
                    <a:rPr lang="en-US">
                      <a:noFill/>
                    </a:rPr>
                    <a:t> </a:t>
                  </a:r>
                </a:p>
              </p:txBody>
            </p:sp>
          </mc:Fallback>
        </mc:AlternateContent>
      </p:grpSp>
      <p:sp>
        <p:nvSpPr>
          <p:cNvPr id="15" name="Rectangle 14"/>
          <p:cNvSpPr/>
          <p:nvPr/>
        </p:nvSpPr>
        <p:spPr>
          <a:xfrm flipH="1">
            <a:off x="6267036" y="4437112"/>
            <a:ext cx="2553435"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dirty="0">
                <a:solidFill>
                  <a:schemeClr val="tx1"/>
                </a:solidFill>
                <a:latin typeface="Arial" panose="020B0604020202020204" pitchFamily="34" charset="0"/>
                <a:cs typeface="Arial" panose="020B0604020202020204" pitchFamily="34" charset="0"/>
              </a:rPr>
              <a:t>Add the number on the red spinner to the number on the blue spinner.</a:t>
            </a:r>
          </a:p>
        </p:txBody>
      </p:sp>
      <mc:AlternateContent xmlns:mc="http://schemas.openxmlformats.org/markup-compatibility/2006" xmlns:a14="http://schemas.microsoft.com/office/drawing/2010/main">
        <mc:Choice Requires="a14">
          <p:sp>
            <p:nvSpPr>
              <p:cNvPr id="16" name="Rectangle 15"/>
              <p:cNvSpPr/>
              <p:nvPr/>
            </p:nvSpPr>
            <p:spPr>
              <a:xfrm flipH="1">
                <a:off x="6314230" y="5350718"/>
                <a:ext cx="2506242" cy="52655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14:m>
                  <m:oMath xmlns:m="http://schemas.openxmlformats.org/officeDocument/2006/math">
                    <m:f>
                      <m:fPr>
                        <m:ctrlPr>
                          <a:rPr lang="en-US" i="1" smtClean="0">
                            <a:solidFill>
                              <a:schemeClr val="tx1"/>
                            </a:solidFill>
                            <a:latin typeface="Cambria Math" panose="02040503050406030204" pitchFamily="18" charset="0"/>
                            <a:cs typeface="Arial" panose="020B0604020202020204" pitchFamily="34" charset="0"/>
                          </a:rPr>
                        </m:ctrlPr>
                      </m:fPr>
                      <m:num>
                        <m:r>
                          <a:rPr lang="en-US" b="0" i="1" smtClean="0">
                            <a:solidFill>
                              <a:schemeClr val="tx1"/>
                            </a:solidFill>
                            <a:latin typeface="Cambria Math" panose="02040503050406030204" pitchFamily="18" charset="0"/>
                            <a:cs typeface="Arial" panose="020B0604020202020204" pitchFamily="34" charset="0"/>
                          </a:rPr>
                          <m:t>𝑛𝑢𝑚𝑏𝑒𝑟</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𝑜𝑓</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𝑤𝑎𝑦𝑠</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𝑜𝑓</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𝑠𝑐𝑜𝑟𝑖𝑛𝑔</m:t>
                        </m:r>
                      </m:num>
                      <m:den>
                        <m:r>
                          <a:rPr lang="en-US" b="0" i="1" smtClean="0">
                            <a:solidFill>
                              <a:schemeClr val="tx1"/>
                            </a:solidFill>
                            <a:latin typeface="Cambria Math" panose="02040503050406030204" pitchFamily="18" charset="0"/>
                            <a:cs typeface="Arial" panose="020B0604020202020204" pitchFamily="34" charset="0"/>
                          </a:rPr>
                          <m:t>𝑡𝑜𝑡𝑎𝑙</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𝑛𝑢𝑚𝑏𝑒𝑟</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𝑜𝑓</m:t>
                        </m:r>
                        <m:r>
                          <a:rPr lang="en-US" b="0" i="1" smtClean="0">
                            <a:solidFill>
                              <a:schemeClr val="tx1"/>
                            </a:solidFill>
                            <a:latin typeface="Cambria Math" panose="02040503050406030204" pitchFamily="18" charset="0"/>
                            <a:cs typeface="Arial" panose="020B0604020202020204" pitchFamily="34" charset="0"/>
                          </a:rPr>
                          <m:t> </m:t>
                        </m:r>
                        <m:r>
                          <a:rPr lang="en-US" b="0" i="1" smtClean="0">
                            <a:solidFill>
                              <a:schemeClr val="tx1"/>
                            </a:solidFill>
                            <a:latin typeface="Cambria Math" panose="02040503050406030204" pitchFamily="18" charset="0"/>
                            <a:cs typeface="Arial" panose="020B0604020202020204" pitchFamily="34" charset="0"/>
                          </a:rPr>
                          <m:t>𝑠𝑐𝑜𝑟𝑒𝑠</m:t>
                        </m:r>
                      </m:den>
                    </m:f>
                  </m:oMath>
                </a14:m>
                <a:r>
                  <a:rPr lang="en-US" dirty="0" smtClean="0">
                    <a:solidFill>
                      <a:schemeClr val="tx1"/>
                    </a:solidFill>
                    <a:latin typeface="Arial" panose="020B0604020202020204" pitchFamily="34" charset="0"/>
                    <a:cs typeface="Arial" panose="020B0604020202020204" pitchFamily="34" charset="0"/>
                  </a:rPr>
                  <a:t> </a:t>
                </a:r>
                <a:endParaRPr lang="en-US" dirty="0">
                  <a:solidFill>
                    <a:schemeClr val="tx1"/>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flipH="1">
                <a:off x="6314230" y="5350718"/>
                <a:ext cx="2506242" cy="526554"/>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7" name="Rectangle 16"/>
          <p:cNvSpPr/>
          <p:nvPr/>
        </p:nvSpPr>
        <p:spPr>
          <a:xfrm flipH="1">
            <a:off x="6314229" y="6010835"/>
            <a:ext cx="2506242" cy="52322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400" dirty="0">
                <a:solidFill>
                  <a:schemeClr val="tx1"/>
                </a:solidFill>
                <a:latin typeface="Arial" panose="020B0604020202020204" pitchFamily="34" charset="0"/>
                <a:cs typeface="Arial" panose="020B0604020202020204" pitchFamily="34" charset="0"/>
              </a:rPr>
              <a:t>The outcomes that are prime numbers are 2,3,5 and 7.</a:t>
            </a:r>
          </a:p>
        </p:txBody>
      </p:sp>
      <p:cxnSp>
        <p:nvCxnSpPr>
          <p:cNvPr id="18" name="Straight Arrow Connector 17"/>
          <p:cNvCxnSpPr>
            <a:stCxn id="15" idx="3"/>
          </p:cNvCxnSpPr>
          <p:nvPr/>
        </p:nvCxnSpPr>
        <p:spPr>
          <a:xfrm flipH="1">
            <a:off x="5580112" y="4852611"/>
            <a:ext cx="686924" cy="1605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6" idx="3"/>
          </p:cNvCxnSpPr>
          <p:nvPr/>
        </p:nvCxnSpPr>
        <p:spPr>
          <a:xfrm flipH="1" flipV="1">
            <a:off x="1763688" y="5546270"/>
            <a:ext cx="4550542" cy="6772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2244095" y="6237312"/>
            <a:ext cx="407013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3" y="1124744"/>
            <a:ext cx="8712966" cy="809798"/>
            <a:chOff x="150163" y="6494199"/>
            <a:chExt cx="7457202" cy="809798"/>
          </a:xfrm>
        </p:grpSpPr>
        <p:sp>
          <p:nvSpPr>
            <p:cNvPr id="23" name="Rectangle 22"/>
            <p:cNvSpPr/>
            <p:nvPr/>
          </p:nvSpPr>
          <p:spPr>
            <a:xfrm flipH="1">
              <a:off x="150163" y="6673055"/>
              <a:ext cx="7457202" cy="63094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A </a:t>
              </a:r>
              <a:r>
                <a:rPr lang="en-US" sz="2000" b="1" dirty="0" smtClean="0">
                  <a:solidFill>
                    <a:schemeClr val="tx1"/>
                  </a:solidFill>
                  <a:latin typeface="Arial" panose="020B0604020202020204" pitchFamily="34" charset="0"/>
                  <a:cs typeface="Arial" panose="020B0604020202020204" pitchFamily="34" charset="0"/>
                </a:rPr>
                <a:t>sample </a:t>
              </a:r>
              <a:r>
                <a:rPr lang="en-US" sz="2000" b="1" dirty="0">
                  <a:solidFill>
                    <a:schemeClr val="tx1"/>
                  </a:solidFill>
                  <a:latin typeface="Arial" panose="020B0604020202020204" pitchFamily="34" charset="0"/>
                  <a:cs typeface="Arial" panose="020B0604020202020204" pitchFamily="34" charset="0"/>
                </a:rPr>
                <a:t>space diagram </a:t>
              </a:r>
              <a:r>
                <a:rPr lang="en-US" sz="2000" dirty="0">
                  <a:solidFill>
                    <a:schemeClr val="tx1"/>
                  </a:solidFill>
                  <a:latin typeface="Arial" panose="020B0604020202020204" pitchFamily="34" charset="0"/>
                  <a:cs typeface="Arial" panose="020B0604020202020204" pitchFamily="34" charset="0"/>
                </a:rPr>
                <a:t>shows all the possible outcomes of two events.</a:t>
              </a:r>
            </a:p>
          </p:txBody>
        </p:sp>
        <p:sp>
          <p:nvSpPr>
            <p:cNvPr id="24" name="Pentagon 23"/>
            <p:cNvSpPr/>
            <p:nvPr/>
          </p:nvSpPr>
          <p:spPr>
            <a:xfrm>
              <a:off x="150164" y="6494199"/>
              <a:ext cx="2695391" cy="32725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a:t>
              </a:r>
              <a:endParaRPr lang="en-US" sz="2000" b="1" dirty="0">
                <a:latin typeface="Arial" panose="020B0604020202020204" pitchFamily="34" charset="0"/>
                <a:cs typeface="Arial" panose="020B0604020202020204" pitchFamily="34" charset="0"/>
              </a:endParaRPr>
            </a:p>
          </p:txBody>
        </p:sp>
      </p:grpSp>
      <p:graphicFrame>
        <p:nvGraphicFramePr>
          <p:cNvPr id="25" name="Table 24"/>
          <p:cNvGraphicFramePr>
            <a:graphicFrameLocks noGrp="1"/>
          </p:cNvGraphicFramePr>
          <p:nvPr>
            <p:extLst>
              <p:ext uri="{D42A27DB-BD31-4B8C-83A1-F6EECF244321}">
                <p14:modId xmlns:p14="http://schemas.microsoft.com/office/powerpoint/2010/main" val="2827333171"/>
              </p:ext>
            </p:extLst>
          </p:nvPr>
        </p:nvGraphicFramePr>
        <p:xfrm>
          <a:off x="2402149" y="4365104"/>
          <a:ext cx="3754027" cy="2133600"/>
        </p:xfrm>
        <a:graphic>
          <a:graphicData uri="http://schemas.openxmlformats.org/drawingml/2006/table">
            <a:tbl>
              <a:tblPr firstRow="1" bandRow="1">
                <a:tableStyleId>{5940675A-B579-460E-94D1-54222C63F5DA}</a:tableStyleId>
              </a:tblPr>
              <a:tblGrid>
                <a:gridCol w="312836"/>
                <a:gridCol w="312836"/>
                <a:gridCol w="625671"/>
                <a:gridCol w="625671"/>
                <a:gridCol w="625671"/>
                <a:gridCol w="625671"/>
                <a:gridCol w="625671"/>
              </a:tblGrid>
              <a:tr h="238767">
                <a:tc gridSpan="2">
                  <a:txBody>
                    <a:bodyPr/>
                    <a:lstStyle/>
                    <a:p>
                      <a:endParaRPr lang="en-US" sz="14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5">
                  <a:txBody>
                    <a:bodyPr/>
                    <a:lstStyle/>
                    <a:p>
                      <a:pPr algn="ctr"/>
                      <a:r>
                        <a:rPr lang="en-US" sz="1400" b="1" dirty="0" smtClean="0">
                          <a:latin typeface="Arial" panose="020B0604020202020204" pitchFamily="34" charset="0"/>
                          <a:cs typeface="Arial" panose="020B0604020202020204" pitchFamily="34" charset="0"/>
                        </a:rPr>
                        <a:t>Red Spinner</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238767">
                <a:tc gridSpan="2">
                  <a:txBody>
                    <a:bodyPr/>
                    <a:lstStyle/>
                    <a:p>
                      <a:endParaRPr lang="en-US" sz="14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400" b="1" dirty="0" smtClean="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400" b="1" dirty="0" smtClean="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400" b="1" dirty="0" smtClean="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400" b="1" dirty="0" smtClean="0">
                          <a:latin typeface="Arial" panose="020B0604020202020204" pitchFamily="34" charset="0"/>
                          <a:cs typeface="Arial" panose="020B0604020202020204" pitchFamily="34" charset="0"/>
                        </a:rPr>
                        <a:t>5</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269007">
                <a:tc rowSpan="5">
                  <a:txBody>
                    <a:bodyPr/>
                    <a:lstStyle/>
                    <a:p>
                      <a:r>
                        <a:rPr lang="en-US" sz="1400" b="1" dirty="0" smtClean="0">
                          <a:latin typeface="Arial" panose="020B0604020202020204" pitchFamily="34" charset="0"/>
                          <a:cs typeface="Arial" panose="020B0604020202020204" pitchFamily="34" charset="0"/>
                        </a:rPr>
                        <a:t>Blue Spinner</a:t>
                      </a:r>
                      <a:endParaRPr lang="en-US" sz="1400" b="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B9CDE5"/>
                    </a:solidFill>
                  </a:tcPr>
                </a:tc>
                <a:tc>
                  <a:txBody>
                    <a:bodyPr/>
                    <a:lstStyle/>
                    <a:p>
                      <a:r>
                        <a:rPr lang="en-US" sz="1400" b="1" dirty="0" smtClean="0">
                          <a:latin typeface="Arial" panose="020B0604020202020204" pitchFamily="34" charset="0"/>
                          <a:cs typeface="Arial" panose="020B0604020202020204" pitchFamily="34" charset="0"/>
                        </a:rPr>
                        <a:t>1</a:t>
                      </a: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C00000"/>
                          </a:solidFill>
                        </a:rPr>
                        <a:t>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9007">
                <a:tc vMerge="1">
                  <a:txBody>
                    <a:bodyPr/>
                    <a:lstStyle/>
                    <a:p>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r>
                        <a:rPr lang="en-US" sz="1400" b="1" dirty="0" smtClean="0">
                          <a:latin typeface="Arial" panose="020B0604020202020204" pitchFamily="34" charset="0"/>
                          <a:cs typeface="Arial" panose="020B0604020202020204" pitchFamily="34" charset="0"/>
                        </a:rPr>
                        <a:t>2</a:t>
                      </a:r>
                      <a:endParaRPr lang="en-US" sz="1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Arial" panose="020B0604020202020204" pitchFamily="34" charset="0"/>
                          <a:cs typeface="Arial" panose="020B0604020202020204" pitchFamily="34" charset="0"/>
                        </a:rPr>
                        <a:t>3</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7</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07">
                <a:tc vMerge="1">
                  <a:txBody>
                    <a:bodyPr/>
                    <a:lstStyle/>
                    <a:p>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r>
                        <a:rPr lang="en-US" sz="1400" b="1" dirty="0" smtClean="0">
                          <a:latin typeface="Arial" panose="020B0604020202020204" pitchFamily="34" charset="0"/>
                          <a:cs typeface="Arial" panose="020B0604020202020204" pitchFamily="34" charset="0"/>
                        </a:rPr>
                        <a:t>3</a:t>
                      </a:r>
                      <a:endParaRPr lang="en-US" sz="1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Arial" panose="020B0604020202020204" pitchFamily="34" charset="0"/>
                          <a:cs typeface="Arial" panose="020B0604020202020204" pitchFamily="34" charset="0"/>
                        </a:rPr>
                        <a:t>4</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7</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8</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07">
                <a:tc vMerge="1">
                  <a:txBody>
                    <a:bodyPr/>
                    <a:lstStyle/>
                    <a:p>
                      <a:endParaRPr lang="en-US" sz="1400" b="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r>
                        <a:rPr lang="en-US" sz="1400" b="1" dirty="0" smtClean="0">
                          <a:latin typeface="Arial" panose="020B0604020202020204" pitchFamily="34" charset="0"/>
                          <a:cs typeface="Arial" panose="020B0604020202020204" pitchFamily="34" charset="0"/>
                        </a:rPr>
                        <a:t>4</a:t>
                      </a:r>
                      <a:endParaRPr lang="en-US" sz="1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latin typeface="Arial" panose="020B0604020202020204" pitchFamily="34" charset="0"/>
                          <a:cs typeface="Arial" panose="020B0604020202020204" pitchFamily="34" charset="0"/>
                        </a:rPr>
                        <a:t>5</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7</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8</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latin typeface="Arial" panose="020B0604020202020204" pitchFamily="34" charset="0"/>
                          <a:cs typeface="Arial" panose="020B0604020202020204" pitchFamily="34" charset="0"/>
                        </a:rPr>
                        <a:t>9</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9007">
                <a:tc vMerge="1">
                  <a:txBody>
                    <a:bodyPr/>
                    <a:lstStyle/>
                    <a:p>
                      <a:endParaRPr lang="en-US" sz="1400" b="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B9CDE5"/>
                    </a:solidFill>
                  </a:tcPr>
                </a:tc>
                <a:tc>
                  <a:txBody>
                    <a:bodyPr/>
                    <a:lstStyle/>
                    <a:p>
                      <a:r>
                        <a:rPr lang="en-US" sz="1400" b="1" dirty="0" smtClean="0">
                          <a:latin typeface="Arial" panose="020B0604020202020204" pitchFamily="34" charset="0"/>
                          <a:cs typeface="Arial" panose="020B0604020202020204" pitchFamily="34" charset="0"/>
                        </a:rPr>
                        <a:t>5</a:t>
                      </a:r>
                      <a:endParaRPr lang="en-US" sz="1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noFill/>
                  </a:tcPr>
                </a:tc>
                <a:tc>
                  <a:txBody>
                    <a:bodyPr/>
                    <a:lstStyle/>
                    <a:p>
                      <a:pPr algn="ctr"/>
                      <a:r>
                        <a:rPr lang="en-US" sz="1400" dirty="0" smtClean="0">
                          <a:latin typeface="Arial" panose="020B0604020202020204" pitchFamily="34" charset="0"/>
                          <a:cs typeface="Arial" panose="020B0604020202020204" pitchFamily="34" charset="0"/>
                        </a:rPr>
                        <a:t>6</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panose="020B0604020202020204" pitchFamily="34" charset="0"/>
                          <a:cs typeface="Arial" panose="020B0604020202020204" pitchFamily="34" charset="0"/>
                        </a:rPr>
                        <a:t>7</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panose="020B0604020202020204" pitchFamily="34" charset="0"/>
                          <a:cs typeface="Arial" panose="020B0604020202020204" pitchFamily="34" charset="0"/>
                        </a:rPr>
                        <a:t>8</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panose="020B0604020202020204" pitchFamily="34" charset="0"/>
                          <a:cs typeface="Arial" panose="020B0604020202020204" pitchFamily="34" charset="0"/>
                        </a:rPr>
                        <a:t>9</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400" dirty="0" smtClean="0">
                          <a:latin typeface="Arial" panose="020B0604020202020204" pitchFamily="34" charset="0"/>
                          <a:cs typeface="Arial" panose="020B0604020202020204" pitchFamily="34" charset="0"/>
                        </a:rPr>
                        <a:t>10</a:t>
                      </a:r>
                      <a:endParaRPr lang="en-US" sz="1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818736" y="2564904"/>
            <a:ext cx="1001736" cy="914134"/>
          </a:xfrm>
          <a:prstGeom prst="rect">
            <a:avLst/>
          </a:prstGeom>
        </p:spPr>
      </p:pic>
      <p:pic>
        <p:nvPicPr>
          <p:cNvPr id="27" name="Pictur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812359" y="3501008"/>
            <a:ext cx="1021365" cy="914134"/>
          </a:xfrm>
          <a:prstGeom prst="rect">
            <a:avLst/>
          </a:prstGeom>
        </p:spPr>
      </p:pic>
    </p:spTree>
    <p:extLst>
      <p:ext uri="{BB962C8B-B14F-4D97-AF65-F5344CB8AC3E}">
        <p14:creationId xmlns:p14="http://schemas.microsoft.com/office/powerpoint/2010/main" val="862798124"/>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308</a:t>
            </a:r>
            <a:endParaRPr lang="en-GB" sz="1400" b="1" dirty="0">
              <a:latin typeface="Calibri" panose="020F0502020204030204" pitchFamily="34" charset="0"/>
            </a:endParaRPr>
          </a:p>
        </p:txBody>
      </p:sp>
      <p:sp>
        <p:nvSpPr>
          <p:cNvPr id="3" name="Rectangle 2"/>
          <p:cNvSpPr/>
          <p:nvPr/>
        </p:nvSpPr>
        <p:spPr>
          <a:xfrm>
            <a:off x="251520" y="1196752"/>
            <a:ext cx="5256584" cy="5632311"/>
          </a:xfrm>
          <a:prstGeom prst="rect">
            <a:avLst/>
          </a:prstGeom>
        </p:spPr>
        <p:txBody>
          <a:bodyPr wrap="square">
            <a:spAutoFit/>
          </a:bodyPr>
          <a:lstStyle/>
          <a:p>
            <a:pPr marL="457200" indent="-457200">
              <a:buClr>
                <a:srgbClr val="C00000"/>
              </a:buClr>
              <a:buFont typeface="+mj-lt"/>
              <a:buAutoNum type="arabicPeriod" startAt="5"/>
              <a:tabLst>
                <a:tab pos="2743200" algn="l"/>
              </a:tabLst>
            </a:pPr>
            <a:r>
              <a:rPr lang="en-US" sz="2000" b="1" dirty="0">
                <a:solidFill>
                  <a:srgbClr val="C00000"/>
                </a:solidFill>
                <a:latin typeface="Arial" panose="020B0604020202020204" pitchFamily="34" charset="0"/>
                <a:cs typeface="Arial" panose="020B0604020202020204" pitchFamily="34" charset="0"/>
              </a:rPr>
              <a:t>Modelling</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Jake rolls a fair six-sided dice and spins a fair four-sided spinner and adds the results together</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1600" dirty="0" smtClean="0">
              <a:latin typeface="Arial" panose="020B0604020202020204" pitchFamily="34" charset="0"/>
              <a:cs typeface="Arial" panose="020B0604020202020204" pitchFamily="34" charset="0"/>
            </a:endParaRPr>
          </a:p>
          <a:p>
            <a:pPr marL="858838" lvl="1" indent="-401638">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Copy </a:t>
            </a:r>
            <a:r>
              <a:rPr lang="en-US" sz="2000" dirty="0">
                <a:latin typeface="Arial" panose="020B0604020202020204" pitchFamily="34" charset="0"/>
                <a:cs typeface="Arial" panose="020B0604020202020204" pitchFamily="34" charset="0"/>
              </a:rPr>
              <a:t>and complete the sample space diagram to show all the possible outcomes, </a:t>
            </a:r>
            <a:endParaRPr lang="en-US" sz="2000" dirty="0" smtClean="0">
              <a:latin typeface="Arial" panose="020B0604020202020204" pitchFamily="34" charset="0"/>
              <a:cs typeface="Arial" panose="020B0604020202020204" pitchFamily="34" charset="0"/>
            </a:endParaRPr>
          </a:p>
          <a:p>
            <a:pPr marL="858838" lvl="1" indent="-401638">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probability of getting</a:t>
            </a:r>
          </a:p>
          <a:p>
            <a:pPr marL="1316038" lvl="2" indent="-401638">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total of 4</a:t>
            </a:r>
          </a:p>
          <a:p>
            <a:pPr marL="1316038" lvl="2" indent="-401638">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total that is a square number</a:t>
            </a:r>
          </a:p>
          <a:p>
            <a:pPr marL="1316038" lvl="2" indent="-401638">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total of 12.</a:t>
            </a:r>
          </a:p>
        </p:txBody>
      </p:sp>
      <p:graphicFrame>
        <p:nvGraphicFramePr>
          <p:cNvPr id="9" name="Table 8"/>
          <p:cNvGraphicFramePr>
            <a:graphicFrameLocks noGrp="1"/>
          </p:cNvGraphicFramePr>
          <p:nvPr>
            <p:extLst>
              <p:ext uri="{D42A27DB-BD31-4B8C-83A1-F6EECF244321}">
                <p14:modId xmlns:p14="http://schemas.microsoft.com/office/powerpoint/2010/main" val="1396842953"/>
              </p:ext>
            </p:extLst>
          </p:nvPr>
        </p:nvGraphicFramePr>
        <p:xfrm>
          <a:off x="467544" y="2276872"/>
          <a:ext cx="4824534" cy="2194560"/>
        </p:xfrm>
        <a:graphic>
          <a:graphicData uri="http://schemas.openxmlformats.org/drawingml/2006/table">
            <a:tbl>
              <a:tblPr firstRow="1" bandRow="1">
                <a:tableStyleId>{5940675A-B579-460E-94D1-54222C63F5DA}</a:tableStyleId>
              </a:tblPr>
              <a:tblGrid>
                <a:gridCol w="411475"/>
                <a:gridCol w="339467"/>
                <a:gridCol w="678932"/>
                <a:gridCol w="678932"/>
                <a:gridCol w="678932"/>
                <a:gridCol w="678932"/>
                <a:gridCol w="678932"/>
                <a:gridCol w="678932"/>
              </a:tblGrid>
              <a:tr h="317755">
                <a:tc gridSpan="2">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5">
                  <a:txBody>
                    <a:bodyPr/>
                    <a:lstStyle/>
                    <a:p>
                      <a:pPr algn="ctr"/>
                      <a:r>
                        <a:rPr lang="en-US" sz="1800" b="1" dirty="0" smtClean="0">
                          <a:latin typeface="Arial" panose="020B0604020202020204" pitchFamily="34" charset="0"/>
                          <a:cs typeface="Arial" panose="020B0604020202020204" pitchFamily="34" charset="0"/>
                        </a:rPr>
                        <a:t>Dice</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14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317755">
                <a:tc gridSpan="2">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ctr"/>
                      <a:r>
                        <a:rPr lang="en-US" sz="1800" b="1" dirty="0" smtClean="0">
                          <a:latin typeface="Arial" panose="020B0604020202020204" pitchFamily="34" charset="0"/>
                          <a:cs typeface="Arial" panose="020B0604020202020204" pitchFamily="34" charset="0"/>
                        </a:rPr>
                        <a:t>1</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2</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3</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4</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5</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6</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317755">
                <a:tc rowSpan="4">
                  <a:txBody>
                    <a:bodyPr/>
                    <a:lstStyle/>
                    <a:p>
                      <a:pPr algn="ctr"/>
                      <a:r>
                        <a:rPr lang="en-US" sz="1800" b="1" dirty="0" smtClean="0">
                          <a:latin typeface="Arial" panose="020B0604020202020204" pitchFamily="34" charset="0"/>
                          <a:cs typeface="Arial" panose="020B0604020202020204" pitchFamily="34" charset="0"/>
                        </a:rPr>
                        <a:t>Spinner</a:t>
                      </a:r>
                      <a:endParaRPr lang="en-US" sz="1800" b="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B9CDE5"/>
                    </a:solidFill>
                  </a:tcPr>
                </a:tc>
                <a:tc>
                  <a:txBody>
                    <a:bodyPr/>
                    <a:lstStyle/>
                    <a:p>
                      <a:r>
                        <a:rPr lang="en-US" sz="1800" b="1" dirty="0" smtClean="0">
                          <a:latin typeface="Arial" panose="020B0604020202020204" pitchFamily="34" charset="0"/>
                          <a:cs typeface="Arial" panose="020B0604020202020204" pitchFamily="34" charset="0"/>
                        </a:rPr>
                        <a:t>1</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panose="020B0604020202020204" pitchFamily="34" charset="0"/>
                          <a:cs typeface="Arial" panose="020B0604020202020204" pitchFamily="34"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7755">
                <a:tc vMerge="1">
                  <a:txBody>
                    <a:bodyPr/>
                    <a:lstStyle/>
                    <a:p>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r>
                        <a:rPr lang="en-US" sz="1800" b="1" dirty="0" smtClean="0">
                          <a:latin typeface="Arial" panose="020B0604020202020204" pitchFamily="34" charset="0"/>
                          <a:cs typeface="Arial" panose="020B0604020202020204" pitchFamily="34" charset="0"/>
                        </a:rPr>
                        <a:t>2</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55">
                <a:tc vMerge="1">
                  <a:txBody>
                    <a:bodyPr/>
                    <a:lstStyle/>
                    <a:p>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r>
                        <a:rPr lang="en-US" sz="1800" b="1" dirty="0" smtClean="0">
                          <a:latin typeface="Arial" panose="020B0604020202020204" pitchFamily="34" charset="0"/>
                          <a:cs typeface="Arial" panose="020B0604020202020204" pitchFamily="34" charset="0"/>
                        </a:rPr>
                        <a:t>3</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7755">
                <a:tc vMerge="1">
                  <a:txBody>
                    <a:bodyPr/>
                    <a:lstStyle/>
                    <a:p>
                      <a:endParaRPr lang="en-US" sz="1400" b="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r>
                        <a:rPr lang="en-US" sz="1800" b="1" dirty="0" smtClean="0">
                          <a:latin typeface="Arial" panose="020B0604020202020204" pitchFamily="34" charset="0"/>
                          <a:cs typeface="Arial" panose="020B0604020202020204" pitchFamily="34" charset="0"/>
                        </a:rPr>
                        <a:t>4</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51592"/>
          </a:xfrm>
          <a:prstGeom prst="rect">
            <a:avLst/>
          </a:prstGeom>
        </p:spPr>
      </p:pic>
    </p:spTree>
    <p:extLst>
      <p:ext uri="{BB962C8B-B14F-4D97-AF65-F5344CB8AC3E}">
        <p14:creationId xmlns:p14="http://schemas.microsoft.com/office/powerpoint/2010/main" val="382960754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309</a:t>
            </a:r>
            <a:endParaRPr lang="en-GB" sz="1400" b="1" dirty="0">
              <a:latin typeface="Calibri" panose="020F0502020204030204" pitchFamily="34" charset="0"/>
            </a:endParaRPr>
          </a:p>
        </p:txBody>
      </p:sp>
      <p:grpSp>
        <p:nvGrpSpPr>
          <p:cNvPr id="10" name="Group 9"/>
          <p:cNvGrpSpPr/>
          <p:nvPr/>
        </p:nvGrpSpPr>
        <p:grpSpPr>
          <a:xfrm>
            <a:off x="179512" y="1178928"/>
            <a:ext cx="8712968" cy="5418424"/>
            <a:chOff x="3483872" y="1089031"/>
            <a:chExt cx="5264592" cy="5472608"/>
          </a:xfrm>
        </p:grpSpPr>
        <p:sp>
          <p:nvSpPr>
            <p:cNvPr id="11" name="Round Diagonal Corner Rectangle 10"/>
            <p:cNvSpPr/>
            <p:nvPr/>
          </p:nvSpPr>
          <p:spPr>
            <a:xfrm>
              <a:off x="3491880" y="1089031"/>
              <a:ext cx="5256584" cy="547260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90" y="1666250"/>
              <a:ext cx="3326091" cy="4770537"/>
            </a:xfrm>
            <a:prstGeom prst="rect">
              <a:avLst/>
            </a:prstGeom>
          </p:spPr>
          <p:txBody>
            <a:bodyPr wrap="square">
              <a:spAutoFit/>
            </a:bodyPr>
            <a:lstStyle/>
            <a:p>
              <a:pPr>
                <a:spcAft>
                  <a:spcPts val="0"/>
                </a:spcAft>
                <a:tabLst>
                  <a:tab pos="5943600" algn="r"/>
                </a:tabLst>
              </a:pPr>
              <a:r>
                <a:rPr lang="en-US" sz="1900" dirty="0"/>
                <a:t>Louise spins a four-sided spinner and a five </a:t>
              </a:r>
              <a:r>
                <a:rPr lang="en-US" sz="1900" dirty="0" smtClean="0"/>
                <a:t>sided spinner. The </a:t>
              </a:r>
              <a:r>
                <a:rPr lang="en-US" sz="1900" dirty="0"/>
                <a:t>four-sided spinner is </a:t>
              </a:r>
              <a:r>
                <a:rPr lang="en-US" sz="1900" dirty="0" smtClean="0"/>
                <a:t>labelled: </a:t>
              </a:r>
              <a:br>
                <a:rPr lang="en-US" sz="1900" dirty="0" smtClean="0"/>
              </a:br>
              <a:r>
                <a:rPr lang="en-US" sz="1900" dirty="0" smtClean="0"/>
                <a:t>2</a:t>
              </a:r>
              <a:r>
                <a:rPr lang="en-US" sz="1900" dirty="0"/>
                <a:t>, 4</a:t>
              </a:r>
              <a:r>
                <a:rPr lang="en-US" sz="1900" dirty="0" smtClean="0"/>
                <a:t>, 6, 8</a:t>
              </a:r>
              <a:r>
                <a:rPr lang="en-US" sz="1900" dirty="0"/>
                <a:t>.</a:t>
              </a:r>
            </a:p>
            <a:p>
              <a:pPr>
                <a:spcAft>
                  <a:spcPts val="0"/>
                </a:spcAft>
                <a:tabLst>
                  <a:tab pos="5943600" algn="r"/>
                </a:tabLst>
              </a:pPr>
              <a:r>
                <a:rPr lang="en-US" sz="1900" dirty="0"/>
                <a:t>The five-sided spinner is </a:t>
              </a:r>
              <a:r>
                <a:rPr lang="en-US" sz="1900" dirty="0" smtClean="0"/>
                <a:t>labelled: 1</a:t>
              </a:r>
              <a:r>
                <a:rPr lang="en-US" sz="1900" dirty="0"/>
                <a:t>, 3</a:t>
              </a:r>
              <a:r>
                <a:rPr lang="en-US" sz="1900" dirty="0" smtClean="0"/>
                <a:t>, 5, 7</a:t>
              </a:r>
              <a:r>
                <a:rPr lang="en-US" sz="1900" dirty="0"/>
                <a:t>, 9.</a:t>
              </a:r>
            </a:p>
            <a:p>
              <a:pPr>
                <a:spcAft>
                  <a:spcPts val="0"/>
                </a:spcAft>
                <a:tabLst>
                  <a:tab pos="5943600" algn="r"/>
                </a:tabLst>
              </a:pPr>
              <a:r>
                <a:rPr lang="en-US" sz="1900" dirty="0"/>
                <a:t>Louise adds the score on the four-sided </a:t>
              </a:r>
              <a:r>
                <a:rPr lang="en-US" sz="1900" dirty="0" smtClean="0"/>
                <a:t/>
              </a:r>
              <a:br>
                <a:rPr lang="en-US" sz="1900" dirty="0" smtClean="0"/>
              </a:br>
              <a:r>
                <a:rPr lang="en-US" sz="1900" dirty="0" smtClean="0"/>
                <a:t>spinner to the score </a:t>
              </a:r>
              <a:r>
                <a:rPr lang="en-US" sz="1900" dirty="0"/>
                <a:t>on the five-sided spinner</a:t>
              </a:r>
              <a:r>
                <a:rPr lang="en-US" sz="1900" dirty="0" smtClean="0"/>
                <a:t>.</a:t>
              </a:r>
            </a:p>
            <a:p>
              <a:pPr>
                <a:spcAft>
                  <a:spcPts val="0"/>
                </a:spcAft>
                <a:tabLst>
                  <a:tab pos="5943600" algn="r"/>
                </a:tabLst>
              </a:pPr>
              <a:r>
                <a:rPr lang="en-US" sz="1900" dirty="0" smtClean="0"/>
                <a:t>She records the possible scores in a table.</a:t>
              </a:r>
            </a:p>
            <a:p>
              <a:pPr marL="457200" indent="-457200">
                <a:spcAft>
                  <a:spcPts val="0"/>
                </a:spcAft>
                <a:buFont typeface="+mj-lt"/>
                <a:buAutoNum type="alphaLcPeriod"/>
                <a:tabLst>
                  <a:tab pos="5943600" algn="r"/>
                </a:tabLst>
              </a:pPr>
              <a:r>
                <a:rPr lang="en-US" sz="1900" dirty="0" smtClean="0"/>
                <a:t>Complete </a:t>
              </a:r>
              <a:r>
                <a:rPr lang="en-US" sz="1900" dirty="0"/>
                <a:t>the table of possible scores. </a:t>
              </a:r>
              <a:r>
                <a:rPr lang="en-US" sz="1900" dirty="0" smtClean="0"/>
                <a:t/>
              </a:r>
              <a:br>
                <a:rPr lang="en-US" sz="1900" dirty="0" smtClean="0"/>
              </a:br>
              <a:r>
                <a:rPr lang="en-US" sz="1900" dirty="0" smtClean="0"/>
                <a:t>	</a:t>
              </a:r>
              <a:r>
                <a:rPr lang="en-US" sz="1900" b="1" dirty="0" smtClean="0"/>
                <a:t>(</a:t>
              </a:r>
              <a:r>
                <a:rPr lang="en-US" sz="1900" b="1" dirty="0"/>
                <a:t>1 mark)</a:t>
              </a:r>
            </a:p>
            <a:p>
              <a:pPr marL="457200" indent="-457200">
                <a:spcAft>
                  <a:spcPts val="0"/>
                </a:spcAft>
                <a:buFont typeface="+mj-lt"/>
                <a:buAutoNum type="alphaLcPeriod"/>
                <a:tabLst>
                  <a:tab pos="5943600" algn="r"/>
                </a:tabLst>
              </a:pPr>
              <a:r>
                <a:rPr lang="en-US" sz="1900" dirty="0" smtClean="0"/>
                <a:t>Write </a:t>
              </a:r>
              <a:r>
                <a:rPr lang="en-US" sz="1900" dirty="0"/>
                <a:t>down all the ways in which Louise can get a total score of 11 One way has been done for you</a:t>
              </a:r>
              <a:r>
                <a:rPr lang="en-US" sz="1900" dirty="0" smtClean="0"/>
                <a:t>. (</a:t>
              </a:r>
              <a:r>
                <a:rPr lang="en-US" sz="1900" dirty="0"/>
                <a:t>2,9) </a:t>
              </a:r>
              <a:r>
                <a:rPr lang="en-US" sz="1900" dirty="0" smtClean="0"/>
                <a:t>	</a:t>
              </a:r>
              <a:r>
                <a:rPr lang="en-US" sz="1900" b="1" dirty="0" smtClean="0"/>
                <a:t>(</a:t>
              </a:r>
              <a:r>
                <a:rPr lang="en-US" sz="1900" b="1" dirty="0"/>
                <a:t>2 </a:t>
              </a:r>
              <a:r>
                <a:rPr lang="en-US" sz="1900" b="1" dirty="0" smtClean="0"/>
                <a:t>marks)</a:t>
              </a:r>
            </a:p>
            <a:p>
              <a:pPr>
                <a:spcAft>
                  <a:spcPts val="0"/>
                </a:spcAft>
                <a:tabLst>
                  <a:tab pos="5943600" algn="r"/>
                </a:tabLst>
              </a:pPr>
              <a:r>
                <a:rPr lang="en-US" sz="1900" dirty="0" smtClean="0"/>
                <a:t>Both </a:t>
              </a:r>
              <a:r>
                <a:rPr lang="en-US" sz="1900" dirty="0"/>
                <a:t>spinners are fair.</a:t>
              </a:r>
            </a:p>
            <a:p>
              <a:pPr marL="457200" indent="-457200">
                <a:spcAft>
                  <a:spcPts val="0"/>
                </a:spcAft>
                <a:buFont typeface="+mj-lt"/>
                <a:buAutoNum type="alphaLcPeriod" startAt="3"/>
                <a:tabLst>
                  <a:tab pos="5943600" algn="r"/>
                </a:tabLst>
              </a:pPr>
              <a:r>
                <a:rPr lang="en-US" sz="1900" dirty="0" smtClean="0"/>
                <a:t>Find </a:t>
              </a:r>
              <a:r>
                <a:rPr lang="en-US" sz="1900" dirty="0"/>
                <a:t>the probability that Louise’s total score is less than 6 </a:t>
              </a:r>
              <a:r>
                <a:rPr lang="en-US" sz="1900" dirty="0" smtClean="0"/>
                <a:t>	</a:t>
              </a:r>
              <a:r>
                <a:rPr lang="en-US" sz="1900" b="1" dirty="0" smtClean="0"/>
                <a:t>(</a:t>
              </a:r>
              <a:r>
                <a:rPr lang="en-US" sz="1900" b="1" dirty="0"/>
                <a:t>2 marks)</a:t>
              </a:r>
            </a:p>
            <a:p>
              <a:pPr algn="r">
                <a:spcAft>
                  <a:spcPts val="0"/>
                </a:spcAft>
                <a:tabLst>
                  <a:tab pos="5943600" algn="r"/>
                </a:tabLst>
              </a:pPr>
              <a:r>
                <a:rPr lang="en-US" sz="1900" i="1" dirty="0"/>
                <a:t>Nov 2010, Q3, I380/3HJ</a:t>
              </a:r>
              <a:endParaRPr lang="en-US" sz="1900" b="1" i="1" dirty="0"/>
            </a:p>
          </p:txBody>
        </p:sp>
      </p:gr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16665" y="1800063"/>
            <a:ext cx="1505076" cy="1355590"/>
          </a:xfrm>
          <a:prstGeom prst="rect">
            <a:avLst/>
          </a:prstGeom>
        </p:spPr>
      </p:pic>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321741" y="1772816"/>
            <a:ext cx="1426723" cy="1382837"/>
          </a:xfrm>
          <a:prstGeom prst="rect">
            <a:avLst/>
          </a:prstGeom>
        </p:spPr>
      </p:pic>
      <p:pic>
        <p:nvPicPr>
          <p:cNvPr id="4" name="Picture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674952" y="3499564"/>
            <a:ext cx="1857488" cy="2017668"/>
          </a:xfrm>
          <a:prstGeom prst="rect">
            <a:avLst/>
          </a:prstGeom>
        </p:spPr>
      </p:pic>
      <p:sp>
        <p:nvSpPr>
          <p:cNvPr id="5" name="TextBox 4"/>
          <p:cNvSpPr txBox="1"/>
          <p:nvPr/>
        </p:nvSpPr>
        <p:spPr>
          <a:xfrm>
            <a:off x="6724695" y="3130004"/>
            <a:ext cx="1749197" cy="369332"/>
          </a:xfrm>
          <a:prstGeom prst="rect">
            <a:avLst/>
          </a:prstGeom>
          <a:noFill/>
        </p:spPr>
        <p:txBody>
          <a:bodyPr wrap="none" rtlCol="0">
            <a:spAutoFit/>
          </a:bodyPr>
          <a:lstStyle/>
          <a:p>
            <a:r>
              <a:rPr lang="en-US" dirty="0" smtClean="0"/>
              <a:t>4 sided spinner</a:t>
            </a:r>
            <a:endParaRPr lang="en-US" dirty="0"/>
          </a:p>
        </p:txBody>
      </p:sp>
      <p:sp>
        <p:nvSpPr>
          <p:cNvPr id="17" name="TextBox 16"/>
          <p:cNvSpPr txBox="1"/>
          <p:nvPr/>
        </p:nvSpPr>
        <p:spPr>
          <a:xfrm rot="16200000">
            <a:off x="5600967" y="4262949"/>
            <a:ext cx="1749197" cy="369332"/>
          </a:xfrm>
          <a:prstGeom prst="rect">
            <a:avLst/>
          </a:prstGeom>
          <a:noFill/>
        </p:spPr>
        <p:txBody>
          <a:bodyPr wrap="none" rtlCol="0">
            <a:spAutoFit/>
          </a:bodyPr>
          <a:lstStyle/>
          <a:p>
            <a:r>
              <a:rPr lang="en-US" dirty="0"/>
              <a:t>5</a:t>
            </a:r>
            <a:r>
              <a:rPr lang="en-US" dirty="0" smtClean="0"/>
              <a:t> sided spinner</a:t>
            </a:r>
            <a:endParaRPr lang="en-US" dirty="0"/>
          </a:p>
        </p:txBody>
      </p:sp>
      <p:sp>
        <p:nvSpPr>
          <p:cNvPr id="18" name="Rectangle 17"/>
          <p:cNvSpPr/>
          <p:nvPr/>
        </p:nvSpPr>
        <p:spPr>
          <a:xfrm flipH="1">
            <a:off x="5935844" y="5589240"/>
            <a:ext cx="2884627" cy="923330"/>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chemeClr val="accent3">
                    <a:lumMod val="50000"/>
                  </a:schemeClr>
                </a:solidFill>
                <a:latin typeface="Arial" panose="020B0604020202020204" pitchFamily="34" charset="0"/>
                <a:cs typeface="Arial" panose="020B0604020202020204" pitchFamily="34" charset="0"/>
              </a:rPr>
              <a:t>Q6 strategy hint</a:t>
            </a:r>
            <a:r>
              <a:rPr lang="en-US" dirty="0" smtClean="0">
                <a:solidFill>
                  <a:schemeClr val="accent3">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Use your completed table to answer parts </a:t>
            </a:r>
            <a:r>
              <a:rPr lang="en-US" b="1" dirty="0">
                <a:solidFill>
                  <a:schemeClr val="tx1"/>
                </a:solidFill>
                <a:latin typeface="Arial" panose="020B0604020202020204" pitchFamily="34" charset="0"/>
                <a:cs typeface="Arial" panose="020B0604020202020204" pitchFamily="34" charset="0"/>
              </a:rPr>
              <a:t>b</a:t>
            </a:r>
            <a:r>
              <a:rPr lang="en-US" dirty="0">
                <a:solidFill>
                  <a:schemeClr val="tx1"/>
                </a:solidFill>
                <a:latin typeface="Arial" panose="020B0604020202020204" pitchFamily="34" charset="0"/>
                <a:cs typeface="Arial" panose="020B0604020202020204" pitchFamily="34" charset="0"/>
              </a:rPr>
              <a:t> and </a:t>
            </a:r>
            <a:r>
              <a:rPr lang="en-US" b="1" dirty="0">
                <a:solidFill>
                  <a:schemeClr val="tx1"/>
                </a:solidFill>
                <a:latin typeface="Arial" panose="020B0604020202020204" pitchFamily="34" charset="0"/>
                <a:cs typeface="Arial" panose="020B0604020202020204" pitchFamily="34" charset="0"/>
              </a:rPr>
              <a:t>c</a:t>
            </a:r>
            <a:r>
              <a:rPr lang="en-US" dirty="0">
                <a:solidFill>
                  <a:schemeClr val="tx1"/>
                </a:solidFill>
                <a:latin typeface="Arial" panose="020B0604020202020204" pitchFamily="34" charset="0"/>
                <a:cs typeface="Arial" panose="020B0604020202020204" pitchFamily="34" charset="0"/>
              </a:rPr>
              <a:t>.</a:t>
            </a:r>
          </a:p>
        </p:txBody>
      </p:sp>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388424" y="1124744"/>
            <a:ext cx="548640" cy="551592"/>
          </a:xfrm>
          <a:prstGeom prst="rect">
            <a:avLst/>
          </a:prstGeom>
        </p:spPr>
      </p:pic>
    </p:spTree>
    <p:extLst>
      <p:ext uri="{BB962C8B-B14F-4D97-AF65-F5344CB8AC3E}">
        <p14:creationId xmlns:p14="http://schemas.microsoft.com/office/powerpoint/2010/main" val="360328833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262979"/>
          </a:xfrm>
          <a:prstGeom prst="rect">
            <a:avLst/>
          </a:prstGeom>
        </p:spPr>
        <p:txBody>
          <a:bodyPr wrap="square" numCol="1" spcCol="182880">
            <a:spAutoFit/>
          </a:bodyPr>
          <a:lstStyle/>
          <a:p>
            <a:pPr>
              <a:buClr>
                <a:srgbClr val="0070C0"/>
              </a:buClr>
              <a:tabLst>
                <a:tab pos="804863" algn="l"/>
                <a:tab pos="8521700" algn="r"/>
              </a:tabLst>
            </a:pPr>
            <a:r>
              <a:rPr lang="en-US" sz="2400" b="1" dirty="0" smtClean="0">
                <a:solidFill>
                  <a:srgbClr val="FF0000"/>
                </a:solidFill>
                <a:latin typeface="Arial" panose="020B0604020202020204" pitchFamily="34" charset="0"/>
                <a:cs typeface="Arial" panose="020B0604020202020204" pitchFamily="34" charset="0"/>
              </a:rPr>
              <a:t>10	Probability 	305</a:t>
            </a:r>
            <a:endParaRPr lang="en-US" sz="2400" b="1" dirty="0">
              <a:solidFill>
                <a:srgbClr val="FF0000"/>
              </a:solidFill>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	Prior </a:t>
            </a:r>
            <a:r>
              <a:rPr lang="en-US" sz="2400" dirty="0">
                <a:latin typeface="Arial" panose="020B0604020202020204" pitchFamily="34" charset="0"/>
                <a:cs typeface="Arial" panose="020B0604020202020204" pitchFamily="34" charset="0"/>
              </a:rPr>
              <a:t>knowledge check </a:t>
            </a:r>
            <a:r>
              <a:rPr lang="en-US" sz="2400" dirty="0" smtClean="0">
                <a:latin typeface="Arial" panose="020B0604020202020204" pitchFamily="34" charset="0"/>
                <a:cs typeface="Arial" panose="020B0604020202020204" pitchFamily="34" charset="0"/>
              </a:rPr>
              <a:t>	305</a:t>
            </a:r>
            <a:endParaRPr lang="en-US" sz="24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10.1	Combined </a:t>
            </a:r>
            <a:r>
              <a:rPr lang="en-US" sz="2400" dirty="0">
                <a:latin typeface="Arial" panose="020B0604020202020204" pitchFamily="34" charset="0"/>
                <a:cs typeface="Arial" panose="020B0604020202020204" pitchFamily="34" charset="0"/>
              </a:rPr>
              <a:t>events </a:t>
            </a:r>
            <a:r>
              <a:rPr lang="en-US" sz="2400" dirty="0" smtClean="0">
                <a:latin typeface="Arial" panose="020B0604020202020204" pitchFamily="34" charset="0"/>
                <a:cs typeface="Arial" panose="020B0604020202020204" pitchFamily="34" charset="0"/>
              </a:rPr>
              <a:t>	307</a:t>
            </a:r>
            <a:endParaRPr lang="en-US" sz="24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10.2	Mutually </a:t>
            </a:r>
            <a:r>
              <a:rPr lang="en-US" sz="2400" dirty="0">
                <a:latin typeface="Arial" panose="020B0604020202020204" pitchFamily="34" charset="0"/>
                <a:cs typeface="Arial" panose="020B0604020202020204" pitchFamily="34" charset="0"/>
              </a:rPr>
              <a:t>exclusive events </a:t>
            </a:r>
            <a:r>
              <a:rPr lang="en-US" sz="2400" dirty="0" smtClean="0">
                <a:latin typeface="Arial" panose="020B0604020202020204" pitchFamily="34" charset="0"/>
                <a:cs typeface="Arial" panose="020B0604020202020204" pitchFamily="34" charset="0"/>
              </a:rPr>
              <a:t>	310</a:t>
            </a:r>
            <a:endParaRPr lang="en-US" sz="24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10.3	Experimental </a:t>
            </a:r>
            <a:r>
              <a:rPr lang="en-US" sz="2400" dirty="0">
                <a:latin typeface="Arial" panose="020B0604020202020204" pitchFamily="34" charset="0"/>
                <a:cs typeface="Arial" panose="020B0604020202020204" pitchFamily="34" charset="0"/>
              </a:rPr>
              <a:t>probability </a:t>
            </a:r>
            <a:r>
              <a:rPr lang="en-US" sz="2400" dirty="0" smtClean="0">
                <a:latin typeface="Arial" panose="020B0604020202020204" pitchFamily="34" charset="0"/>
                <a:cs typeface="Arial" panose="020B0604020202020204" pitchFamily="34" charset="0"/>
              </a:rPr>
              <a:t>	312</a:t>
            </a:r>
            <a:endParaRPr lang="en-US" sz="24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10.4	Independent </a:t>
            </a:r>
            <a:r>
              <a:rPr lang="en-US" sz="2400" dirty="0">
                <a:latin typeface="Arial" panose="020B0604020202020204" pitchFamily="34" charset="0"/>
                <a:cs typeface="Arial" panose="020B0604020202020204" pitchFamily="34" charset="0"/>
              </a:rPr>
              <a:t>events and tree diagrams </a:t>
            </a:r>
            <a:r>
              <a:rPr lang="en-US" sz="2400" dirty="0" smtClean="0">
                <a:latin typeface="Arial" panose="020B0604020202020204" pitchFamily="34" charset="0"/>
                <a:cs typeface="Arial" panose="020B0604020202020204" pitchFamily="34" charset="0"/>
              </a:rPr>
              <a:t>	314 </a:t>
            </a: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10.5	Conditional </a:t>
            </a:r>
            <a:r>
              <a:rPr lang="en-US" sz="2400" dirty="0">
                <a:latin typeface="Arial" panose="020B0604020202020204" pitchFamily="34" charset="0"/>
                <a:cs typeface="Arial" panose="020B0604020202020204" pitchFamily="34" charset="0"/>
              </a:rPr>
              <a:t>probability </a:t>
            </a:r>
            <a:r>
              <a:rPr lang="en-US" sz="2400" dirty="0" smtClean="0">
                <a:latin typeface="Arial" panose="020B0604020202020204" pitchFamily="34" charset="0"/>
                <a:cs typeface="Arial" panose="020B0604020202020204" pitchFamily="34" charset="0"/>
              </a:rPr>
              <a:t>	318</a:t>
            </a:r>
          </a:p>
          <a:p>
            <a:pPr>
              <a:buClr>
                <a:srgbClr val="0070C0"/>
              </a:buClr>
              <a:tabLst>
                <a:tab pos="804863" algn="l"/>
                <a:tab pos="8521700" algn="r"/>
              </a:tabLst>
            </a:pPr>
            <a:r>
              <a:rPr lang="en-US" sz="2400" dirty="0">
                <a:latin typeface="Arial" panose="020B0604020202020204" pitchFamily="34" charset="0"/>
                <a:cs typeface="Arial" panose="020B0604020202020204" pitchFamily="34" charset="0"/>
              </a:rPr>
              <a:t>10.6 </a:t>
            </a:r>
            <a:r>
              <a:rPr lang="en-US" sz="2400" dirty="0" smtClean="0">
                <a:latin typeface="Arial" panose="020B0604020202020204" pitchFamily="34" charset="0"/>
                <a:cs typeface="Arial" panose="020B0604020202020204" pitchFamily="34" charset="0"/>
              </a:rPr>
              <a:t>	Venn </a:t>
            </a:r>
            <a:r>
              <a:rPr lang="en-US" sz="2400" dirty="0">
                <a:latin typeface="Arial" panose="020B0604020202020204" pitchFamily="34" charset="0"/>
                <a:cs typeface="Arial" panose="020B0604020202020204" pitchFamily="34" charset="0"/>
              </a:rPr>
              <a:t>diagrams and set </a:t>
            </a:r>
            <a:r>
              <a:rPr lang="en-US" sz="2400" dirty="0" smtClean="0">
                <a:latin typeface="Arial" panose="020B0604020202020204" pitchFamily="34" charset="0"/>
                <a:cs typeface="Arial" panose="020B0604020202020204" pitchFamily="34" charset="0"/>
              </a:rPr>
              <a:t>notation 	321</a:t>
            </a:r>
          </a:p>
          <a:p>
            <a:pPr>
              <a:buClr>
                <a:srgbClr val="0070C0"/>
              </a:buClr>
              <a:tabLst>
                <a:tab pos="804863" algn="l"/>
                <a:tab pos="8521700" algn="r"/>
              </a:tabLst>
            </a:pPr>
            <a:r>
              <a:rPr lang="en-US" sz="2400" dirty="0">
                <a:latin typeface="Arial" panose="020B0604020202020204" pitchFamily="34" charset="0"/>
                <a:cs typeface="Arial" panose="020B0604020202020204" pitchFamily="34" charset="0"/>
              </a:rPr>
              <a:t>Problem-solving: Drug testing </a:t>
            </a:r>
            <a:r>
              <a:rPr lang="en-US" sz="2400" dirty="0" smtClean="0">
                <a:latin typeface="Arial" panose="020B0604020202020204" pitchFamily="34" charset="0"/>
                <a:cs typeface="Arial" panose="020B0604020202020204" pitchFamily="34" charset="0"/>
              </a:rPr>
              <a:t>	325</a:t>
            </a: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Check </a:t>
            </a:r>
            <a:r>
              <a:rPr lang="en-US" sz="2400" dirty="0">
                <a:latin typeface="Arial" panose="020B0604020202020204" pitchFamily="34" charset="0"/>
                <a:cs typeface="Arial" panose="020B0604020202020204" pitchFamily="34" charset="0"/>
              </a:rPr>
              <a:t>up </a:t>
            </a:r>
            <a:r>
              <a:rPr lang="en-US" sz="2400" dirty="0" smtClean="0">
                <a:latin typeface="Arial" panose="020B0604020202020204" pitchFamily="34" charset="0"/>
                <a:cs typeface="Arial" panose="020B0604020202020204" pitchFamily="34" charset="0"/>
              </a:rPr>
              <a:t>	326</a:t>
            </a: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Strengthen 	328</a:t>
            </a: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Extend 	333</a:t>
            </a:r>
            <a:endParaRPr lang="en-US" sz="24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400" dirty="0">
                <a:latin typeface="Arial" panose="020B0604020202020204" pitchFamily="34" charset="0"/>
                <a:cs typeface="Arial" panose="020B0604020202020204" pitchFamily="34" charset="0"/>
              </a:rPr>
              <a:t>Knowledge check </a:t>
            </a:r>
            <a:r>
              <a:rPr lang="en-US" sz="2400" dirty="0" smtClean="0">
                <a:latin typeface="Arial" panose="020B0604020202020204" pitchFamily="34" charset="0"/>
                <a:cs typeface="Arial" panose="020B0604020202020204" pitchFamily="34" charset="0"/>
              </a:rPr>
              <a:t>	335</a:t>
            </a:r>
          </a:p>
          <a:p>
            <a:pPr>
              <a:buClr>
                <a:srgbClr val="0070C0"/>
              </a:buClr>
              <a:tabLst>
                <a:tab pos="804863" algn="l"/>
                <a:tab pos="8521700" algn="r"/>
              </a:tabLst>
            </a:pPr>
            <a:r>
              <a:rPr lang="en-US" sz="2400" dirty="0" smtClean="0">
                <a:latin typeface="Arial" panose="020B0604020202020204" pitchFamily="34" charset="0"/>
                <a:cs typeface="Arial" panose="020B0604020202020204" pitchFamily="34" charset="0"/>
              </a:rPr>
              <a:t>Unit test 	336</a:t>
            </a:r>
            <a:endParaRPr lang="en-US" sz="240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948264"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309</a:t>
            </a:r>
            <a:endParaRPr lang="en-GB" sz="1400" b="1" dirty="0">
              <a:latin typeface="Calibri" panose="020F0502020204030204" pitchFamily="34" charset="0"/>
            </a:endParaRPr>
          </a:p>
        </p:txBody>
      </p:sp>
      <p:sp>
        <p:nvSpPr>
          <p:cNvPr id="3" name="Rectangle 2"/>
          <p:cNvSpPr/>
          <p:nvPr/>
        </p:nvSpPr>
        <p:spPr>
          <a:xfrm>
            <a:off x="251520" y="1196752"/>
            <a:ext cx="5256584" cy="5336846"/>
          </a:xfrm>
          <a:prstGeom prst="rect">
            <a:avLst/>
          </a:prstGeom>
        </p:spPr>
        <p:txBody>
          <a:bodyPr wrap="square">
            <a:spAutoFit/>
          </a:bodyPr>
          <a:lstStyle/>
          <a:p>
            <a:pPr marL="400050" indent="-400050">
              <a:buClr>
                <a:srgbClr val="C00000"/>
              </a:buClr>
              <a:buFont typeface="+mj-lt"/>
              <a:buAutoNum type="arabicPeriod" startAt="7"/>
              <a:tabLst>
                <a:tab pos="2743200" algn="l"/>
              </a:tabLst>
            </a:pPr>
            <a:r>
              <a:rPr lang="en-US" sz="2130" b="1" dirty="0">
                <a:solidFill>
                  <a:srgbClr val="C00000"/>
                </a:solidFill>
                <a:latin typeface="Arial" panose="020B0604020202020204" pitchFamily="34" charset="0"/>
                <a:cs typeface="Arial" panose="020B0604020202020204" pitchFamily="34" charset="0"/>
              </a:rPr>
              <a:t>Modelling</a:t>
            </a:r>
          </a:p>
          <a:p>
            <a:pPr marL="800100" lvl="1" indent="-342900">
              <a:buClr>
                <a:srgbClr val="C00000"/>
              </a:buClr>
              <a:buFont typeface="+mj-lt"/>
              <a:buAutoNum type="alphaLcPeriod"/>
              <a:tabLst>
                <a:tab pos="2743200" algn="l"/>
              </a:tabLst>
            </a:pPr>
            <a:r>
              <a:rPr lang="en-US" sz="2130" dirty="0" smtClean="0">
                <a:latin typeface="Arial" panose="020B0604020202020204" pitchFamily="34" charset="0"/>
                <a:cs typeface="Arial" panose="020B0604020202020204" pitchFamily="34" charset="0"/>
              </a:rPr>
              <a:t>Sasha </a:t>
            </a:r>
            <a:r>
              <a:rPr lang="en-US" sz="2130" dirty="0">
                <a:latin typeface="Arial" panose="020B0604020202020204" pitchFamily="34" charset="0"/>
                <a:cs typeface="Arial" panose="020B0604020202020204" pitchFamily="34" charset="0"/>
              </a:rPr>
              <a:t>rolls two fair six-sided dice. Draw a sample space diagram to show all of the possible outcomes, </a:t>
            </a:r>
            <a:endParaRPr lang="en-US" sz="213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30" dirty="0" smtClean="0">
                <a:latin typeface="Arial" panose="020B0604020202020204" pitchFamily="34" charset="0"/>
                <a:cs typeface="Arial" panose="020B0604020202020204" pitchFamily="34" charset="0"/>
              </a:rPr>
              <a:t>How </a:t>
            </a:r>
            <a:r>
              <a:rPr lang="en-US" sz="2130" dirty="0">
                <a:latin typeface="Arial" panose="020B0604020202020204" pitchFamily="34" charset="0"/>
                <a:cs typeface="Arial" panose="020B0604020202020204" pitchFamily="34" charset="0"/>
              </a:rPr>
              <a:t>many possible outcomes are there altogether? </a:t>
            </a:r>
            <a:endParaRPr lang="en-US" sz="213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30" dirty="0" smtClean="0">
                <a:latin typeface="Arial" panose="020B0604020202020204" pitchFamily="34" charset="0"/>
                <a:cs typeface="Arial" panose="020B0604020202020204" pitchFamily="34" charset="0"/>
              </a:rPr>
              <a:t>Work </a:t>
            </a:r>
            <a:r>
              <a:rPr lang="en-US" sz="2130" dirty="0">
                <a:latin typeface="Arial" panose="020B0604020202020204" pitchFamily="34" charset="0"/>
                <a:cs typeface="Arial" panose="020B0604020202020204" pitchFamily="34" charset="0"/>
              </a:rPr>
              <a:t>out the probability of getting a total of</a:t>
            </a:r>
          </a:p>
          <a:p>
            <a:pPr marL="1200150" lvl="2" indent="-400050">
              <a:buClr>
                <a:srgbClr val="C00000"/>
              </a:buClr>
              <a:buFont typeface="+mj-lt"/>
              <a:buAutoNum type="romanLcPeriod"/>
              <a:tabLst>
                <a:tab pos="2743200" algn="l"/>
              </a:tabLst>
            </a:pPr>
            <a:r>
              <a:rPr lang="en-US" sz="2130" dirty="0" smtClean="0">
                <a:latin typeface="Arial" panose="020B0604020202020204" pitchFamily="34" charset="0"/>
                <a:cs typeface="Arial" panose="020B0604020202020204" pitchFamily="34" charset="0"/>
              </a:rPr>
              <a:t>3</a:t>
            </a:r>
            <a:endParaRPr lang="en-US" sz="2130" dirty="0">
              <a:latin typeface="Arial" panose="020B0604020202020204" pitchFamily="34" charset="0"/>
              <a:cs typeface="Arial" panose="020B0604020202020204" pitchFamily="34" charset="0"/>
            </a:endParaRPr>
          </a:p>
          <a:p>
            <a:pPr marL="1200150" lvl="2" indent="-400050">
              <a:buClr>
                <a:srgbClr val="C00000"/>
              </a:buClr>
              <a:buFont typeface="+mj-lt"/>
              <a:buAutoNum type="romanLcPeriod"/>
              <a:tabLst>
                <a:tab pos="2743200" algn="l"/>
              </a:tabLst>
            </a:pPr>
            <a:r>
              <a:rPr lang="en-US" sz="2130" dirty="0" smtClean="0">
                <a:latin typeface="Arial" panose="020B0604020202020204" pitchFamily="34" charset="0"/>
                <a:cs typeface="Arial" panose="020B0604020202020204" pitchFamily="34" charset="0"/>
              </a:rPr>
              <a:t>an </a:t>
            </a:r>
            <a:r>
              <a:rPr lang="en-US" sz="2130" dirty="0">
                <a:latin typeface="Arial" panose="020B0604020202020204" pitchFamily="34" charset="0"/>
                <a:cs typeface="Arial" panose="020B0604020202020204" pitchFamily="34" charset="0"/>
              </a:rPr>
              <a:t>even number</a:t>
            </a:r>
          </a:p>
          <a:p>
            <a:pPr marL="1200150" lvl="2" indent="-400050">
              <a:buClr>
                <a:srgbClr val="C00000"/>
              </a:buClr>
              <a:buFont typeface="+mj-lt"/>
              <a:buAutoNum type="romanLcPeriod"/>
              <a:tabLst>
                <a:tab pos="2743200" algn="l"/>
              </a:tabLst>
            </a:pPr>
            <a:r>
              <a:rPr lang="en-US" sz="2130" dirty="0" smtClean="0">
                <a:latin typeface="Arial" panose="020B0604020202020204" pitchFamily="34" charset="0"/>
                <a:cs typeface="Arial" panose="020B0604020202020204" pitchFamily="34" charset="0"/>
              </a:rPr>
              <a:t>greater </a:t>
            </a:r>
            <a:r>
              <a:rPr lang="en-US" sz="2130" dirty="0">
                <a:latin typeface="Arial" panose="020B0604020202020204" pitchFamily="34" charset="0"/>
                <a:cs typeface="Arial" panose="020B0604020202020204" pitchFamily="34" charset="0"/>
              </a:rPr>
              <a:t>than 8.</a:t>
            </a:r>
          </a:p>
          <a:p>
            <a:pPr marL="800100" lvl="1" indent="-342900">
              <a:buClr>
                <a:srgbClr val="C00000"/>
              </a:buClr>
              <a:buFont typeface="+mj-lt"/>
              <a:buAutoNum type="alphaLcPeriod"/>
              <a:tabLst>
                <a:tab pos="2743200" algn="l"/>
              </a:tabLst>
            </a:pPr>
            <a:r>
              <a:rPr lang="en-US" sz="2130" dirty="0" smtClean="0">
                <a:latin typeface="Arial" panose="020B0604020202020204" pitchFamily="34" charset="0"/>
                <a:cs typeface="Arial" panose="020B0604020202020204" pitchFamily="34" charset="0"/>
              </a:rPr>
              <a:t>Which </a:t>
            </a:r>
            <a:r>
              <a:rPr lang="en-US" sz="2130" dirty="0">
                <a:latin typeface="Arial" panose="020B0604020202020204" pitchFamily="34" charset="0"/>
                <a:cs typeface="Arial" panose="020B0604020202020204" pitchFamily="34" charset="0"/>
              </a:rPr>
              <a:t>total are you most likely to get when rolling two six-sided dice</a:t>
            </a:r>
            <a:r>
              <a:rPr lang="en-US" sz="213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9"/>
              <a:tabLst>
                <a:tab pos="2743200" algn="l"/>
              </a:tabLst>
            </a:pPr>
            <a:r>
              <a:rPr lang="en-US" sz="2130" dirty="0">
                <a:latin typeface="Arial" panose="020B0604020202020204" pitchFamily="34" charset="0"/>
                <a:cs typeface="Arial" panose="020B0604020202020204" pitchFamily="34" charset="0"/>
              </a:rPr>
              <a:t>Harry flips a fair coin three times. Work out the probability that the coin lands heads up for all three flips.</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10" name="Rectangle 9"/>
          <p:cNvSpPr/>
          <p:nvPr/>
        </p:nvSpPr>
        <p:spPr>
          <a:xfrm flipH="1">
            <a:off x="5580112" y="5949280"/>
            <a:ext cx="3211902"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Q9 hint</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List all possible outcomes.</a:t>
            </a:r>
          </a:p>
        </p:txBody>
      </p:sp>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5328632"/>
            <a:ext cx="548640" cy="548640"/>
          </a:xfrm>
          <a:prstGeom prst="rect">
            <a:avLst/>
          </a:prstGeom>
        </p:spPr>
      </p:pic>
    </p:spTree>
    <p:extLst>
      <p:ext uri="{BB962C8B-B14F-4D97-AF65-F5344CB8AC3E}">
        <p14:creationId xmlns:p14="http://schemas.microsoft.com/office/powerpoint/2010/main" val="214903639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309</a:t>
            </a:r>
            <a:endParaRPr lang="en-GB" sz="1400" b="1" dirty="0">
              <a:latin typeface="Calibri" panose="020F0502020204030204" pitchFamily="34" charset="0"/>
            </a:endParaRPr>
          </a:p>
        </p:txBody>
      </p:sp>
      <p:sp>
        <p:nvSpPr>
          <p:cNvPr id="3" name="Rectangle 2"/>
          <p:cNvSpPr/>
          <p:nvPr/>
        </p:nvSpPr>
        <p:spPr>
          <a:xfrm>
            <a:off x="251520" y="1196752"/>
            <a:ext cx="5256584" cy="5664628"/>
          </a:xfrm>
          <a:prstGeom prst="rect">
            <a:avLst/>
          </a:prstGeom>
        </p:spPr>
        <p:txBody>
          <a:bodyPr wrap="square">
            <a:spAutoFit/>
          </a:bodyPr>
          <a:lstStyle/>
          <a:p>
            <a:pPr marL="342900" indent="-342900">
              <a:buClr>
                <a:srgbClr val="C00000"/>
              </a:buClr>
              <a:buFont typeface="+mj-lt"/>
              <a:buAutoNum type="arabicPeriod" startAt="8"/>
              <a:tabLst>
                <a:tab pos="2743200" algn="l"/>
              </a:tabLst>
            </a:pPr>
            <a:r>
              <a:rPr lang="en-US" sz="2100" dirty="0" smtClean="0">
                <a:latin typeface="Arial" panose="020B0604020202020204" pitchFamily="34" charset="0"/>
                <a:cs typeface="Arial" panose="020B0604020202020204" pitchFamily="34" charset="0"/>
              </a:rPr>
              <a:t>Chloe </a:t>
            </a:r>
            <a:r>
              <a:rPr lang="en-US" sz="2100" dirty="0">
                <a:latin typeface="Arial" panose="020B0604020202020204" pitchFamily="34" charset="0"/>
                <a:cs typeface="Arial" panose="020B0604020202020204" pitchFamily="34" charset="0"/>
              </a:rPr>
              <a:t>has two bags of sweets, </a:t>
            </a:r>
            <a:r>
              <a:rPr lang="en-US" sz="2100" b="1" dirty="0">
                <a:latin typeface="Arial" panose="020B0604020202020204" pitchFamily="34" charset="0"/>
                <a:cs typeface="Arial" panose="020B0604020202020204" pitchFamily="34" charset="0"/>
              </a:rPr>
              <a:t>A</a:t>
            </a:r>
            <a:r>
              <a:rPr lang="en-US" sz="2100" dirty="0">
                <a:latin typeface="Arial" panose="020B0604020202020204" pitchFamily="34" charset="0"/>
                <a:cs typeface="Arial" panose="020B0604020202020204" pitchFamily="34" charset="0"/>
              </a:rPr>
              <a:t> and </a:t>
            </a:r>
            <a:r>
              <a:rPr lang="en-US" sz="2100" b="1" dirty="0" smtClean="0">
                <a:latin typeface="Arial" panose="020B0604020202020204" pitchFamily="34" charset="0"/>
                <a:cs typeface="Arial" panose="020B0604020202020204" pitchFamily="34" charset="0"/>
              </a:rPr>
              <a:t>B</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In </a:t>
            </a:r>
            <a:r>
              <a:rPr lang="en-US" sz="2100" dirty="0">
                <a:latin typeface="Arial" panose="020B0604020202020204" pitchFamily="34" charset="0"/>
                <a:cs typeface="Arial" panose="020B0604020202020204" pitchFamily="34" charset="0"/>
              </a:rPr>
              <a:t>bag A she has a strawberry flavour, an orange flavour, a lime flavour and a blackcurrant flavour </a:t>
            </a:r>
            <a:r>
              <a:rPr lang="en-US" sz="2100" dirty="0" smtClean="0">
                <a:latin typeface="Arial" panose="020B0604020202020204" pitchFamily="34" charset="0"/>
                <a:cs typeface="Arial" panose="020B0604020202020204" pitchFamily="34" charset="0"/>
              </a:rPr>
              <a:t>sweet.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In </a:t>
            </a:r>
            <a:r>
              <a:rPr lang="en-US" sz="2100" dirty="0">
                <a:latin typeface="Arial" panose="020B0604020202020204" pitchFamily="34" charset="0"/>
                <a:cs typeface="Arial" panose="020B0604020202020204" pitchFamily="34" charset="0"/>
              </a:rPr>
              <a:t>bag B she has a strawberry flavour, a blackcurrant flavour and a lime flavour </a:t>
            </a:r>
            <a:r>
              <a:rPr lang="en-US" sz="2100" dirty="0" smtClean="0">
                <a:latin typeface="Arial" panose="020B0604020202020204" pitchFamily="34" charset="0"/>
                <a:cs typeface="Arial" panose="020B0604020202020204" pitchFamily="34" charset="0"/>
              </a:rPr>
              <a:t>sweet.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Chloe </a:t>
            </a:r>
            <a:r>
              <a:rPr lang="en-US" sz="2100" dirty="0">
                <a:latin typeface="Arial" panose="020B0604020202020204" pitchFamily="34" charset="0"/>
                <a:cs typeface="Arial" panose="020B0604020202020204" pitchFamily="34" charset="0"/>
              </a:rPr>
              <a:t>takes a sweet at random from each bag. </a:t>
            </a:r>
            <a:endParaRPr lang="en-US" sz="21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Draw </a:t>
            </a:r>
            <a:r>
              <a:rPr lang="en-US" sz="2100" dirty="0">
                <a:latin typeface="Arial" panose="020B0604020202020204" pitchFamily="34" charset="0"/>
                <a:cs typeface="Arial" panose="020B0604020202020204" pitchFamily="34" charset="0"/>
              </a:rPr>
              <a:t>a sample space diagram to show all the possible outcomes, </a:t>
            </a:r>
            <a:endParaRPr lang="en-US" sz="21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that the sweets will be</a:t>
            </a:r>
          </a:p>
          <a:p>
            <a:pPr marL="1085850" lvl="2" indent="-400050">
              <a:buClr>
                <a:srgbClr val="C00000"/>
              </a:buClr>
              <a:buFont typeface="+mj-lt"/>
              <a:buAutoNum type="romanLcPeriod"/>
              <a:tabLst>
                <a:tab pos="2743200" algn="l"/>
              </a:tabLst>
            </a:pPr>
            <a:r>
              <a:rPr lang="en-US" sz="2100" dirty="0" smtClean="0">
                <a:latin typeface="Arial" panose="020B0604020202020204" pitchFamily="34" charset="0"/>
                <a:cs typeface="Arial" panose="020B0604020202020204" pitchFamily="34" charset="0"/>
              </a:rPr>
              <a:t>both </a:t>
            </a:r>
            <a:r>
              <a:rPr lang="en-US" sz="2100" dirty="0">
                <a:latin typeface="Arial" panose="020B0604020202020204" pitchFamily="34" charset="0"/>
                <a:cs typeface="Arial" panose="020B0604020202020204" pitchFamily="34" charset="0"/>
              </a:rPr>
              <a:t>strawberry flavour</a:t>
            </a:r>
          </a:p>
          <a:p>
            <a:pPr marL="1085850" lvl="2" indent="-400050">
              <a:buClr>
                <a:srgbClr val="C00000"/>
              </a:buClr>
              <a:buFont typeface="+mj-lt"/>
              <a:buAutoNum type="romanLcPeriod"/>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same flavour</a:t>
            </a:r>
          </a:p>
          <a:p>
            <a:pPr marL="1085850" lvl="2" indent="-400050">
              <a:buClr>
                <a:srgbClr val="C00000"/>
              </a:buClr>
              <a:buFont typeface="+mj-lt"/>
              <a:buAutoNum type="romanLcPeriod"/>
              <a:tabLst>
                <a:tab pos="2743200" algn="l"/>
              </a:tabLst>
            </a:pPr>
            <a:r>
              <a:rPr lang="en-US" sz="2100" dirty="0" smtClean="0">
                <a:latin typeface="Arial" panose="020B0604020202020204" pitchFamily="34" charset="0"/>
                <a:cs typeface="Arial" panose="020B0604020202020204" pitchFamily="34" charset="0"/>
              </a:rPr>
              <a:t>different </a:t>
            </a:r>
            <a:r>
              <a:rPr lang="en-US" sz="2100" dirty="0" err="1">
                <a:latin typeface="Arial" panose="020B0604020202020204" pitchFamily="34" charset="0"/>
                <a:cs typeface="Arial" panose="020B0604020202020204" pitchFamily="34" charset="0"/>
              </a:rPr>
              <a:t>flavours</a:t>
            </a:r>
            <a:r>
              <a:rPr lang="en-US" sz="2100" dirty="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44948003"/>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10.1 – Combined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309</a:t>
            </a:r>
            <a:endParaRPr lang="en-GB" sz="1400" b="1" dirty="0">
              <a:latin typeface="Calibri" panose="020F0502020204030204" pitchFamily="34" charset="0"/>
            </a:endParaRPr>
          </a:p>
        </p:txBody>
      </p:sp>
      <p:sp>
        <p:nvSpPr>
          <p:cNvPr id="3" name="Rectangle 2"/>
          <p:cNvSpPr/>
          <p:nvPr/>
        </p:nvSpPr>
        <p:spPr>
          <a:xfrm>
            <a:off x="251520" y="1196752"/>
            <a:ext cx="5256584" cy="5293757"/>
          </a:xfrm>
          <a:prstGeom prst="rect">
            <a:avLst/>
          </a:prstGeom>
        </p:spPr>
        <p:txBody>
          <a:bodyPr wrap="square">
            <a:spAutoFit/>
          </a:bodyPr>
          <a:lstStyle/>
          <a:p>
            <a:pPr marL="628650" indent="-628650">
              <a:buClr>
                <a:srgbClr val="C00000"/>
              </a:buClr>
              <a:buFont typeface="+mj-lt"/>
              <a:buAutoNum type="arabicPeriod" startAt="10"/>
              <a:tabLst>
                <a:tab pos="2743200" algn="l"/>
              </a:tabLst>
            </a:pPr>
            <a:r>
              <a:rPr lang="en-US" sz="2600" dirty="0">
                <a:latin typeface="Arial" panose="020B0604020202020204" pitchFamily="34" charset="0"/>
                <a:cs typeface="Arial" panose="020B0604020202020204" pitchFamily="34" charset="0"/>
              </a:rPr>
              <a:t>Jade, Kyle, Laura, Max and Nicole take part in a chess tournament. Each player in the tournament plays every other </a:t>
            </a:r>
            <a:r>
              <a:rPr lang="en-US" sz="2600" dirty="0" smtClean="0">
                <a:latin typeface="Arial" panose="020B0604020202020204" pitchFamily="34" charset="0"/>
                <a:cs typeface="Arial" panose="020B0604020202020204" pitchFamily="34" charset="0"/>
              </a:rPr>
              <a:t>player.</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There </a:t>
            </a:r>
            <a:r>
              <a:rPr lang="en-US" sz="2600" dirty="0">
                <a:latin typeface="Arial" panose="020B0604020202020204" pitchFamily="34" charset="0"/>
                <a:cs typeface="Arial" panose="020B0604020202020204" pitchFamily="34" charset="0"/>
              </a:rPr>
              <a:t>are 10 matches </a:t>
            </a:r>
            <a:r>
              <a:rPr lang="en-US" sz="2600" dirty="0" smtClean="0">
                <a:latin typeface="Arial" panose="020B0604020202020204" pitchFamily="34" charset="0"/>
                <a:cs typeface="Arial" panose="020B0604020202020204" pitchFamily="34" charset="0"/>
              </a:rPr>
              <a:t>altogether.</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Two </a:t>
            </a:r>
            <a:r>
              <a:rPr lang="en-US" sz="2600" dirty="0">
                <a:latin typeface="Arial" panose="020B0604020202020204" pitchFamily="34" charset="0"/>
                <a:cs typeface="Arial" panose="020B0604020202020204" pitchFamily="34" charset="0"/>
              </a:rPr>
              <a:t>players are picked at random to play the first </a:t>
            </a:r>
            <a:r>
              <a:rPr lang="en-US" sz="2600" dirty="0" smtClean="0">
                <a:latin typeface="Arial" panose="020B0604020202020204" pitchFamily="34" charset="0"/>
                <a:cs typeface="Arial" panose="020B0604020202020204" pitchFamily="34" charset="0"/>
              </a:rPr>
              <a:t>game.</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Work </a:t>
            </a:r>
            <a:r>
              <a:rPr lang="en-US" sz="2600" dirty="0">
                <a:latin typeface="Arial" panose="020B0604020202020204" pitchFamily="34" charset="0"/>
                <a:cs typeface="Arial" panose="020B0604020202020204" pitchFamily="34" charset="0"/>
              </a:rPr>
              <a:t>out the probability that the first game will be played by a male player and a female player.</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812801875"/>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10.2 </a:t>
            </a:r>
            <a:r>
              <a:rPr lang="en-GB" sz="4000" dirty="0"/>
              <a:t>– Mutually </a:t>
            </a:r>
            <a:r>
              <a:rPr lang="en-GB" sz="4000" dirty="0" smtClean="0"/>
              <a:t>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310</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2366201692"/>
                  </p:ext>
                </p:extLst>
              </p:nvPr>
            </p:nvGraphicFramePr>
            <p:xfrm>
              <a:off x="251518" y="1236697"/>
              <a:ext cx="8568952" cy="4757414"/>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a:t>
                          </a:r>
                          <a:r>
                            <a:rPr lang="en-US" sz="2800" b="1" baseline="0" dirty="0" smtClean="0">
                              <a:latin typeface="Arial" panose="020B0604020202020204" pitchFamily="34" charset="0"/>
                              <a:cs typeface="Arial" panose="020B0604020202020204" pitchFamily="34" charset="0"/>
                            </a:rPr>
                            <a:t>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770973">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Identify mutually exclusive outcomes and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Find the probabilities of mutually exclusive outcomes and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Find the probability of an event not happening.</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The oldest known dice ever excavated is 5000 years old. Dice used to be called 'bones' because they were made from a bone in the ankle of hoofed animals.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2200" dirty="0" smtClean="0">
                              <a:latin typeface="Arial" panose="020B0604020202020204" pitchFamily="34" charset="0"/>
                              <a:cs typeface="Arial" panose="020B0604020202020204" pitchFamily="34" charset="0"/>
                            </a:rPr>
                            <a:t>Work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C00000"/>
                              </a:solidFill>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0.53 + 0.2  </a:t>
                          </a:r>
                          <a:r>
                            <a:rPr kumimoji="0" lang="en-US" sz="2200" b="1" kern="1200" dirty="0" smtClean="0">
                              <a:solidFill>
                                <a:srgbClr val="C00000"/>
                              </a:solidFill>
                              <a:latin typeface="Arial" panose="020B0604020202020204" pitchFamily="34" charset="0"/>
                              <a:ea typeface="+mn-ea"/>
                              <a:cs typeface="Arial" panose="020B0604020202020204" pitchFamily="34" charset="0"/>
                            </a:rPr>
                            <a:t> b.</a:t>
                          </a:r>
                          <a:r>
                            <a:rPr lang="en-US" sz="2200" dirty="0" smtClean="0">
                              <a:latin typeface="Arial" panose="020B0604020202020204" pitchFamily="34" charset="0"/>
                              <a:cs typeface="Arial" panose="020B0604020202020204" pitchFamily="34" charset="0"/>
                            </a:rPr>
                            <a:t> 0.4 + 0.35   </a:t>
                          </a:r>
                          <a:r>
                            <a:rPr kumimoji="0" lang="en-US" sz="2200" b="1" kern="1200" dirty="0" smtClean="0">
                              <a:solidFill>
                                <a:srgbClr val="C00000"/>
                              </a:solidFill>
                              <a:latin typeface="Arial" panose="020B0604020202020204" pitchFamily="34" charset="0"/>
                              <a:ea typeface="+mn-ea"/>
                              <a:cs typeface="Arial" panose="020B0604020202020204" pitchFamily="34" charset="0"/>
                            </a:rPr>
                            <a:t>c.</a:t>
                          </a:r>
                          <a:r>
                            <a:rPr lang="en-US" sz="2200" dirty="0" smtClean="0">
                              <a:latin typeface="Arial" panose="020B0604020202020204" pitchFamily="34" charset="0"/>
                              <a:cs typeface="Arial" panose="020B0604020202020204" pitchFamily="34" charset="0"/>
                            </a:rPr>
                            <a:t> 1 - 0.72   </a:t>
                          </a:r>
                          <a:r>
                            <a:rPr kumimoji="0" lang="en-US" sz="2200" b="1" kern="1200" dirty="0" smtClean="0">
                              <a:solidFill>
                                <a:srgbClr val="C00000"/>
                              </a:solidFill>
                              <a:latin typeface="Arial" panose="020B0604020202020204" pitchFamily="34" charset="0"/>
                              <a:ea typeface="+mn-ea"/>
                              <a:cs typeface="Arial" panose="020B0604020202020204" pitchFamily="34" charset="0"/>
                            </a:rPr>
                            <a:t>d.</a:t>
                          </a:r>
                          <a:r>
                            <a:rPr lang="en-US" sz="2200" dirty="0" smtClean="0">
                              <a:latin typeface="Arial" panose="020B0604020202020204" pitchFamily="34" charset="0"/>
                              <a:cs typeface="Arial" panose="020B0604020202020204" pitchFamily="34" charset="0"/>
                            </a:rPr>
                            <a:t> 1 - 0.65  </a:t>
                          </a:r>
                          <a:r>
                            <a:rPr kumimoji="0" lang="en-US" sz="2200" b="1" kern="1200" dirty="0" smtClean="0">
                              <a:solidFill>
                                <a:srgbClr val="C00000"/>
                              </a:solidFill>
                              <a:latin typeface="Arial" panose="020B0604020202020204" pitchFamily="34" charset="0"/>
                              <a:ea typeface="+mn-ea"/>
                              <a:cs typeface="Arial" panose="020B0604020202020204" pitchFamily="34" charset="0"/>
                            </a:rPr>
                            <a:t>e.</a:t>
                          </a:r>
                          <a:r>
                            <a:rPr lang="en-US" sz="2200" dirty="0" smtClean="0">
                              <a:latin typeface="Arial" panose="020B0604020202020204" pitchFamily="34" charset="0"/>
                              <a:cs typeface="Arial" panose="020B0604020202020204" pitchFamily="34" charset="0"/>
                            </a:rPr>
                            <a:t> 1- </a:t>
                          </a: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2</m:t>
                                  </m:r>
                                </m:num>
                                <m:den>
                                  <m:r>
                                    <a:rPr lang="en-US" sz="2200" b="0" i="1" smtClean="0">
                                      <a:latin typeface="Cambria Math" panose="02040503050406030204" pitchFamily="18" charset="0"/>
                                      <a:cs typeface="Arial" panose="020B0604020202020204" pitchFamily="34" charset="0"/>
                                    </a:rPr>
                                    <m:t>5</m:t>
                                  </m:r>
                                </m:den>
                              </m:f>
                            </m:oMath>
                          </a14:m>
                          <a:r>
                            <a:rPr lang="en-US" sz="2200" dirty="0" smtClean="0"/>
                            <a:t>  </a:t>
                          </a:r>
                          <a:r>
                            <a:rPr lang="en-US" sz="2200" dirty="0" smtClean="0">
                              <a:latin typeface="Arial" panose="020B0604020202020204" pitchFamily="34" charset="0"/>
                              <a:cs typeface="Arial" panose="020B0604020202020204" pitchFamily="34" charset="0"/>
                            </a:rPr>
                            <a:t> </a:t>
                          </a:r>
                          <a:r>
                            <a:rPr kumimoji="0" lang="en-US" sz="2200" b="1" kern="1200" dirty="0" smtClean="0">
                              <a:solidFill>
                                <a:srgbClr val="C00000"/>
                              </a:solidFill>
                              <a:latin typeface="Arial" panose="020B0604020202020204" pitchFamily="34" charset="0"/>
                              <a:ea typeface="+mn-ea"/>
                              <a:cs typeface="Arial" panose="020B0604020202020204" pitchFamily="34" charset="0"/>
                            </a:rPr>
                            <a:t>f.</a:t>
                          </a:r>
                          <a:r>
                            <a:rPr lang="en-US" sz="2200" dirty="0" smtClean="0">
                              <a:latin typeface="Arial" panose="020B0604020202020204" pitchFamily="34" charset="0"/>
                              <a:cs typeface="Arial" panose="020B0604020202020204" pitchFamily="34" charset="0"/>
                            </a:rPr>
                            <a:t> 1 - </a:t>
                          </a: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5</m:t>
                                  </m:r>
                                </m:num>
                                <m:den>
                                  <m:r>
                                    <a:rPr lang="en-US" sz="2200" b="0" i="1" smtClean="0">
                                      <a:latin typeface="Cambria Math" panose="02040503050406030204" pitchFamily="18" charset="0"/>
                                      <a:cs typeface="Arial" panose="020B0604020202020204" pitchFamily="34" charset="0"/>
                                    </a:rPr>
                                    <m:t>9</m:t>
                                  </m:r>
                                </m:den>
                              </m:f>
                            </m:oMath>
                          </a14:m>
                          <a:endParaRPr lang="en-US" sz="22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2366201692"/>
                  </p:ext>
                </p:extLst>
              </p:nvPr>
            </p:nvGraphicFramePr>
            <p:xfrm>
              <a:off x="251518" y="1236697"/>
              <a:ext cx="8568952" cy="4757414"/>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a:t>
                          </a:r>
                          <a:r>
                            <a:rPr lang="en-US" sz="2800" b="1" baseline="0" dirty="0" smtClean="0">
                              <a:latin typeface="Arial" panose="020B0604020202020204" pitchFamily="34" charset="0"/>
                              <a:cs typeface="Arial" panose="020B0604020202020204" pitchFamily="34" charset="0"/>
                            </a:rPr>
                            <a:t>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790444">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Identify mutually exclusive outcomes and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Find the probabilities of mutually exclusive outcomes and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Find the probability of an event not happening.</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The oldest known dice ever excavated is 5000 years old. Dice used to be called 'bones' because they were made from a bone in the ankle of hoofed animals.</a:t>
                          </a:r>
                          <a:endParaRPr lang="en-US" sz="253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907415">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430201" r="-498" b="-4698"/>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10.2</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169140"/>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owchart: Delay 14"/>
          <p:cNvSpPr/>
          <p:nvPr/>
        </p:nvSpPr>
        <p:spPr>
          <a:xfrm flipH="1">
            <a:off x="5220518"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310</a:t>
            </a:r>
            <a:endParaRPr lang="en-GB" sz="1400" b="1" dirty="0">
              <a:latin typeface="Calibri" panose="020F0502020204030204" pitchFamily="34" charset="0"/>
            </a:endParaRPr>
          </a:p>
        </p:txBody>
      </p:sp>
      <p:sp>
        <p:nvSpPr>
          <p:cNvPr id="3" name="Rectangle 2"/>
          <p:cNvSpPr/>
          <p:nvPr/>
        </p:nvSpPr>
        <p:spPr>
          <a:xfrm>
            <a:off x="251520" y="1196752"/>
            <a:ext cx="4824536" cy="5493812"/>
          </a:xfrm>
          <a:prstGeom prst="rect">
            <a:avLst/>
          </a:prstGeom>
        </p:spPr>
        <p:txBody>
          <a:bodyPr wrap="square">
            <a:spAutoFit/>
          </a:bodyPr>
          <a:lstStyle/>
          <a:p>
            <a:pPr marL="457200" indent="-457200">
              <a:buClr>
                <a:srgbClr val="C00000"/>
              </a:buClr>
              <a:buFont typeface="+mj-lt"/>
              <a:buAutoNum type="arabicPeriod"/>
              <a:tabLst>
                <a:tab pos="2743200" algn="l"/>
              </a:tabLst>
            </a:pPr>
            <a:r>
              <a:rPr lang="en-US" sz="2250" dirty="0" smtClean="0">
                <a:latin typeface="Arial" panose="020B0604020202020204" pitchFamily="34" charset="0"/>
                <a:cs typeface="Arial" panose="020B0604020202020204" pitchFamily="34" charset="0"/>
              </a:rPr>
              <a:t>Boys </a:t>
            </a:r>
            <a:r>
              <a:rPr lang="en-US" sz="2250" dirty="0">
                <a:latin typeface="Arial" panose="020B0604020202020204" pitchFamily="34" charset="0"/>
                <a:cs typeface="Arial" panose="020B0604020202020204" pitchFamily="34" charset="0"/>
              </a:rPr>
              <a:t>and girls in a class are in the ratio of 1:2. What fraction of the class are boys?</a:t>
            </a:r>
          </a:p>
          <a:p>
            <a:pPr marL="457200" indent="-457200">
              <a:buClr>
                <a:srgbClr val="C00000"/>
              </a:buClr>
              <a:buFont typeface="+mj-lt"/>
              <a:buAutoNum type="arabi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fair 6-sided dice is rolled once. What is the probability of rolling</a:t>
            </a:r>
          </a:p>
          <a:p>
            <a:pPr marL="971550" lvl="1" indent="-5143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square number </a:t>
            </a:r>
          </a:p>
          <a:p>
            <a:pPr marL="971550" lvl="1" indent="-5143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multiple of 2 </a:t>
            </a:r>
            <a:endParaRPr lang="en-US" sz="225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multiple of 3?</a:t>
            </a:r>
          </a:p>
          <a:p>
            <a:pPr marL="457200" indent="-457200">
              <a:buClr>
                <a:srgbClr val="C00000"/>
              </a:buClr>
              <a:buFont typeface="+mj-lt"/>
              <a:buAutoNum type="arabicPeriod"/>
              <a:tabLst>
                <a:tab pos="2743200" algn="l"/>
              </a:tabLst>
            </a:pPr>
            <a:r>
              <a:rPr lang="en-US" sz="2250" dirty="0" smtClean="0">
                <a:latin typeface="Arial" panose="020B0604020202020204" pitchFamily="34" charset="0"/>
                <a:cs typeface="Arial" panose="020B0604020202020204" pitchFamily="34" charset="0"/>
              </a:rPr>
              <a:t>Here </a:t>
            </a:r>
            <a:r>
              <a:rPr lang="en-US" sz="2250" dirty="0">
                <a:latin typeface="Arial" panose="020B0604020202020204" pitchFamily="34" charset="0"/>
                <a:cs typeface="Arial" panose="020B0604020202020204" pitchFamily="34" charset="0"/>
              </a:rPr>
              <a:t>are some lettered tiles</a:t>
            </a:r>
            <a:r>
              <a:rPr lang="en-US" sz="2250" dirty="0" smtClean="0">
                <a:latin typeface="Arial" panose="020B0604020202020204" pitchFamily="34" charset="0"/>
                <a:cs typeface="Arial" panose="020B0604020202020204" pitchFamily="34" charset="0"/>
              </a:rPr>
              <a:t>.</a:t>
            </a:r>
            <a:br>
              <a:rPr lang="en-US" sz="225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One </a:t>
            </a:r>
            <a:r>
              <a:rPr lang="en-US" sz="2250" dirty="0">
                <a:latin typeface="Arial" panose="020B0604020202020204" pitchFamily="34" charset="0"/>
                <a:cs typeface="Arial" panose="020B0604020202020204" pitchFamily="34" charset="0"/>
              </a:rPr>
              <a:t>of these tiles is selected at </a:t>
            </a:r>
            <a:r>
              <a:rPr lang="en-US" sz="2250" dirty="0" smtClean="0">
                <a:latin typeface="Arial" panose="020B0604020202020204" pitchFamily="34" charset="0"/>
                <a:cs typeface="Arial" panose="020B0604020202020204" pitchFamily="34" charset="0"/>
              </a:rPr>
              <a:t>random.</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Work </a:t>
            </a:r>
            <a:r>
              <a:rPr lang="en-US" sz="2250" dirty="0">
                <a:latin typeface="Arial" panose="020B0604020202020204" pitchFamily="34" charset="0"/>
                <a:cs typeface="Arial" panose="020B0604020202020204" pitchFamily="34" charset="0"/>
              </a:rPr>
              <a:t>out the probability of getting an E or an S.</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2" name="Rectangle 1"/>
          <p:cNvSpPr/>
          <p:nvPr/>
        </p:nvSpPr>
        <p:spPr>
          <a:xfrm rot="20667713">
            <a:off x="305388" y="4563214"/>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rot="20667713">
            <a:off x="1475740" y="4563214"/>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O</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rot="20667713">
            <a:off x="2646092" y="4563214"/>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9" name="Rectangle 8"/>
          <p:cNvSpPr/>
          <p:nvPr/>
        </p:nvSpPr>
        <p:spPr>
          <a:xfrm rot="20667713">
            <a:off x="3816444" y="4563214"/>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L</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0" name="Rectangle 9"/>
          <p:cNvSpPr/>
          <p:nvPr/>
        </p:nvSpPr>
        <p:spPr>
          <a:xfrm rot="20667713">
            <a:off x="4986800" y="4563214"/>
            <a:ext cx="467436" cy="4659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rot="1130930">
            <a:off x="890564" y="4572135"/>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rot="1130930">
            <a:off x="2060916" y="4572135"/>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rot="1130930">
            <a:off x="3231268" y="4572135"/>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E</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rot="1130930">
            <a:off x="4401621" y="4572135"/>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7665944"/>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310</a:t>
            </a:r>
            <a:endParaRPr lang="en-GB" sz="1400" b="1" dirty="0">
              <a:latin typeface="Calibri" panose="020F0502020204030204" pitchFamily="34" charset="0"/>
            </a:endParaRPr>
          </a:p>
        </p:txBody>
      </p:sp>
      <p:sp>
        <p:nvSpPr>
          <p:cNvPr id="3" name="Rectangle 2"/>
          <p:cNvSpPr/>
          <p:nvPr/>
        </p:nvSpPr>
        <p:spPr>
          <a:xfrm>
            <a:off x="251520" y="3388781"/>
            <a:ext cx="5256584" cy="3208571"/>
          </a:xfrm>
          <a:prstGeom prst="rect">
            <a:avLst/>
          </a:prstGeom>
        </p:spPr>
        <p:txBody>
          <a:bodyPr wrap="square">
            <a:spAutoFit/>
          </a:bodyPr>
          <a:lstStyle/>
          <a:p>
            <a:pPr marL="342900" indent="-342900">
              <a:buClr>
                <a:srgbClr val="C00000"/>
              </a:buClr>
              <a:buFont typeface="+mj-lt"/>
              <a:buAutoNum type="arabicPeriod" startAt="4"/>
              <a:tabLst>
                <a:tab pos="2743200" algn="l"/>
              </a:tabLst>
            </a:pPr>
            <a:r>
              <a:rPr lang="en-US" sz="2250" dirty="0" smtClean="0">
                <a:latin typeface="Arial" panose="020B0604020202020204" pitchFamily="34" charset="0"/>
                <a:cs typeface="Arial" panose="020B0604020202020204" pitchFamily="34" charset="0"/>
              </a:rPr>
              <a:t>Which </a:t>
            </a:r>
            <a:r>
              <a:rPr lang="en-US" sz="2250" dirty="0">
                <a:latin typeface="Arial" panose="020B0604020202020204" pitchFamily="34" charset="0"/>
                <a:cs typeface="Arial" panose="020B0604020202020204" pitchFamily="34" charset="0"/>
              </a:rPr>
              <a:t>two events from </a:t>
            </a:r>
            <a:r>
              <a:rPr lang="en-US" sz="2250" b="1" dirty="0">
                <a:latin typeface="Arial" panose="020B0604020202020204" pitchFamily="34" charset="0"/>
                <a:cs typeface="Arial" panose="020B0604020202020204" pitchFamily="34" charset="0"/>
              </a:rPr>
              <a:t>Q2</a:t>
            </a:r>
            <a:r>
              <a:rPr lang="en-US" sz="2250" dirty="0">
                <a:latin typeface="Arial" panose="020B0604020202020204" pitchFamily="34" charset="0"/>
                <a:cs typeface="Arial" panose="020B0604020202020204" pitchFamily="34" charset="0"/>
              </a:rPr>
              <a:t> are mutually exclusive?</a:t>
            </a:r>
          </a:p>
          <a:p>
            <a:pPr marL="342900" indent="-342900">
              <a:buClr>
                <a:srgbClr val="C00000"/>
              </a:buClr>
              <a:buFont typeface="+mj-lt"/>
              <a:buAutoNum type="arabicPeriod" startAt="4"/>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fair 6-sided dice is rolled once. Workout the probability of rolling </a:t>
            </a:r>
            <a:endParaRPr lang="en-US" sz="225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square number or a multiple of 5 </a:t>
            </a:r>
            <a:endParaRPr lang="en-US" sz="225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prime number or an even number </a:t>
            </a:r>
            <a:endParaRPr lang="en-US" sz="225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square number or a multiple of 2.</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17" name="Group 16"/>
          <p:cNvGrpSpPr/>
          <p:nvPr/>
        </p:nvGrpSpPr>
        <p:grpSpPr>
          <a:xfrm>
            <a:off x="275085" y="1242919"/>
            <a:ext cx="5213924" cy="2117848"/>
            <a:chOff x="150164" y="6494199"/>
            <a:chExt cx="5213924" cy="2117848"/>
          </a:xfrm>
        </p:grpSpPr>
        <p:sp>
          <p:nvSpPr>
            <p:cNvPr id="18" name="Rectangle 17"/>
            <p:cNvSpPr/>
            <p:nvPr/>
          </p:nvSpPr>
          <p:spPr>
            <a:xfrm flipH="1">
              <a:off x="150164" y="6673055"/>
              <a:ext cx="5213924" cy="193899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a:solidFill>
                    <a:schemeClr val="tx1"/>
                  </a:solidFill>
                  <a:latin typeface="Arial" panose="020B0604020202020204" pitchFamily="34" charset="0"/>
                  <a:cs typeface="Arial" panose="020B0604020202020204" pitchFamily="34" charset="0"/>
                </a:rPr>
                <a:t>Two events are </a:t>
              </a:r>
              <a:r>
                <a:rPr lang="en-US" sz="2100" b="1" dirty="0">
                  <a:solidFill>
                    <a:schemeClr val="tx1"/>
                  </a:solidFill>
                  <a:latin typeface="Arial" panose="020B0604020202020204" pitchFamily="34" charset="0"/>
                  <a:cs typeface="Arial" panose="020B0604020202020204" pitchFamily="34" charset="0"/>
                </a:rPr>
                <a:t>mutually exclusive </a:t>
              </a:r>
              <a:r>
                <a:rPr lang="en-US" sz="2100" dirty="0">
                  <a:solidFill>
                    <a:schemeClr val="tx1"/>
                  </a:solidFill>
                  <a:latin typeface="Arial" panose="020B0604020202020204" pitchFamily="34" charset="0"/>
                  <a:cs typeface="Arial" panose="020B0604020202020204" pitchFamily="34" charset="0"/>
                </a:rPr>
                <a:t>if they cannot happen at the same time. For example, when you roll an ordinary dice, you cannot get a 3 and an even number at the same time.</a:t>
              </a:r>
            </a:p>
          </p:txBody>
        </p:sp>
        <p:sp>
          <p:nvSpPr>
            <p:cNvPr id="19" name="Pentagon 1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4</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18025335"/>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310</a:t>
            </a:r>
            <a:endParaRPr lang="en-GB" sz="1400" b="1" dirty="0">
              <a:latin typeface="Calibri" panose="020F0502020204030204" pitchFamily="34" charset="0"/>
            </a:endParaRPr>
          </a:p>
        </p:txBody>
      </p:sp>
      <p:sp>
        <p:nvSpPr>
          <p:cNvPr id="3" name="Rectangle 2"/>
          <p:cNvSpPr/>
          <p:nvPr/>
        </p:nvSpPr>
        <p:spPr>
          <a:xfrm>
            <a:off x="253755" y="2852936"/>
            <a:ext cx="5256584" cy="2169825"/>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250" b="1" dirty="0">
                <a:solidFill>
                  <a:srgbClr val="C00000"/>
                </a:solidFill>
                <a:latin typeface="Arial" panose="020B0604020202020204" pitchFamily="34" charset="0"/>
                <a:cs typeface="Arial" panose="020B0604020202020204" pitchFamily="34" charset="0"/>
              </a:rPr>
              <a:t>Modelling</a:t>
            </a:r>
            <a:r>
              <a:rPr lang="en-US" sz="2250" dirty="0">
                <a:solidFill>
                  <a:srgbClr val="C00000"/>
                </a:solidFill>
                <a:latin typeface="Arial" panose="020B0604020202020204" pitchFamily="34" charset="0"/>
                <a:cs typeface="Arial" panose="020B0604020202020204" pitchFamily="34" charset="0"/>
              </a:rPr>
              <a:t> </a:t>
            </a:r>
            <a:r>
              <a:rPr lang="en-US" sz="2250" dirty="0">
                <a:latin typeface="Arial" panose="020B0604020202020204" pitchFamily="34" charset="0"/>
                <a:cs typeface="Arial" panose="020B0604020202020204" pitchFamily="34" charset="0"/>
              </a:rPr>
              <a:t>A standard pack of cards is shuffled and a card is chosen at random. Find the probability of choosing </a:t>
            </a:r>
            <a:endParaRPr lang="en-US" sz="225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diamond or spade </a:t>
            </a:r>
            <a:endParaRPr lang="en-US" sz="225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a </a:t>
            </a:r>
            <a:r>
              <a:rPr lang="en-US" sz="2250" dirty="0">
                <a:latin typeface="Arial" panose="020B0604020202020204" pitchFamily="34" charset="0"/>
                <a:cs typeface="Arial" panose="020B0604020202020204" pitchFamily="34" charset="0"/>
              </a:rPr>
              <a:t>black ace or a </a:t>
            </a:r>
            <a:r>
              <a:rPr lang="en-US" sz="2250" dirty="0" smtClean="0">
                <a:latin typeface="Arial" panose="020B0604020202020204" pitchFamily="34" charset="0"/>
                <a:cs typeface="Arial" panose="020B0604020202020204" pitchFamily="34" charset="0"/>
              </a:rPr>
              <a:t>heart</a:t>
            </a:r>
            <a:r>
              <a:rPr lang="en-US" sz="2250" dirty="0">
                <a:latin typeface="Arial" panose="020B0604020202020204" pitchFamily="34" charset="0"/>
                <a:cs typeface="Arial" panose="020B0604020202020204" pitchFamily="34" charset="0"/>
              </a:rPr>
              <a:t>.</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17" name="Group 16"/>
          <p:cNvGrpSpPr/>
          <p:nvPr/>
        </p:nvGrpSpPr>
        <p:grpSpPr>
          <a:xfrm>
            <a:off x="275085" y="1239144"/>
            <a:ext cx="5213924" cy="1471518"/>
            <a:chOff x="150164" y="6494199"/>
            <a:chExt cx="5213924" cy="1471518"/>
          </a:xfrm>
        </p:grpSpPr>
        <p:sp>
          <p:nvSpPr>
            <p:cNvPr id="18" name="Rectangle 17"/>
            <p:cNvSpPr/>
            <p:nvPr/>
          </p:nvSpPr>
          <p:spPr>
            <a:xfrm flipH="1">
              <a:off x="150164" y="6673055"/>
              <a:ext cx="5213924" cy="129266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a:solidFill>
                    <a:schemeClr val="tx1"/>
                  </a:solidFill>
                  <a:latin typeface="Arial" panose="020B0604020202020204" pitchFamily="34" charset="0"/>
                  <a:cs typeface="Arial" panose="020B0604020202020204" pitchFamily="34" charset="0"/>
                </a:rPr>
                <a:t>When events are mutually exclusive you can add their probabilities. For mutually exclusive events P(A or B) = P(A) + P(B)</a:t>
              </a:r>
            </a:p>
          </p:txBody>
        </p:sp>
        <p:sp>
          <p:nvSpPr>
            <p:cNvPr id="19" name="Pentagon 1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5</a:t>
              </a:r>
              <a:endParaRPr lang="en-US" b="1" dirty="0">
                <a:latin typeface="Arial" panose="020B0604020202020204" pitchFamily="34" charset="0"/>
                <a:cs typeface="Arial" panose="020B0604020202020204" pitchFamily="34" charset="0"/>
              </a:endParaRPr>
            </a:p>
          </p:txBody>
        </p:sp>
      </p:grpSp>
      <p:sp>
        <p:nvSpPr>
          <p:cNvPr id="9" name="Rectangle 8"/>
          <p:cNvSpPr/>
          <p:nvPr/>
        </p:nvSpPr>
        <p:spPr>
          <a:xfrm flipH="1">
            <a:off x="225755" y="5294238"/>
            <a:ext cx="5204539" cy="123110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1850" b="1" dirty="0" smtClean="0">
                <a:solidFill>
                  <a:srgbClr val="C00000"/>
                </a:solidFill>
                <a:latin typeface="Arial" panose="020B0604020202020204" pitchFamily="34" charset="0"/>
                <a:cs typeface="Arial" panose="020B0604020202020204" pitchFamily="34" charset="0"/>
              </a:rPr>
              <a:t>Q6 </a:t>
            </a:r>
            <a:r>
              <a:rPr lang="en-US" sz="1850" b="1" dirty="0">
                <a:solidFill>
                  <a:srgbClr val="C00000"/>
                </a:solidFill>
                <a:latin typeface="Arial" panose="020B0604020202020204" pitchFamily="34" charset="0"/>
                <a:cs typeface="Arial" panose="020B0604020202020204" pitchFamily="34" charset="0"/>
              </a:rPr>
              <a:t>hint</a:t>
            </a:r>
            <a:r>
              <a:rPr lang="en-US" sz="1850" dirty="0">
                <a:solidFill>
                  <a:schemeClr val="tx1"/>
                </a:solidFill>
                <a:latin typeface="Arial" panose="020B0604020202020204" pitchFamily="34" charset="0"/>
                <a:cs typeface="Arial" panose="020B0604020202020204" pitchFamily="34" charset="0"/>
              </a:rPr>
              <a:t> </a:t>
            </a:r>
            <a:r>
              <a:rPr lang="en-US" sz="1850" dirty="0" smtClean="0">
                <a:solidFill>
                  <a:schemeClr val="tx1"/>
                </a:solidFill>
                <a:latin typeface="Arial" panose="020B0604020202020204" pitchFamily="34" charset="0"/>
                <a:cs typeface="Arial" panose="020B0604020202020204" pitchFamily="34" charset="0"/>
              </a:rPr>
              <a:t>– A standard </a:t>
            </a:r>
            <a:r>
              <a:rPr lang="en-US" sz="1850" dirty="0">
                <a:solidFill>
                  <a:schemeClr val="tx1"/>
                </a:solidFill>
                <a:latin typeface="Arial" panose="020B0604020202020204" pitchFamily="34" charset="0"/>
                <a:cs typeface="Arial" panose="020B0604020202020204" pitchFamily="34" charset="0"/>
              </a:rPr>
              <a:t>pack of 52 cards is equally split into four suits; hearts, diamonds, clubs and spades. For each suit there is an Ace, 2,3,4, 5,6, 7,8,9,10, Jack, Queen and King.</a:t>
            </a:r>
          </a:p>
        </p:txBody>
      </p:sp>
    </p:spTree>
    <p:extLst>
      <p:ext uri="{BB962C8B-B14F-4D97-AF65-F5344CB8AC3E}">
        <p14:creationId xmlns:p14="http://schemas.microsoft.com/office/powerpoint/2010/main" val="4281890798"/>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310</a:t>
            </a:r>
            <a:endParaRPr lang="en-GB" sz="1400" b="1" dirty="0">
              <a:latin typeface="Calibri" panose="020F0502020204030204" pitchFamily="34" charset="0"/>
            </a:endParaRPr>
          </a:p>
        </p:txBody>
      </p:sp>
      <p:sp>
        <p:nvSpPr>
          <p:cNvPr id="3" name="Rectangle 2"/>
          <p:cNvSpPr/>
          <p:nvPr/>
        </p:nvSpPr>
        <p:spPr>
          <a:xfrm>
            <a:off x="251520" y="1259175"/>
            <a:ext cx="5256584" cy="5570756"/>
          </a:xfrm>
          <a:prstGeom prst="rect">
            <a:avLst/>
          </a:prstGeom>
        </p:spPr>
        <p:txBody>
          <a:bodyPr wrap="square">
            <a:spAutoFit/>
          </a:bodyPr>
          <a:lstStyle/>
          <a:p>
            <a:pPr marL="342900" indent="-342900">
              <a:buClr>
                <a:srgbClr val="C00000"/>
              </a:buClr>
              <a:buFont typeface="+mj-lt"/>
              <a:buAutoNum type="arabicPeriod" startAt="7"/>
              <a:tabLst>
                <a:tab pos="2743200" algn="l"/>
              </a:tabLst>
            </a:pPr>
            <a:r>
              <a:rPr lang="en-US" sz="2200" dirty="0">
                <a:latin typeface="Arial" panose="020B0604020202020204" pitchFamily="34" charset="0"/>
                <a:cs typeface="Arial" panose="020B0604020202020204" pitchFamily="34" charset="0"/>
              </a:rPr>
              <a:t>The chance of it raining on a day in July in London is 71%. There is a 6% chance of a dry day with cloud coverage. What is the probability that on a visit to London in July, you will have a clear blue sunny sky with no rain</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342900" indent="-342900">
              <a:buClr>
                <a:srgbClr val="C00000"/>
              </a:buClr>
              <a:buFont typeface="+mj-lt"/>
              <a:buAutoNum type="arabicPeriod" startAt="7"/>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numbered cards are shuffled. A card is chosen at </a:t>
            </a:r>
            <a:r>
              <a:rPr lang="en-US" sz="2200" dirty="0" smtClean="0">
                <a:latin typeface="Arial" panose="020B0604020202020204" pitchFamily="34" charset="0"/>
                <a:cs typeface="Arial" panose="020B0604020202020204" pitchFamily="34" charset="0"/>
              </a:rPr>
              <a:t>random.</a:t>
            </a:r>
            <a:br>
              <a:rPr lang="en-US" sz="22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of choosing a square number, a prime number or a multiple of 6.</a:t>
            </a: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9" name="Rectangle 8"/>
          <p:cNvSpPr/>
          <p:nvPr/>
        </p:nvSpPr>
        <p:spPr>
          <a:xfrm flipH="1">
            <a:off x="251520" y="3717032"/>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The sum of the probabilities of all possible outcomes is </a:t>
            </a:r>
            <a:r>
              <a:rPr lang="en-US" sz="2200" dirty="0" smtClean="0">
                <a:solidFill>
                  <a:schemeClr val="tx1"/>
                </a:solidFill>
                <a:latin typeface="Arial" panose="020B0604020202020204" pitchFamily="34" charset="0"/>
                <a:cs typeface="Arial" panose="020B0604020202020204" pitchFamily="34" charset="0"/>
                <a:sym typeface="Wingdings" panose="05000000000000000000" pitchFamily="2" charset="2"/>
              </a:rPr>
              <a:t></a:t>
            </a:r>
            <a:r>
              <a:rPr lang="en-US" sz="2200" dirty="0" smtClean="0">
                <a:solidFill>
                  <a:schemeClr val="tx1"/>
                </a:solidFill>
                <a:latin typeface="Arial" panose="020B0604020202020204" pitchFamily="34" charset="0"/>
                <a:cs typeface="Arial" panose="020B0604020202020204" pitchFamily="34" charset="0"/>
              </a:rPr>
              <a:t>%.</a:t>
            </a:r>
            <a:endParaRPr lang="en-US" sz="2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rot="20667713">
            <a:off x="296820" y="5292864"/>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1</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rot="20667713">
            <a:off x="1354300" y="5292864"/>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3</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rot="20667713">
            <a:off x="2411780" y="5292864"/>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5</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rot="20667713">
            <a:off x="3469260" y="5292864"/>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7</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rot="20667713">
            <a:off x="4526740" y="5292864"/>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9</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rot="1130930">
            <a:off x="825560" y="5301139"/>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2</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rot="1130930">
            <a:off x="1883040" y="5301139"/>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4</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2" name="Rectangle 21"/>
          <p:cNvSpPr/>
          <p:nvPr/>
        </p:nvSpPr>
        <p:spPr>
          <a:xfrm rot="1130930">
            <a:off x="2940520" y="5301139"/>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6</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3" name="Rectangle 22"/>
          <p:cNvSpPr/>
          <p:nvPr/>
        </p:nvSpPr>
        <p:spPr>
          <a:xfrm rot="1130930">
            <a:off x="3998000" y="5301139"/>
            <a:ext cx="39864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8</a:t>
            </a:r>
            <a:endParaRPr lang="en-US" sz="1400" dirty="0">
              <a:solidFill>
                <a:schemeClr val="tx1"/>
              </a:solidFill>
              <a:latin typeface="Times New Roman" panose="02020603050405020304" pitchFamily="18" charset="0"/>
              <a:cs typeface="Times New Roman" panose="02020603050405020304" pitchFamily="18" charset="0"/>
            </a:endParaRPr>
          </a:p>
        </p:txBody>
      </p:sp>
      <p:sp>
        <p:nvSpPr>
          <p:cNvPr id="26" name="Rectangle 25"/>
          <p:cNvSpPr/>
          <p:nvPr/>
        </p:nvSpPr>
        <p:spPr>
          <a:xfrm rot="1130930">
            <a:off x="5053280" y="5314370"/>
            <a:ext cx="480550" cy="3192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10</a:t>
            </a:r>
            <a:endParaRPr 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671384"/>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311</a:t>
            </a:r>
            <a:endParaRPr lang="en-GB" sz="1400" b="1" dirty="0">
              <a:latin typeface="Calibri" panose="020F0502020204030204" pitchFamily="34" charset="0"/>
            </a:endParaRPr>
          </a:p>
        </p:txBody>
      </p:sp>
      <p:sp>
        <p:nvSpPr>
          <p:cNvPr id="3" name="Rectangle 2"/>
          <p:cNvSpPr/>
          <p:nvPr/>
        </p:nvSpPr>
        <p:spPr>
          <a:xfrm>
            <a:off x="251520" y="3201357"/>
            <a:ext cx="5256584" cy="3323987"/>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200" b="1" dirty="0">
                <a:solidFill>
                  <a:srgbClr val="C00000"/>
                </a:solidFill>
                <a:latin typeface="Arial" panose="020B0604020202020204" pitchFamily="34" charset="0"/>
                <a:cs typeface="Arial" panose="020B0604020202020204" pitchFamily="34" charset="0"/>
              </a:rPr>
              <a:t>Problem-solving</a:t>
            </a:r>
            <a:r>
              <a:rPr lang="en-US" sz="2200"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table gives the </a:t>
            </a:r>
            <a:r>
              <a:rPr lang="en-US" sz="2200" dirty="0" smtClean="0">
                <a:latin typeface="Arial" panose="020B0604020202020204" pitchFamily="34" charset="0"/>
                <a:cs typeface="Arial" panose="020B0604020202020204" pitchFamily="34" charset="0"/>
              </a:rPr>
              <a:t>probability </a:t>
            </a:r>
            <a:r>
              <a:rPr lang="en-US" sz="2200" dirty="0">
                <a:latin typeface="Arial" panose="020B0604020202020204" pitchFamily="34" charset="0"/>
                <a:cs typeface="Arial" panose="020B0604020202020204" pitchFamily="34" charset="0"/>
              </a:rPr>
              <a:t>of getting each of 1,2,3 and 4 on a biased 4-sided spinner.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of getting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2 or 4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1 or </a:t>
            </a:r>
            <a:r>
              <a:rPr lang="en-US" sz="2200" dirty="0">
                <a:latin typeface="Arial" panose="020B0604020202020204" pitchFamily="34" charset="0"/>
                <a:cs typeface="Arial" panose="020B0604020202020204" pitchFamily="34" charset="0"/>
              </a:rPr>
              <a:t>2 or 3.</a:t>
            </a:r>
          </a:p>
        </p:txBody>
      </p:sp>
      <p:graphicFrame>
        <p:nvGraphicFramePr>
          <p:cNvPr id="17" name="Table 16"/>
          <p:cNvGraphicFramePr>
            <a:graphicFrameLocks noGrp="1"/>
          </p:cNvGraphicFramePr>
          <p:nvPr>
            <p:extLst>
              <p:ext uri="{D42A27DB-BD31-4B8C-83A1-F6EECF244321}">
                <p14:modId xmlns:p14="http://schemas.microsoft.com/office/powerpoint/2010/main" val="2416043342"/>
              </p:ext>
            </p:extLst>
          </p:nvPr>
        </p:nvGraphicFramePr>
        <p:xfrm>
          <a:off x="323528" y="4723110"/>
          <a:ext cx="5184576" cy="914400"/>
        </p:xfrm>
        <a:graphic>
          <a:graphicData uri="http://schemas.openxmlformats.org/drawingml/2006/table">
            <a:tbl>
              <a:tblPr firstRow="1" bandRow="1">
                <a:tableStyleId>{5940675A-B579-460E-94D1-54222C63F5DA}</a:tableStyleId>
              </a:tblPr>
              <a:tblGrid>
                <a:gridCol w="1801304"/>
                <a:gridCol w="845818"/>
                <a:gridCol w="845818"/>
                <a:gridCol w="845818"/>
                <a:gridCol w="845818"/>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dirty="0" smtClean="0">
                          <a:latin typeface="Arial" panose="020B0604020202020204" pitchFamily="34" charset="0"/>
                          <a:cs typeface="Arial" panose="020B0604020202020204" pitchFamily="34" charset="0"/>
                        </a:rPr>
                        <a:t>Probability</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4</a:t>
                      </a:r>
                      <a:r>
                        <a:rPr lang="en-US" sz="2400" i="1" dirty="0" smtClean="0">
                          <a:latin typeface="Arial" panose="020B0604020202020204" pitchFamily="34" charset="0"/>
                          <a:cs typeface="Arial" panose="020B0604020202020204" pitchFamily="34" charset="0"/>
                        </a:rPr>
                        <a:t>x</a:t>
                      </a:r>
                      <a:endParaRPr lang="en-US" sz="2400" i="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a:t>
                      </a:r>
                      <a:r>
                        <a:rPr lang="en-US" sz="2400" i="1"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a:t>
                      </a:r>
                      <a:r>
                        <a:rPr lang="en-US" sz="2400" i="1"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i="1" dirty="0" smtClean="0">
                          <a:latin typeface="Arial" panose="020B0604020202020204" pitchFamily="34" charset="0"/>
                          <a:cs typeface="Arial" panose="020B0604020202020204" pitchFamily="34" charset="0"/>
                        </a:rPr>
                        <a:t>x</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8" name="Group 17"/>
          <p:cNvGrpSpPr/>
          <p:nvPr/>
        </p:nvGrpSpPr>
        <p:grpSpPr>
          <a:xfrm>
            <a:off x="275085" y="1281828"/>
            <a:ext cx="5213924" cy="1794683"/>
            <a:chOff x="150164" y="6494199"/>
            <a:chExt cx="5213924" cy="1794683"/>
          </a:xfrm>
        </p:grpSpPr>
        <p:sp>
          <p:nvSpPr>
            <p:cNvPr id="19" name="Rectangle 18"/>
            <p:cNvSpPr/>
            <p:nvPr/>
          </p:nvSpPr>
          <p:spPr>
            <a:xfrm flipH="1">
              <a:off x="150164" y="6673055"/>
              <a:ext cx="5213924" cy="1615827"/>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100" dirty="0">
                  <a:solidFill>
                    <a:schemeClr val="tx1"/>
                  </a:solidFill>
                  <a:latin typeface="Arial" panose="020B0604020202020204" pitchFamily="34" charset="0"/>
                  <a:cs typeface="Arial" panose="020B0604020202020204" pitchFamily="34" charset="0"/>
                </a:rPr>
                <a:t>For 3 or more mutually exclusive events, P(A or B or C or...) = P(A) + P(B) + P(C) + ... The probabilities of an exhaustive set of mutually exclusive events sum to 1.</a:t>
              </a:r>
            </a:p>
          </p:txBody>
        </p:sp>
        <p:sp>
          <p:nvSpPr>
            <p:cNvPr id="24" name="Pentagon 2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5</a:t>
              </a:r>
              <a:endParaRPr lang="en-US" b="1" dirty="0">
                <a:latin typeface="Arial" panose="020B0604020202020204" pitchFamily="34" charset="0"/>
                <a:cs typeface="Arial" panose="020B0604020202020204" pitchFamily="34" charset="0"/>
              </a:endParaRPr>
            </a:p>
          </p:txBody>
        </p:sp>
      </p:grpSp>
      <p:pic>
        <p:nvPicPr>
          <p:cNvPr id="25" name="Picture 2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321654639"/>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311</a:t>
            </a:r>
            <a:endParaRPr lang="en-GB" sz="1400" b="1" dirty="0">
              <a:latin typeface="Calibri" panose="020F0502020204030204" pitchFamily="34" charset="0"/>
            </a:endParaRPr>
          </a:p>
        </p:txBody>
      </p:sp>
      <p:grpSp>
        <p:nvGrpSpPr>
          <p:cNvPr id="11" name="Group 10"/>
          <p:cNvGrpSpPr/>
          <p:nvPr/>
        </p:nvGrpSpPr>
        <p:grpSpPr>
          <a:xfrm>
            <a:off x="179512" y="2348880"/>
            <a:ext cx="8712968" cy="4320480"/>
            <a:chOff x="3483872" y="1089031"/>
            <a:chExt cx="5264592" cy="4320480"/>
          </a:xfrm>
        </p:grpSpPr>
        <p:sp>
          <p:nvSpPr>
            <p:cNvPr id="12" name="Round Diagonal Corner Rectangle 11"/>
            <p:cNvSpPr/>
            <p:nvPr/>
          </p:nvSpPr>
          <p:spPr>
            <a:xfrm>
              <a:off x="3491880" y="1161039"/>
              <a:ext cx="5256584" cy="4172241"/>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Rectangle 13"/>
                <p:cNvSpPr/>
                <p:nvPr/>
              </p:nvSpPr>
              <p:spPr>
                <a:xfrm>
                  <a:off x="3558865" y="1547595"/>
                  <a:ext cx="5146090" cy="3861916"/>
                </a:xfrm>
                <a:prstGeom prst="rect">
                  <a:avLst/>
                </a:prstGeom>
              </p:spPr>
              <p:txBody>
                <a:bodyPr wrap="square">
                  <a:spAutoFit/>
                </a:bodyPr>
                <a:lstStyle/>
                <a:p>
                  <a:pPr>
                    <a:spcAft>
                      <a:spcPts val="0"/>
                    </a:spcAft>
                    <a:tabLst>
                      <a:tab pos="4972050" algn="r"/>
                    </a:tabLst>
                  </a:pPr>
                  <a:r>
                    <a:rPr lang="en-US" sz="2800" dirty="0" smtClean="0"/>
                    <a:t>A bag contains 20 counters. 7 of the counters are red. A counter is taken at random from the bag. Work out the probability that the counter will be </a:t>
                  </a:r>
                </a:p>
                <a:p>
                  <a:pPr marL="457200" indent="-457200">
                    <a:spcAft>
                      <a:spcPts val="0"/>
                    </a:spcAft>
                    <a:buClr>
                      <a:srgbClr val="C00000"/>
                    </a:buClr>
                    <a:buFont typeface="+mj-lt"/>
                    <a:buAutoNum type="alphaLcPeriod"/>
                    <a:tabLst>
                      <a:tab pos="4972050" algn="r"/>
                    </a:tabLst>
                  </a:pPr>
                  <a:r>
                    <a:rPr lang="en-US" sz="2800" dirty="0" smtClean="0"/>
                    <a:t>red    </a:t>
                  </a:r>
                  <a:r>
                    <a:rPr lang="en-US" sz="2800" dirty="0" smtClean="0">
                      <a:solidFill>
                        <a:srgbClr val="C00000"/>
                      </a:solidFill>
                    </a:rPr>
                    <a:t>b.</a:t>
                  </a:r>
                  <a:r>
                    <a:rPr lang="en-US" sz="2800" dirty="0" smtClean="0"/>
                    <a:t> </a:t>
                  </a:r>
                  <a:r>
                    <a:rPr lang="en-US" sz="2800" dirty="0"/>
                    <a:t>not red</a:t>
                  </a:r>
                  <a:r>
                    <a:rPr lang="en-US" sz="2800" dirty="0" smtClean="0"/>
                    <a:t>.</a:t>
                  </a:r>
                </a:p>
                <a:p>
                  <a:pPr>
                    <a:spcAft>
                      <a:spcPts val="0"/>
                    </a:spcAft>
                    <a:tabLst>
                      <a:tab pos="4972050" algn="r"/>
                    </a:tabLst>
                  </a:pPr>
                  <a:endParaRPr lang="en-US" sz="400" dirty="0" smtClean="0">
                    <a:latin typeface="Comic Sans MS" panose="030F0702030302020204" pitchFamily="66" charset="0"/>
                  </a:endParaRPr>
                </a:p>
                <a:p>
                  <a:pPr>
                    <a:spcAft>
                      <a:spcPts val="0"/>
                    </a:spcAft>
                    <a:tabLst>
                      <a:tab pos="4972050" algn="r"/>
                    </a:tabLst>
                  </a:pPr>
                  <a:r>
                    <a:rPr lang="en-US" sz="2400" dirty="0" smtClean="0">
                      <a:solidFill>
                        <a:srgbClr val="002060"/>
                      </a:solidFill>
                      <a:latin typeface="Comic Sans MS" panose="030F0702030302020204" pitchFamily="66" charset="0"/>
                    </a:rPr>
                    <a:t>a. P(red) = </a:t>
                  </a:r>
                  <a14:m>
                    <m:oMath xmlns:m="http://schemas.openxmlformats.org/officeDocument/2006/math">
                      <m:f>
                        <m:fPr>
                          <m:ctrlPr>
                            <a:rPr lang="en-US" sz="2400" i="1">
                              <a:solidFill>
                                <a:srgbClr val="002060"/>
                              </a:solidFill>
                              <a:latin typeface="Cambria Math" panose="02040503050406030204" pitchFamily="18" charset="0"/>
                              <a:cs typeface="Arial" panose="020B0604020202020204" pitchFamily="34" charset="0"/>
                            </a:rPr>
                          </m:ctrlPr>
                        </m:fPr>
                        <m:num>
                          <m:r>
                            <a:rPr lang="en-US" sz="2400" b="0" i="1" smtClean="0">
                              <a:solidFill>
                                <a:srgbClr val="002060"/>
                              </a:solidFill>
                              <a:latin typeface="Cambria Math" panose="02040503050406030204" pitchFamily="18" charset="0"/>
                              <a:cs typeface="Arial" panose="020B0604020202020204" pitchFamily="34" charset="0"/>
                            </a:rPr>
                            <m:t>7</m:t>
                          </m:r>
                        </m:num>
                        <m:den>
                          <m:r>
                            <a:rPr lang="en-US" sz="2400" b="0" i="1" smtClean="0">
                              <a:solidFill>
                                <a:srgbClr val="002060"/>
                              </a:solidFill>
                              <a:latin typeface="Cambria Math" panose="02040503050406030204" pitchFamily="18" charset="0"/>
                              <a:cs typeface="Arial" panose="020B0604020202020204" pitchFamily="34" charset="0"/>
                            </a:rPr>
                            <m:t>20</m:t>
                          </m:r>
                        </m:den>
                      </m:f>
                    </m:oMath>
                  </a14:m>
                  <a:endParaRPr lang="en-US" sz="2400" dirty="0">
                    <a:solidFill>
                      <a:srgbClr val="002060"/>
                    </a:solidFill>
                  </a:endParaRPr>
                </a:p>
                <a:p>
                  <a:pPr>
                    <a:spcAft>
                      <a:spcPts val="0"/>
                    </a:spcAft>
                    <a:tabLst>
                      <a:tab pos="4972050" algn="r"/>
                    </a:tabLst>
                  </a:pPr>
                  <a:r>
                    <a:rPr lang="en-US" sz="2400" dirty="0" smtClean="0">
                      <a:solidFill>
                        <a:srgbClr val="002060"/>
                      </a:solidFill>
                      <a:latin typeface="Comic Sans MS" panose="030F0702030302020204" pitchFamily="66" charset="0"/>
                    </a:rPr>
                    <a:t>b. P(not red) = 1 – P(red)</a:t>
                  </a:r>
                </a:p>
                <a:p>
                  <a:pPr>
                    <a:spcAft>
                      <a:spcPts val="0"/>
                    </a:spcAft>
                    <a:tabLst>
                      <a:tab pos="4972050" algn="r"/>
                    </a:tabLst>
                  </a:pPr>
                  <a:r>
                    <a:rPr lang="en-US" sz="2400" dirty="0" smtClean="0">
                      <a:solidFill>
                        <a:srgbClr val="002060"/>
                      </a:solidFill>
                      <a:latin typeface="Comic Sans MS" panose="030F0702030302020204" pitchFamily="66" charset="0"/>
                    </a:rPr>
                    <a:t>                     = 1 - </a:t>
                  </a:r>
                  <a14:m>
                    <m:oMath xmlns:m="http://schemas.openxmlformats.org/officeDocument/2006/math">
                      <m:f>
                        <m:fPr>
                          <m:ctrlPr>
                            <a:rPr lang="en-US" sz="2400" i="1">
                              <a:solidFill>
                                <a:srgbClr val="002060"/>
                              </a:solidFill>
                              <a:latin typeface="Cambria Math" panose="02040503050406030204" pitchFamily="18" charset="0"/>
                              <a:cs typeface="Arial" panose="020B0604020202020204" pitchFamily="34" charset="0"/>
                            </a:rPr>
                          </m:ctrlPr>
                        </m:fPr>
                        <m:num>
                          <m:r>
                            <a:rPr lang="en-US" sz="2400" i="1">
                              <a:solidFill>
                                <a:srgbClr val="002060"/>
                              </a:solidFill>
                              <a:latin typeface="Cambria Math" panose="02040503050406030204" pitchFamily="18" charset="0"/>
                              <a:cs typeface="Arial" panose="020B0604020202020204" pitchFamily="34" charset="0"/>
                            </a:rPr>
                            <m:t>7</m:t>
                          </m:r>
                        </m:num>
                        <m:den>
                          <m:r>
                            <a:rPr lang="en-US" sz="2400" i="1">
                              <a:solidFill>
                                <a:srgbClr val="002060"/>
                              </a:solidFill>
                              <a:latin typeface="Cambria Math" panose="02040503050406030204" pitchFamily="18" charset="0"/>
                              <a:cs typeface="Arial" panose="020B0604020202020204" pitchFamily="34" charset="0"/>
                            </a:rPr>
                            <m:t>20</m:t>
                          </m:r>
                        </m:den>
                      </m:f>
                    </m:oMath>
                  </a14:m>
                  <a:endParaRPr lang="en-US" sz="2400" dirty="0" smtClean="0">
                    <a:solidFill>
                      <a:srgbClr val="002060"/>
                    </a:solidFill>
                    <a:latin typeface="Comic Sans MS" panose="030F0702030302020204" pitchFamily="66" charset="0"/>
                  </a:endParaRPr>
                </a:p>
                <a:p>
                  <a:pPr>
                    <a:spcAft>
                      <a:spcPts val="0"/>
                    </a:spcAft>
                    <a:tabLst>
                      <a:tab pos="4972050" algn="r"/>
                    </a:tabLst>
                  </a:pPr>
                  <a:r>
                    <a:rPr lang="en-US" sz="2400" dirty="0">
                      <a:solidFill>
                        <a:srgbClr val="002060"/>
                      </a:solidFill>
                      <a:latin typeface="Comic Sans MS" panose="030F0702030302020204" pitchFamily="66" charset="0"/>
                    </a:rPr>
                    <a:t> </a:t>
                  </a:r>
                  <a:r>
                    <a:rPr lang="en-US" sz="2400" dirty="0" smtClean="0">
                      <a:solidFill>
                        <a:srgbClr val="002060"/>
                      </a:solidFill>
                      <a:latin typeface="Comic Sans MS" panose="030F0702030302020204" pitchFamily="66" charset="0"/>
                    </a:rPr>
                    <a:t>                    = </a:t>
                  </a:r>
                  <a14:m>
                    <m:oMath xmlns:m="http://schemas.openxmlformats.org/officeDocument/2006/math">
                      <m:f>
                        <m:fPr>
                          <m:ctrlPr>
                            <a:rPr lang="en-US" sz="2400" i="1">
                              <a:solidFill>
                                <a:srgbClr val="002060"/>
                              </a:solidFill>
                              <a:latin typeface="Cambria Math" panose="02040503050406030204" pitchFamily="18" charset="0"/>
                              <a:cs typeface="Arial" panose="020B0604020202020204" pitchFamily="34" charset="0"/>
                            </a:rPr>
                          </m:ctrlPr>
                        </m:fPr>
                        <m:num>
                          <m:r>
                            <a:rPr lang="en-US" sz="2400" b="0" i="1" smtClean="0">
                              <a:solidFill>
                                <a:srgbClr val="002060"/>
                              </a:solidFill>
                              <a:latin typeface="Cambria Math" panose="02040503050406030204" pitchFamily="18" charset="0"/>
                              <a:cs typeface="Arial" panose="020B0604020202020204" pitchFamily="34" charset="0"/>
                            </a:rPr>
                            <m:t>13</m:t>
                          </m:r>
                        </m:num>
                        <m:den>
                          <m:r>
                            <a:rPr lang="en-US" sz="2400" i="1">
                              <a:solidFill>
                                <a:srgbClr val="002060"/>
                              </a:solidFill>
                              <a:latin typeface="Cambria Math" panose="02040503050406030204" pitchFamily="18" charset="0"/>
                              <a:cs typeface="Arial" panose="020B0604020202020204" pitchFamily="34" charset="0"/>
                            </a:rPr>
                            <m:t>20</m:t>
                          </m:r>
                        </m:den>
                      </m:f>
                    </m:oMath>
                  </a14:m>
                  <a:endParaRPr lang="en-US" sz="2400" dirty="0">
                    <a:latin typeface="Comic Sans MS" panose="030F0702030302020204" pitchFamily="66"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3558865" y="1547595"/>
                  <a:ext cx="5146090" cy="3861916"/>
                </a:xfrm>
                <a:prstGeom prst="rect">
                  <a:avLst/>
                </a:prstGeom>
                <a:blipFill rotWithShape="0">
                  <a:blip r:embed="rId4"/>
                  <a:stretch>
                    <a:fillRect l="-1503" t="-1738"/>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Rectangle 15"/>
              <p:cNvSpPr/>
              <p:nvPr/>
            </p:nvSpPr>
            <p:spPr>
              <a:xfrm flipH="1">
                <a:off x="4716016" y="4509120"/>
                <a:ext cx="4104456" cy="57246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cs typeface="Arial" panose="020B0604020202020204" pitchFamily="34" charset="0"/>
                  </a:rPr>
                  <a:t>P(A)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𝑛𝑢𝑚𝑏𝑒𝑟</m:t>
                        </m:r>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𝑜𝑓</m:t>
                        </m:r>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𝑠𝑢𝑐𝑐𝑒𝑠𝑠𝑓𝑢𝑙</m:t>
                        </m:r>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𝑜𝑢𝑡𝑐𝑜𝑚𝑒𝑠</m:t>
                        </m:r>
                      </m:num>
                      <m:den>
                        <m:r>
                          <a:rPr lang="en-US" sz="2000" b="0" i="1" smtClean="0">
                            <a:solidFill>
                              <a:schemeClr val="tx1"/>
                            </a:solidFill>
                            <a:latin typeface="Cambria Math" panose="02040503050406030204" pitchFamily="18" charset="0"/>
                            <a:cs typeface="Arial" panose="020B0604020202020204" pitchFamily="34" charset="0"/>
                          </a:rPr>
                          <m:t>𝑡𝑜𝑡𝑎𝑙</m:t>
                        </m:r>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𝑛𝑢𝑚𝑏𝑒𝑟</m:t>
                        </m:r>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𝑝𝑜𝑠𝑠𝑖𝑏𝑙𝑒</m:t>
                        </m:r>
                        <m:r>
                          <a:rPr lang="en-US" sz="2000" b="0" i="1"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𝑜𝑢𝑡𝑐𝑜𝑚𝑒𝑠</m:t>
                        </m:r>
                      </m:den>
                    </m:f>
                  </m:oMath>
                </a14:m>
                <a:r>
                  <a:rPr lang="en-US" sz="2000" dirty="0" smtClean="0">
                    <a:solidFill>
                      <a:schemeClr val="tx1"/>
                    </a:solidFill>
                    <a:latin typeface="Arial" panose="020B0604020202020204" pitchFamily="34" charset="0"/>
                    <a:cs typeface="Arial" panose="020B0604020202020204" pitchFamily="34" charset="0"/>
                  </a:rPr>
                  <a:t> </a:t>
                </a:r>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flipH="1">
                <a:off x="4716016" y="4509120"/>
                <a:ext cx="4104456" cy="572464"/>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7" name="Rectangle 16"/>
          <p:cNvSpPr/>
          <p:nvPr/>
        </p:nvSpPr>
        <p:spPr>
          <a:xfrm flipH="1">
            <a:off x="4716016" y="5235662"/>
            <a:ext cx="2883278"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smtClean="0">
                <a:solidFill>
                  <a:schemeClr val="tx1"/>
                </a:solidFill>
                <a:latin typeface="Arial" panose="020B0604020202020204" pitchFamily="34" charset="0"/>
                <a:cs typeface="Arial" panose="020B0604020202020204" pitchFamily="34" charset="0"/>
              </a:rPr>
              <a:t>P(not A) = 1 – P(A)</a:t>
            </a:r>
            <a:endParaRPr lang="en-US" sz="2400" dirty="0">
              <a:solidFill>
                <a:schemeClr val="tx1"/>
              </a:solidFill>
              <a:latin typeface="Arial" panose="020B0604020202020204" pitchFamily="34" charset="0"/>
              <a:cs typeface="Arial" panose="020B0604020202020204" pitchFamily="34" charset="0"/>
            </a:endParaRPr>
          </a:p>
        </p:txBody>
      </p:sp>
      <p:cxnSp>
        <p:nvCxnSpPr>
          <p:cNvPr id="19" name="Straight Arrow Connector 18"/>
          <p:cNvCxnSpPr>
            <a:stCxn id="16" idx="3"/>
          </p:cNvCxnSpPr>
          <p:nvPr/>
        </p:nvCxnSpPr>
        <p:spPr>
          <a:xfrm flipH="1">
            <a:off x="2244096" y="4795352"/>
            <a:ext cx="2471920" cy="523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3"/>
          </p:cNvCxnSpPr>
          <p:nvPr/>
        </p:nvCxnSpPr>
        <p:spPr>
          <a:xfrm flipH="1">
            <a:off x="3328798" y="5466495"/>
            <a:ext cx="1387218" cy="2308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79513" y="1124744"/>
            <a:ext cx="8712966" cy="1117575"/>
            <a:chOff x="150163" y="6494199"/>
            <a:chExt cx="7457202" cy="1117575"/>
          </a:xfrm>
        </p:grpSpPr>
        <p:sp>
          <p:nvSpPr>
            <p:cNvPr id="23" name="Rectangle 22"/>
            <p:cNvSpPr/>
            <p:nvPr/>
          </p:nvSpPr>
          <p:spPr>
            <a:xfrm flipH="1">
              <a:off x="150163" y="6673055"/>
              <a:ext cx="7457202" cy="9387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For mutually exclusive events A and not A, P(not A)  - 1 – P(A). A and not A are always exclusive.</a:t>
              </a:r>
              <a:endParaRPr lang="en-US" sz="2000" dirty="0">
                <a:solidFill>
                  <a:schemeClr val="tx1"/>
                </a:solidFill>
                <a:latin typeface="Arial" panose="020B0604020202020204" pitchFamily="34" charset="0"/>
                <a:cs typeface="Arial" panose="020B0604020202020204" pitchFamily="34" charset="0"/>
              </a:endParaRPr>
            </a:p>
          </p:txBody>
        </p:sp>
        <p:sp>
          <p:nvSpPr>
            <p:cNvPr id="24" name="Pentagon 23"/>
            <p:cNvSpPr/>
            <p:nvPr/>
          </p:nvSpPr>
          <p:spPr>
            <a:xfrm>
              <a:off x="150164" y="6494199"/>
              <a:ext cx="2695391" cy="32725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a:t>
              </a:r>
              <a:endParaRPr lang="en-US" sz="20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210934950"/>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311</a:t>
            </a:r>
            <a:endParaRPr lang="en-GB" sz="1400" b="1" dirty="0">
              <a:latin typeface="Calibri" panose="020F0502020204030204" pitchFamily="34" charset="0"/>
            </a:endParaRPr>
          </a:p>
        </p:txBody>
      </p:sp>
      <p:sp>
        <p:nvSpPr>
          <p:cNvPr id="3" name="Rectangle 2"/>
          <p:cNvSpPr/>
          <p:nvPr/>
        </p:nvSpPr>
        <p:spPr>
          <a:xfrm>
            <a:off x="251520" y="1257141"/>
            <a:ext cx="5256584" cy="5293757"/>
          </a:xfrm>
          <a:prstGeom prst="rect">
            <a:avLst/>
          </a:prstGeom>
        </p:spPr>
        <p:txBody>
          <a:bodyPr wrap="square">
            <a:spAutoFit/>
          </a:bodyPr>
          <a:lstStyle/>
          <a:p>
            <a:pPr marL="628650" indent="-628650">
              <a:buClr>
                <a:srgbClr val="C00000"/>
              </a:buClr>
              <a:buFont typeface="+mj-lt"/>
              <a:buAutoNum type="arabicPeriod" startAt="10"/>
              <a:tabLst>
                <a:tab pos="2743200" algn="l"/>
              </a:tabLst>
            </a:pPr>
            <a:r>
              <a:rPr lang="en-US" sz="2600" b="1" dirty="0">
                <a:solidFill>
                  <a:srgbClr val="C00000"/>
                </a:solidFill>
                <a:latin typeface="Arial" panose="020B0604020202020204" pitchFamily="34" charset="0"/>
                <a:cs typeface="Arial" panose="020B0604020202020204" pitchFamily="34" charset="0"/>
              </a:rPr>
              <a:t>Modelling</a:t>
            </a:r>
            <a:r>
              <a:rPr lang="en-US" sz="2600" dirty="0">
                <a:solidFill>
                  <a:srgbClr val="C00000"/>
                </a:solidFill>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A fair 6-sided d ice is rolled. Work out the probability of rolling </a:t>
            </a:r>
            <a:endParaRPr lang="en-US" sz="2600" dirty="0" smtClean="0">
              <a:latin typeface="Arial" panose="020B0604020202020204" pitchFamily="34" charset="0"/>
              <a:cs typeface="Arial" panose="020B0604020202020204" pitchFamily="34" charset="0"/>
            </a:endParaRPr>
          </a:p>
          <a:p>
            <a:pPr marL="1085850" lvl="1" indent="-4572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1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not 1.</a:t>
            </a:r>
          </a:p>
          <a:p>
            <a:pPr marL="628650" indent="-628650">
              <a:buClr>
                <a:srgbClr val="C00000"/>
              </a:buClr>
              <a:buFont typeface="+mj-lt"/>
              <a:buAutoNum type="arabicPeriod" startAt="10"/>
              <a:tabLst>
                <a:tab pos="2743200" algn="l"/>
              </a:tabLst>
            </a:pPr>
            <a:r>
              <a:rPr lang="en-US" sz="2600" b="1" dirty="0" smtClean="0">
                <a:solidFill>
                  <a:srgbClr val="C00000"/>
                </a:solidFill>
                <a:latin typeface="Arial" panose="020B0604020202020204" pitchFamily="34" charset="0"/>
                <a:cs typeface="Arial" panose="020B0604020202020204" pitchFamily="34" charset="0"/>
              </a:rPr>
              <a:t>Modelling </a:t>
            </a:r>
            <a:r>
              <a:rPr lang="en-US" sz="2600" dirty="0">
                <a:latin typeface="Arial" panose="020B0604020202020204" pitchFamily="34" charset="0"/>
                <a:cs typeface="Arial" panose="020B0604020202020204" pitchFamily="34" charset="0"/>
              </a:rPr>
              <a:t>A standard pack of cards is shuffled and a card is chosen at random. Find the probability of choosing a </a:t>
            </a:r>
            <a:endParaRPr lang="en-US" sz="2600" dirty="0" smtClean="0">
              <a:latin typeface="Arial" panose="020B0604020202020204" pitchFamily="34" charset="0"/>
              <a:cs typeface="Arial" panose="020B0604020202020204" pitchFamily="34" charset="0"/>
            </a:endParaRPr>
          </a:p>
          <a:p>
            <a:pPr marL="1085850" lvl="1" indent="-4572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heart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not a heart.</a:t>
            </a:r>
          </a:p>
          <a:p>
            <a:pPr marL="628650" indent="-628650">
              <a:buClr>
                <a:srgbClr val="C00000"/>
              </a:buClr>
              <a:buFont typeface="+mj-lt"/>
              <a:buAutoNum type="arabicPeriod" startAt="10"/>
              <a:tabLst>
                <a:tab pos="2743200" algn="l"/>
              </a:tabLst>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probability that it will rain tomorrow is </a:t>
            </a:r>
            <a:r>
              <a:rPr lang="en-US" sz="2600" dirty="0" smtClean="0">
                <a:latin typeface="Arial" panose="020B0604020202020204" pitchFamily="34" charset="0"/>
                <a:cs typeface="Arial" panose="020B0604020202020204" pitchFamily="34" charset="0"/>
              </a:rPr>
              <a:t>0.88.</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Work </a:t>
            </a:r>
            <a:r>
              <a:rPr lang="en-US" sz="2600" dirty="0">
                <a:latin typeface="Arial" panose="020B0604020202020204" pitchFamily="34" charset="0"/>
                <a:cs typeface="Arial" panose="020B0604020202020204" pitchFamily="34" charset="0"/>
              </a:rPr>
              <a:t>out the probability that it will not rain tomorrow.</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23569959"/>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311</a:t>
            </a:r>
            <a:endParaRPr lang="en-GB" sz="1400" b="1" dirty="0">
              <a:latin typeface="Calibri" panose="020F0502020204030204" pitchFamily="34" charset="0"/>
            </a:endParaRPr>
          </a:p>
        </p:txBody>
      </p:sp>
      <p:grpSp>
        <p:nvGrpSpPr>
          <p:cNvPr id="6" name="Group 5"/>
          <p:cNvGrpSpPr/>
          <p:nvPr/>
        </p:nvGrpSpPr>
        <p:grpSpPr>
          <a:xfrm>
            <a:off x="305905" y="1268760"/>
            <a:ext cx="5130191" cy="3947372"/>
            <a:chOff x="3483872" y="1089031"/>
            <a:chExt cx="5264592" cy="3947372"/>
          </a:xfrm>
        </p:grpSpPr>
        <p:sp>
          <p:nvSpPr>
            <p:cNvPr id="7" name="Round Diagonal Corner Rectangle 6"/>
            <p:cNvSpPr/>
            <p:nvPr/>
          </p:nvSpPr>
          <p:spPr>
            <a:xfrm>
              <a:off x="3491880" y="1089031"/>
              <a:ext cx="5256584" cy="352839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13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3563889" y="1666250"/>
              <a:ext cx="5095139" cy="3370153"/>
            </a:xfrm>
            <a:prstGeom prst="rect">
              <a:avLst/>
            </a:prstGeom>
          </p:spPr>
          <p:txBody>
            <a:bodyPr wrap="square">
              <a:spAutoFit/>
            </a:bodyPr>
            <a:lstStyle/>
            <a:p>
              <a:pPr>
                <a:spcAft>
                  <a:spcPts val="0"/>
                </a:spcAft>
                <a:tabLst>
                  <a:tab pos="4972050" algn="r"/>
                </a:tabLst>
              </a:pPr>
              <a:r>
                <a:rPr lang="en-US" sz="2100" dirty="0"/>
                <a:t>Josie rolls a biased dice.</a:t>
              </a:r>
            </a:p>
            <a:p>
              <a:pPr>
                <a:spcAft>
                  <a:spcPts val="0"/>
                </a:spcAft>
                <a:tabLst>
                  <a:tab pos="4972050" algn="r"/>
                </a:tabLst>
              </a:pPr>
              <a:r>
                <a:rPr lang="en-US" sz="2100" dirty="0"/>
                <a:t>The probability that the dice will land on 1 or 2 or 3 or 4 or 5 is given in the table</a:t>
              </a:r>
              <a:r>
                <a:rPr lang="en-US" sz="2100" dirty="0" smtClean="0"/>
                <a:t>.</a:t>
              </a:r>
            </a:p>
            <a:p>
              <a:pPr>
                <a:spcAft>
                  <a:spcPts val="0"/>
                </a:spcAft>
                <a:tabLst>
                  <a:tab pos="4972050" algn="r"/>
                </a:tabLst>
              </a:pPr>
              <a:endParaRPr lang="en-US" sz="2100" b="1" dirty="0"/>
            </a:p>
            <a:p>
              <a:pPr>
                <a:spcAft>
                  <a:spcPts val="0"/>
                </a:spcAft>
                <a:tabLst>
                  <a:tab pos="4972050" algn="r"/>
                </a:tabLst>
              </a:pPr>
              <a:endParaRPr lang="en-US" sz="2100" b="1" dirty="0" smtClean="0"/>
            </a:p>
            <a:p>
              <a:pPr>
                <a:spcAft>
                  <a:spcPts val="0"/>
                </a:spcAft>
                <a:tabLst>
                  <a:tab pos="4972050" algn="r"/>
                </a:tabLst>
              </a:pPr>
              <a:endParaRPr lang="en-US" sz="2400" b="1" dirty="0" smtClean="0"/>
            </a:p>
            <a:p>
              <a:pPr>
                <a:spcAft>
                  <a:spcPts val="0"/>
                </a:spcAft>
                <a:tabLst>
                  <a:tab pos="4972050" algn="r"/>
                </a:tabLst>
              </a:pPr>
              <a:r>
                <a:rPr lang="en-US" sz="2100" dirty="0" smtClean="0"/>
                <a:t>Work </a:t>
              </a:r>
              <a:r>
                <a:rPr lang="en-US" sz="2100" dirty="0"/>
                <a:t>out the probability that the dice will land on 6.</a:t>
              </a:r>
              <a:r>
                <a:rPr lang="en-US" sz="2100" b="1" dirty="0"/>
                <a:t>	(2 marks)</a:t>
              </a:r>
            </a:p>
            <a:p>
              <a:pPr algn="r">
                <a:spcAft>
                  <a:spcPts val="0"/>
                </a:spcAft>
                <a:tabLst>
                  <a:tab pos="4972050" algn="r"/>
                </a:tabLst>
              </a:pPr>
              <a:r>
                <a:rPr lang="en-US" sz="2100" i="1" dirty="0"/>
                <a:t>Nov 2011, Q2, </a:t>
              </a:r>
              <a:r>
                <a:rPr lang="en-US" sz="2100" i="1" dirty="0" smtClean="0"/>
                <a:t>23S1/6B</a:t>
              </a:r>
              <a:endParaRPr lang="en-US" sz="2100" i="1" dirty="0"/>
            </a:p>
            <a:p>
              <a:pPr>
                <a:spcAft>
                  <a:spcPts val="0"/>
                </a:spcAft>
                <a:tabLst>
                  <a:tab pos="4972050" algn="r"/>
                </a:tabLst>
              </a:pPr>
              <a:endParaRPr lang="en-US" sz="2100" b="1" dirty="0"/>
            </a:p>
          </p:txBody>
        </p:sp>
      </p:grpSp>
      <p:graphicFrame>
        <p:nvGraphicFramePr>
          <p:cNvPr id="10" name="Table 9"/>
          <p:cNvGraphicFramePr>
            <a:graphicFrameLocks noGrp="1"/>
          </p:cNvGraphicFramePr>
          <p:nvPr>
            <p:extLst>
              <p:ext uri="{D42A27DB-BD31-4B8C-83A1-F6EECF244321}">
                <p14:modId xmlns:p14="http://schemas.microsoft.com/office/powerpoint/2010/main" val="686359491"/>
              </p:ext>
            </p:extLst>
          </p:nvPr>
        </p:nvGraphicFramePr>
        <p:xfrm>
          <a:off x="451723" y="2971016"/>
          <a:ext cx="4912365" cy="790600"/>
        </p:xfrm>
        <a:graphic>
          <a:graphicData uri="http://schemas.openxmlformats.org/drawingml/2006/table">
            <a:tbl>
              <a:tblPr firstRow="1" bandRow="1">
                <a:tableStyleId>{5940675A-B579-460E-94D1-54222C63F5DA}</a:tableStyleId>
              </a:tblPr>
              <a:tblGrid>
                <a:gridCol w="1290955"/>
                <a:gridCol w="635317"/>
                <a:gridCol w="635317"/>
                <a:gridCol w="635317"/>
                <a:gridCol w="635317"/>
                <a:gridCol w="635317"/>
                <a:gridCol w="444825"/>
              </a:tblGrid>
              <a:tr h="421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Core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1</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2</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3</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4</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5</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6</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600" b="1" dirty="0" smtClean="0">
                          <a:latin typeface="Arial" panose="020B0604020202020204" pitchFamily="34" charset="0"/>
                          <a:cs typeface="Arial" panose="020B0604020202020204" pitchFamily="34" charset="0"/>
                        </a:rPr>
                        <a:t>Probability</a:t>
                      </a:r>
                      <a:endParaRPr lang="en-US" sz="16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0.15</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0.25</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0.20</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0.10</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0.15</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39916862"/>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312</a:t>
            </a:r>
            <a:endParaRPr lang="en-GB" sz="1400" b="1" dirty="0">
              <a:latin typeface="Calibri" panose="020F0502020204030204" pitchFamily="34" charset="0"/>
            </a:endParaRPr>
          </a:p>
        </p:txBody>
      </p:sp>
      <p:sp>
        <p:nvSpPr>
          <p:cNvPr id="3" name="Rectangle 2"/>
          <p:cNvSpPr/>
          <p:nvPr/>
        </p:nvSpPr>
        <p:spPr>
          <a:xfrm>
            <a:off x="251520" y="1257141"/>
            <a:ext cx="5256584" cy="3693319"/>
          </a:xfrm>
          <a:prstGeom prst="rect">
            <a:avLst/>
          </a:prstGeom>
        </p:spPr>
        <p:txBody>
          <a:bodyPr wrap="square">
            <a:spAutoFit/>
          </a:bodyPr>
          <a:lstStyle/>
          <a:p>
            <a:pPr marL="628650" indent="-628650">
              <a:buClr>
                <a:srgbClr val="C00000"/>
              </a:buClr>
              <a:buFont typeface="+mj-lt"/>
              <a:buAutoNum type="arabicPeriod" startAt="14"/>
              <a:tabLst>
                <a:tab pos="2743200" algn="l"/>
              </a:tabLst>
            </a:pPr>
            <a:r>
              <a:rPr lang="en-US" sz="2600" b="1" dirty="0" smtClean="0">
                <a:solidFill>
                  <a:srgbClr val="C00000"/>
                </a:solidFill>
                <a:latin typeface="Arial" panose="020B0604020202020204" pitchFamily="34" charset="0"/>
                <a:cs typeface="Arial" panose="020B0604020202020204" pitchFamily="34" charset="0"/>
              </a:rPr>
              <a:t>Reasoning </a:t>
            </a:r>
            <a:r>
              <a:rPr lang="en-US" sz="2600" dirty="0">
                <a:latin typeface="Arial" panose="020B0604020202020204" pitchFamily="34" charset="0"/>
                <a:cs typeface="Arial" panose="020B0604020202020204" pitchFamily="34" charset="0"/>
              </a:rPr>
              <a:t>Anna has a box of chocolates. In the box there are milk, plain and white chocolates in the ratio 4:3:2. Anna doesn't like white </a:t>
            </a:r>
            <a:r>
              <a:rPr lang="en-US" sz="2600" dirty="0" smtClean="0">
                <a:latin typeface="Arial" panose="020B0604020202020204" pitchFamily="34" charset="0"/>
                <a:cs typeface="Arial" panose="020B0604020202020204" pitchFamily="34" charset="0"/>
              </a:rPr>
              <a:t>chocolates.</a:t>
            </a:r>
            <a:br>
              <a:rPr lang="en-US" sz="2600" dirty="0" smtClean="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Work </a:t>
            </a:r>
            <a:r>
              <a:rPr lang="en-US" sz="2600" dirty="0">
                <a:latin typeface="Arial" panose="020B0604020202020204" pitchFamily="34" charset="0"/>
                <a:cs typeface="Arial" panose="020B0604020202020204" pitchFamily="34" charset="0"/>
              </a:rPr>
              <a:t>out the probability that she will pick a chocolate that is not white.</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6" name="Rectangle 5"/>
          <p:cNvSpPr/>
          <p:nvPr/>
        </p:nvSpPr>
        <p:spPr>
          <a:xfrm flipH="1">
            <a:off x="251520" y="5085184"/>
            <a:ext cx="5204539" cy="143212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Q14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How many parts are </a:t>
            </a:r>
            <a:r>
              <a:rPr lang="en-US" sz="2400" dirty="0" smtClean="0">
                <a:solidFill>
                  <a:schemeClr val="tx1"/>
                </a:solidFill>
                <a:latin typeface="Arial" panose="020B0604020202020204" pitchFamily="34" charset="0"/>
                <a:cs typeface="Arial" panose="020B0604020202020204" pitchFamily="34" charset="0"/>
              </a:rPr>
              <a:t>there in </a:t>
            </a:r>
            <a:r>
              <a:rPr lang="en-US" sz="2400" dirty="0">
                <a:solidFill>
                  <a:schemeClr val="tx1"/>
                </a:solidFill>
                <a:latin typeface="Arial" panose="020B0604020202020204" pitchFamily="34" charset="0"/>
                <a:cs typeface="Arial" panose="020B0604020202020204" pitchFamily="34" charset="0"/>
              </a:rPr>
              <a:t>total for the ratio4:3:2</a:t>
            </a:r>
            <a:r>
              <a:rPr lang="en-US" sz="2400" dirty="0" smtClean="0">
                <a:solidFill>
                  <a:schemeClr val="tx1"/>
                </a:solidFill>
                <a:latin typeface="Arial" panose="020B0604020202020204" pitchFamily="34" charset="0"/>
                <a:cs typeface="Arial" panose="020B0604020202020204" pitchFamily="34" charset="0"/>
              </a:rPr>
              <a:t>?</a:t>
            </a:r>
            <a:br>
              <a:rPr lang="en-US" sz="2400" dirty="0" smtClean="0">
                <a:solidFill>
                  <a:schemeClr val="tx1"/>
                </a:solidFill>
                <a:latin typeface="Arial" panose="020B0604020202020204" pitchFamily="34" charset="0"/>
                <a:cs typeface="Arial" panose="020B0604020202020204" pitchFamily="34" charset="0"/>
              </a:rPr>
            </a:br>
            <a:endParaRPr lang="en-US" sz="1000" dirty="0" smtClean="0">
              <a:solidFill>
                <a:schemeClr val="tx1"/>
              </a:solidFill>
              <a:latin typeface="Arial" panose="020B0604020202020204" pitchFamily="34" charset="0"/>
              <a:cs typeface="Arial" panose="020B0604020202020204" pitchFamily="34" charset="0"/>
            </a:endParaRPr>
          </a:p>
          <a:p>
            <a:r>
              <a:rPr lang="en-US" sz="2400" dirty="0" smtClean="0">
                <a:solidFill>
                  <a:schemeClr val="tx1"/>
                </a:solidFill>
                <a:latin typeface="Arial" panose="020B0604020202020204" pitchFamily="34" charset="0"/>
                <a:cs typeface="Arial" panose="020B0604020202020204" pitchFamily="34" charset="0"/>
              </a:rPr>
              <a:t>P(not white) = 1 - </a:t>
            </a:r>
            <a14:m xmlns:a14="http://schemas.microsoft.com/office/drawing/2010/main">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a:rPr lang="en-US" sz="2400" i="1">
                        <a:solidFill>
                          <a:schemeClr val="tx1"/>
                        </a:solidFill>
                        <a:latin typeface="Cambria Math" panose="02040503050406030204" pitchFamily="18" charset="0"/>
                        <a:cs typeface="Arial" panose="020B0604020202020204" pitchFamily="34" charset="0"/>
                        <a:sym typeface="Wingdings" panose="05000000000000000000" pitchFamily="2" charset="2"/>
                      </a:rPr>
                      <m:t></m:t>
                    </m:r>
                  </m:num>
                  <m:den>
                    <m:r>
                      <a:rPr lang="en-US" sz="2400" i="1" smtClean="0">
                        <a:solidFill>
                          <a:schemeClr val="tx1"/>
                        </a:solidFill>
                        <a:latin typeface="Cambria Math" panose="02040503050406030204" pitchFamily="18" charset="0"/>
                        <a:cs typeface="Arial" panose="020B0604020202020204" pitchFamily="34" charset="0"/>
                        <a:sym typeface="Wingdings" panose="05000000000000000000" pitchFamily="2" charset="2"/>
                      </a:rPr>
                      <m:t></m:t>
                    </m:r>
                  </m:den>
                </m:f>
              </m:oMath>
            </a14:m>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026332"/>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10.2 – Mutually Exclusive Events</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312</a:t>
            </a:r>
            <a:endParaRPr lang="en-GB" sz="1400" b="1" dirty="0">
              <a:latin typeface="Calibri" panose="020F0502020204030204" pitchFamily="34" charset="0"/>
            </a:endParaRPr>
          </a:p>
        </p:txBody>
      </p:sp>
      <p:sp>
        <p:nvSpPr>
          <p:cNvPr id="3" name="Rectangle 2"/>
          <p:cNvSpPr/>
          <p:nvPr/>
        </p:nvSpPr>
        <p:spPr>
          <a:xfrm>
            <a:off x="251520" y="1257141"/>
            <a:ext cx="5256584" cy="5262979"/>
          </a:xfrm>
          <a:prstGeom prst="rect">
            <a:avLst/>
          </a:prstGeom>
        </p:spPr>
        <p:txBody>
          <a:bodyPr wrap="square">
            <a:spAutoFit/>
          </a:bodyPr>
          <a:lstStyle/>
          <a:p>
            <a:pPr marL="628650" indent="-628650">
              <a:buClr>
                <a:srgbClr val="C00000"/>
              </a:buClr>
              <a:buFont typeface="+mj-lt"/>
              <a:buAutoNum type="arabicPeriod" startAt="15"/>
              <a:tabLst>
                <a:tab pos="2743200" algn="l"/>
              </a:tabLst>
            </a:pPr>
            <a:r>
              <a:rPr lang="en-US" sz="2800" dirty="0">
                <a:latin typeface="Arial" panose="020B0604020202020204" pitchFamily="34" charset="0"/>
                <a:cs typeface="Arial" panose="020B0604020202020204" pitchFamily="34" charset="0"/>
              </a:rPr>
              <a:t>A and B are two mutually exclusive events. P(A) = 0.25 and P(A or B) = 0.6 Work out the value of </a:t>
            </a:r>
            <a:r>
              <a:rPr lang="en-US" sz="2800" dirty="0" smtClean="0">
                <a:latin typeface="Arial" panose="020B0604020202020204" pitchFamily="34" charset="0"/>
                <a:cs typeface="Arial" panose="020B0604020202020204" pitchFamily="34" charset="0"/>
              </a:rPr>
              <a:t>P(B).</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marL="628650" indent="-628650">
              <a:buClr>
                <a:srgbClr val="C00000"/>
              </a:buClr>
              <a:buFont typeface="+mj-lt"/>
              <a:buAutoNum type="arabicPeriod" startAt="15"/>
              <a:tabLst>
                <a:tab pos="2743200" algn="l"/>
              </a:tabLst>
            </a:pPr>
            <a:r>
              <a:rPr lang="en-US" sz="2800" b="1" dirty="0" smtClean="0">
                <a:solidFill>
                  <a:srgbClr val="C00000"/>
                </a:solidFill>
                <a:latin typeface="Arial" panose="020B0604020202020204" pitchFamily="34" charset="0"/>
                <a:cs typeface="Arial" panose="020B0604020202020204" pitchFamily="34" charset="0"/>
              </a:rPr>
              <a:t>Problem-solving </a:t>
            </a:r>
            <a:r>
              <a:rPr lang="en-US" sz="2800" dirty="0">
                <a:latin typeface="Arial" panose="020B0604020202020204" pitchFamily="34" charset="0"/>
                <a:cs typeface="Arial" panose="020B0604020202020204" pitchFamily="34" charset="0"/>
              </a:rPr>
              <a:t>C and D are two mutually exclusive events. P(D) = 0.4 and P(C or D) = 0.78 Work out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P(not </a:t>
            </a:r>
            <a:r>
              <a:rPr lang="en-US" sz="2800" dirty="0">
                <a:latin typeface="Arial" panose="020B0604020202020204" pitchFamily="34" charset="0"/>
                <a:cs typeface="Arial" panose="020B0604020202020204" pitchFamily="34" charset="0"/>
              </a:rPr>
              <a:t>C).</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6" name="Rectangle 5"/>
          <p:cNvSpPr/>
          <p:nvPr/>
        </p:nvSpPr>
        <p:spPr>
          <a:xfrm flipH="1">
            <a:off x="251520" y="3020759"/>
            <a:ext cx="5204539"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Q15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For two mutually exclusive events, P(A or B) = P(A) + P(B)</a:t>
            </a:r>
          </a:p>
        </p:txBody>
      </p:sp>
    </p:spTree>
    <p:extLst>
      <p:ext uri="{BB962C8B-B14F-4D97-AF65-F5344CB8AC3E}">
        <p14:creationId xmlns:p14="http://schemas.microsoft.com/office/powerpoint/2010/main" val="1340526981"/>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10.3	 </a:t>
            </a:r>
            <a:r>
              <a:rPr lang="en-GB" sz="4000" dirty="0"/>
              <a:t>– </a:t>
            </a:r>
            <a:r>
              <a:rPr lang="en-GB" sz="4000" dirty="0" smtClean="0"/>
              <a:t>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312</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065852156"/>
                  </p:ext>
                </p:extLst>
              </p:nvPr>
            </p:nvGraphicFramePr>
            <p:xfrm>
              <a:off x="251518" y="1236697"/>
              <a:ext cx="8568952" cy="4738261"/>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a:t>
                          </a:r>
                          <a:r>
                            <a:rPr lang="en-US" sz="2800" b="1" baseline="0" dirty="0" smtClean="0">
                              <a:latin typeface="Arial" panose="020B0604020202020204" pitchFamily="34" charset="0"/>
                              <a:cs typeface="Arial" panose="020B0604020202020204" pitchFamily="34" charset="0"/>
                            </a:rPr>
                            <a:t>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770973">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Work out the expected results for experimental and theoretical probabilities.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 Compare real results with theoretical expected values to decide if a game is fair.</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Scientists use results from their experiments to work out the chance of a drug or treatment being successful.</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2200" dirty="0" smtClean="0">
                              <a:latin typeface="Arial" panose="020B0604020202020204" pitchFamily="34" charset="0"/>
                              <a:cs typeface="Arial" panose="020B0604020202020204" pitchFamily="34" charset="0"/>
                            </a:rPr>
                            <a:t>Simplify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rgbClr val="C00000"/>
                              </a:solidFill>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9</m:t>
                                  </m:r>
                                </m:num>
                                <m:den>
                                  <m:r>
                                    <a:rPr lang="en-US" sz="2200" b="0" i="1" smtClean="0">
                                      <a:latin typeface="Cambria Math" panose="02040503050406030204" pitchFamily="18" charset="0"/>
                                      <a:cs typeface="Arial" panose="020B0604020202020204" pitchFamily="34" charset="0"/>
                                    </a:rPr>
                                    <m:t>12</m:t>
                                  </m:r>
                                </m:den>
                              </m:f>
                            </m:oMath>
                          </a14:m>
                          <a:r>
                            <a:rPr lang="en-US" sz="2200" dirty="0" smtClean="0"/>
                            <a:t>  </a:t>
                          </a:r>
                          <a:r>
                            <a:rPr lang="en-US" sz="2200" dirty="0" smtClean="0">
                              <a:latin typeface="Arial" panose="020B0604020202020204" pitchFamily="34" charset="0"/>
                              <a:cs typeface="Arial" panose="020B0604020202020204" pitchFamily="34" charset="0"/>
                            </a:rPr>
                            <a:t>     </a:t>
                          </a:r>
                          <a:r>
                            <a:rPr kumimoji="0" lang="en-US" sz="2200" b="1" kern="1200" dirty="0" smtClean="0">
                              <a:solidFill>
                                <a:srgbClr val="C00000"/>
                              </a:solidFill>
                              <a:latin typeface="Arial" panose="020B0604020202020204" pitchFamily="34" charset="0"/>
                              <a:ea typeface="+mn-ea"/>
                              <a:cs typeface="Arial" panose="020B0604020202020204" pitchFamily="34" charset="0"/>
                            </a:rPr>
                            <a:t>b.</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15</m:t>
                                  </m:r>
                                </m:num>
                                <m:den>
                                  <m:r>
                                    <a:rPr lang="en-US" sz="2200" b="0" i="1" smtClean="0">
                                      <a:latin typeface="Cambria Math" panose="02040503050406030204" pitchFamily="18" charset="0"/>
                                      <a:cs typeface="Arial" panose="020B0604020202020204" pitchFamily="34" charset="0"/>
                                    </a:rPr>
                                    <m:t>45</m:t>
                                  </m:r>
                                </m:den>
                              </m:f>
                            </m:oMath>
                          </a14:m>
                          <a:r>
                            <a:rPr lang="en-US" sz="2200" baseline="0" dirty="0" smtClean="0">
                              <a:latin typeface="Arial" panose="020B0604020202020204" pitchFamily="34" charset="0"/>
                              <a:cs typeface="Arial" panose="020B0604020202020204" pitchFamily="34" charset="0"/>
                            </a:rPr>
                            <a:t>       </a:t>
                          </a:r>
                          <a:r>
                            <a:rPr kumimoji="0" lang="en-US" sz="2200" b="1" kern="1200" dirty="0" smtClean="0">
                              <a:solidFill>
                                <a:srgbClr val="C00000"/>
                              </a:solidFill>
                              <a:latin typeface="Arial" panose="020B0604020202020204" pitchFamily="34" charset="0"/>
                              <a:ea typeface="+mn-ea"/>
                              <a:cs typeface="Arial" panose="020B0604020202020204" pitchFamily="34" charset="0"/>
                            </a:rPr>
                            <a:t>c.</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24</m:t>
                                  </m:r>
                                </m:num>
                                <m:den>
                                  <m:r>
                                    <a:rPr lang="en-US" sz="2200" b="0" i="1" smtClean="0">
                                      <a:latin typeface="Cambria Math" panose="02040503050406030204" pitchFamily="18" charset="0"/>
                                      <a:cs typeface="Arial" panose="020B0604020202020204" pitchFamily="34" charset="0"/>
                                    </a:rPr>
                                    <m:t>36</m:t>
                                  </m:r>
                                </m:den>
                              </m:f>
                            </m:oMath>
                          </a14:m>
                          <a:r>
                            <a:rPr lang="en-US" sz="2200" baseline="0" dirty="0" smtClean="0">
                              <a:latin typeface="Arial" panose="020B0604020202020204" pitchFamily="34" charset="0"/>
                              <a:cs typeface="Arial" panose="020B0604020202020204" pitchFamily="34" charset="0"/>
                            </a:rPr>
                            <a:t>       </a:t>
                          </a:r>
                          <a:r>
                            <a:rPr kumimoji="0" lang="en-US" sz="2200" b="1" kern="1200" dirty="0" smtClean="0">
                              <a:solidFill>
                                <a:srgbClr val="C00000"/>
                              </a:solidFill>
                              <a:latin typeface="Arial" panose="020B0604020202020204" pitchFamily="34" charset="0"/>
                              <a:ea typeface="+mn-ea"/>
                              <a:cs typeface="Arial" panose="020B0604020202020204" pitchFamily="34" charset="0"/>
                            </a:rPr>
                            <a:t>d.</a:t>
                          </a:r>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smtClean="0">
                                      <a:latin typeface="Cambria Math" panose="02040503050406030204" pitchFamily="18" charset="0"/>
                                      <a:cs typeface="Arial" panose="020B0604020202020204" pitchFamily="34" charset="0"/>
                                    </a:rPr>
                                  </m:ctrlPr>
                                </m:fPr>
                                <m:num>
                                  <m:r>
                                    <a:rPr lang="en-US" sz="2200" b="0" i="1" smtClean="0">
                                      <a:latin typeface="Cambria Math" panose="02040503050406030204" pitchFamily="18" charset="0"/>
                                      <a:cs typeface="Arial" panose="020B0604020202020204" pitchFamily="34" charset="0"/>
                                    </a:rPr>
                                    <m:t>27</m:t>
                                  </m:r>
                                </m:num>
                                <m:den>
                                  <m:r>
                                    <a:rPr lang="en-US" sz="2200" b="0" i="1" smtClean="0">
                                      <a:latin typeface="Cambria Math" panose="02040503050406030204" pitchFamily="18" charset="0"/>
                                      <a:cs typeface="Arial" panose="020B0604020202020204" pitchFamily="34" charset="0"/>
                                    </a:rPr>
                                    <m:t>45</m:t>
                                  </m:r>
                                </m:den>
                              </m:f>
                            </m:oMath>
                          </a14:m>
                          <a:endParaRPr lang="en-US" sz="22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065852156"/>
                  </p:ext>
                </p:extLst>
              </p:nvPr>
            </p:nvGraphicFramePr>
            <p:xfrm>
              <a:off x="251518" y="1236697"/>
              <a:ext cx="8568952" cy="4738261"/>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a:t>
                          </a:r>
                          <a:r>
                            <a:rPr lang="en-US" sz="2800" b="1" baseline="0" dirty="0" smtClean="0">
                              <a:latin typeface="Arial" panose="020B0604020202020204" pitchFamily="34" charset="0"/>
                              <a:cs typeface="Arial" panose="020B0604020202020204" pitchFamily="34" charset="0"/>
                            </a:rPr>
                            <a:t>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770973">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Work out the expected results for experimental and theoretical probabilities.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 Compare real results with theoretical expected values to decide if a game is fair.</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Scientists use results from their experiments to work out the chance of a drug or treatment being successful.</a:t>
                          </a:r>
                          <a:endParaRPr lang="en-US" sz="253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907733">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428188" r="-498" b="-5369"/>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10.3</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279510"/>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312</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57141"/>
                <a:ext cx="4824536" cy="4571957"/>
              </a:xfrm>
              <a:prstGeom prst="rect">
                <a:avLst/>
              </a:prstGeom>
            </p:spPr>
            <p:txBody>
              <a:bodyPr wrap="square">
                <a:spAutoFit/>
              </a:bodyPr>
              <a:lstStyle/>
              <a:p>
                <a:pPr marL="457200" indent="-457200">
                  <a:buClr>
                    <a:srgbClr val="C00000"/>
                  </a:buClr>
                  <a:buFont typeface="+mj-lt"/>
                  <a:buAutoNum type="arabicPeriod"/>
                  <a:tabLst>
                    <a:tab pos="2743200" algn="l"/>
                  </a:tabLst>
                </a:pPr>
                <a:r>
                  <a:rPr lang="en-US" sz="2900" dirty="0" smtClean="0">
                    <a:latin typeface="Arial" panose="020B0604020202020204" pitchFamily="34" charset="0"/>
                    <a:cs typeface="Arial" panose="020B0604020202020204" pitchFamily="34" charset="0"/>
                  </a:rPr>
                  <a:t>Work out</a:t>
                </a:r>
              </a:p>
              <a:p>
                <a:pPr marL="914400" lvl="1" indent="-457200">
                  <a:buClr>
                    <a:srgbClr val="C00000"/>
                  </a:buClr>
                  <a:buFont typeface="+mj-lt"/>
                  <a:buAutoNum type="alphaLcPeriod"/>
                  <a:tabLst>
                    <a:tab pos="2571750" algn="l"/>
                    <a:tab pos="2743200" algn="l"/>
                  </a:tabLst>
                </a:pPr>
                <a:r>
                  <a:rPr lang="en-US" sz="2900" dirty="0" smtClean="0">
                    <a:latin typeface="Arial" panose="020B0604020202020204" pitchFamily="34" charset="0"/>
                    <a:cs typeface="Arial" panose="020B0604020202020204" pitchFamily="34" charset="0"/>
                  </a:rPr>
                  <a:t>50 x 0.3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200 x 0.7 </a:t>
                </a:r>
              </a:p>
              <a:p>
                <a:pPr marL="971550" lvl="1" indent="-514350">
                  <a:buClr>
                    <a:srgbClr val="C00000"/>
                  </a:buClr>
                  <a:buFont typeface="+mj-lt"/>
                  <a:buAutoNum type="alphaLcPeriod" startAt="3"/>
                  <a:tabLst>
                    <a:tab pos="2571750" algn="l"/>
                  </a:tabLst>
                </a:pPr>
                <a:r>
                  <a:rPr lang="en-US" sz="2900" dirty="0" smtClean="0">
                    <a:latin typeface="Arial" panose="020B0604020202020204" pitchFamily="34" charset="0"/>
                    <a:cs typeface="Arial" panose="020B0604020202020204" pitchFamily="34" charset="0"/>
                  </a:rPr>
                  <a:t>210 x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1</m:t>
                        </m:r>
                      </m:num>
                      <m:den>
                        <m:r>
                          <a:rPr lang="en-US" sz="2900" b="0" i="1" smtClean="0">
                            <a:latin typeface="Cambria Math" panose="02040503050406030204" pitchFamily="18" charset="0"/>
                            <a:cs typeface="Arial" panose="020B0604020202020204" pitchFamily="34" charset="0"/>
                          </a:rPr>
                          <m:t>3</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d.</a:t>
                </a:r>
                <a:r>
                  <a:rPr lang="en-US" sz="2900" dirty="0" smtClean="0">
                    <a:latin typeface="Arial" panose="020B0604020202020204" pitchFamily="34" charset="0"/>
                    <a:cs typeface="Arial" panose="020B0604020202020204" pitchFamily="34" charset="0"/>
                  </a:rPr>
                  <a:t> </a:t>
                </a:r>
                <a:r>
                  <a:rPr lang="en-US" sz="2900" dirty="0">
                    <a:latin typeface="Arial" panose="020B0604020202020204" pitchFamily="34" charset="0"/>
                    <a:cs typeface="Arial" panose="020B0604020202020204" pitchFamily="34" charset="0"/>
                  </a:rPr>
                  <a:t>150 </a:t>
                </a:r>
                <a:r>
                  <a:rPr lang="en-US" sz="2900" dirty="0" smtClean="0">
                    <a:latin typeface="Arial" panose="020B0604020202020204" pitchFamily="34" charset="0"/>
                    <a:cs typeface="Arial" panose="020B0604020202020204" pitchFamily="34" charset="0"/>
                  </a:rPr>
                  <a:t>x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i="1">
                            <a:latin typeface="Cambria Math" panose="02040503050406030204" pitchFamily="18" charset="0"/>
                            <a:cs typeface="Arial" panose="020B0604020202020204" pitchFamily="34" charset="0"/>
                          </a:rPr>
                          <m:t>4</m:t>
                        </m:r>
                      </m:num>
                      <m:den>
                        <m:r>
                          <a:rPr lang="en-US" sz="2900" b="0" i="1" smtClean="0">
                            <a:latin typeface="Cambria Math" panose="02040503050406030204" pitchFamily="18" charset="0"/>
                            <a:cs typeface="Arial" panose="020B0604020202020204" pitchFamily="34" charset="0"/>
                          </a:rPr>
                          <m:t>5</m:t>
                        </m:r>
                      </m:den>
                    </m:f>
                  </m:oMath>
                </a14:m>
                <a:endParaRPr lang="en-US" sz="2900" dirty="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2743200" algn="l"/>
                  </a:tabLst>
                </a:pPr>
                <a:r>
                  <a:rPr lang="en-US" sz="2900" dirty="0" smtClean="0">
                    <a:latin typeface="Arial" panose="020B0604020202020204" pitchFamily="34" charset="0"/>
                    <a:cs typeface="Arial" panose="020B0604020202020204" pitchFamily="34" charset="0"/>
                  </a:rPr>
                  <a:t>Write </a:t>
                </a:r>
                <a:r>
                  <a:rPr lang="en-US" sz="2900" dirty="0">
                    <a:latin typeface="Arial" panose="020B0604020202020204" pitchFamily="34" charset="0"/>
                    <a:cs typeface="Arial" panose="020B0604020202020204" pitchFamily="34" charset="0"/>
                  </a:rPr>
                  <a:t>the correct sign, &lt; or &gt;, between each pair of fractions.</a:t>
                </a:r>
              </a:p>
              <a:p>
                <a:pPr marL="914400" lvl="1" indent="-457200">
                  <a:lnSpc>
                    <a:spcPts val="6300"/>
                  </a:lnSpc>
                  <a:buClr>
                    <a:srgbClr val="C00000"/>
                  </a:buClr>
                  <a:buFont typeface="+mj-lt"/>
                  <a:buAutoNum type="alphaLcPeriod"/>
                  <a:tabLst>
                    <a:tab pos="2743200" algn="l"/>
                  </a:tabLst>
                </a:pP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i="0">
                            <a:latin typeface="Cambria Math" panose="02040503050406030204" pitchFamily="18" charset="0"/>
                            <a:cs typeface="Arial" panose="020B0604020202020204" pitchFamily="34" charset="0"/>
                          </a:rPr>
                          <m:t>4</m:t>
                        </m:r>
                      </m:num>
                      <m:den>
                        <m:r>
                          <a:rPr lang="en-US" sz="2900" i="0">
                            <a:latin typeface="Cambria Math" panose="02040503050406030204" pitchFamily="18" charset="0"/>
                            <a:cs typeface="Arial" panose="020B0604020202020204" pitchFamily="34" charset="0"/>
                          </a:rPr>
                          <m:t>7</m:t>
                        </m:r>
                      </m:den>
                    </m:f>
                  </m:oMath>
                </a14:m>
                <a:r>
                  <a:rPr lang="en-US" sz="2900" dirty="0" smtClean="0">
                    <a:latin typeface="Arial" panose="020B0604020202020204" pitchFamily="34" charset="0"/>
                    <a:cs typeface="Arial" panose="020B0604020202020204" pitchFamily="34" charset="0"/>
                  </a:rPr>
                  <a:t> and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2</m:t>
                        </m:r>
                      </m:num>
                      <m:den>
                        <m:r>
                          <a:rPr lang="en-US" sz="2900" b="0" i="1" smtClean="0">
                            <a:latin typeface="Cambria Math" panose="02040503050406030204" pitchFamily="18" charset="0"/>
                            <a:cs typeface="Arial" panose="020B0604020202020204" pitchFamily="34" charset="0"/>
                          </a:rPr>
                          <m:t>5</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b.</a:t>
                </a:r>
                <a:r>
                  <a:rPr lang="en-US" sz="2900" dirty="0" smtClean="0">
                    <a:latin typeface="Arial" panose="020B0604020202020204" pitchFamily="34" charset="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5</m:t>
                        </m:r>
                      </m:num>
                      <m:den>
                        <m:r>
                          <a:rPr lang="en-US" sz="2900" b="0" i="1" smtClean="0">
                            <a:latin typeface="Cambria Math" panose="02040503050406030204" pitchFamily="18" charset="0"/>
                            <a:cs typeface="Arial" panose="020B0604020202020204" pitchFamily="34" charset="0"/>
                          </a:rPr>
                          <m:t>9</m:t>
                        </m:r>
                      </m:den>
                    </m:f>
                  </m:oMath>
                </a14:m>
                <a:r>
                  <a:rPr lang="en-US" sz="2900" dirty="0" smtClean="0">
                    <a:latin typeface="Arial" panose="020B0604020202020204" pitchFamily="34" charset="0"/>
                    <a:cs typeface="Arial" panose="020B0604020202020204" pitchFamily="34" charset="0"/>
                  </a:rPr>
                  <a:t> and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7</m:t>
                        </m:r>
                      </m:num>
                      <m:den>
                        <m:r>
                          <a:rPr lang="en-US" sz="2900" b="0" i="1" smtClean="0">
                            <a:latin typeface="Cambria Math" panose="02040503050406030204" pitchFamily="18" charset="0"/>
                            <a:cs typeface="Arial" panose="020B0604020202020204" pitchFamily="34" charset="0"/>
                          </a:rPr>
                          <m:t>11</m:t>
                        </m:r>
                      </m:den>
                    </m:f>
                  </m:oMath>
                </a14:m>
                <a:endParaRPr lang="en-US" sz="2900" dirty="0"/>
              </a:p>
              <a:p>
                <a:pPr marL="971550" lvl="1" indent="-514350">
                  <a:lnSpc>
                    <a:spcPts val="6300"/>
                  </a:lnSpc>
                  <a:buClr>
                    <a:srgbClr val="C00000"/>
                  </a:buClr>
                  <a:buFont typeface="+mj-lt"/>
                  <a:buAutoNum type="alphaLcPeriod" startAt="3"/>
                  <a:tabLst>
                    <a:tab pos="2743200" algn="l"/>
                  </a:tabLst>
                </a:pP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0" smtClean="0">
                            <a:latin typeface="Cambria Math" panose="02040503050406030204" pitchFamily="18" charset="0"/>
                            <a:cs typeface="Arial" panose="020B0604020202020204" pitchFamily="34" charset="0"/>
                          </a:rPr>
                          <m:t>3</m:t>
                        </m:r>
                      </m:num>
                      <m:den>
                        <m:r>
                          <a:rPr lang="en-US" sz="2900" b="0" i="0" smtClean="0">
                            <a:latin typeface="Cambria Math" panose="02040503050406030204" pitchFamily="18" charset="0"/>
                            <a:cs typeface="Arial" panose="020B0604020202020204" pitchFamily="34" charset="0"/>
                          </a:rPr>
                          <m:t>10</m:t>
                        </m:r>
                      </m:den>
                    </m:f>
                    <m:r>
                      <a:rPr lang="en-US" sz="2900" b="0" i="0" smtClean="0">
                        <a:latin typeface="Cambria Math" panose="02040503050406030204" pitchFamily="18" charset="0"/>
                        <a:cs typeface="Arial" panose="020B0604020202020204" pitchFamily="34" charset="0"/>
                      </a:rPr>
                      <m:t> </m:t>
                    </m:r>
                  </m:oMath>
                </a14:m>
                <a:r>
                  <a:rPr lang="en-US" sz="2900" dirty="0" smtClean="0">
                    <a:latin typeface="Arial" panose="020B0604020202020204" pitchFamily="34" charset="0"/>
                    <a:cs typeface="Arial" panose="020B0604020202020204" pitchFamily="34" charset="0"/>
                  </a:rPr>
                  <a:t>and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4</m:t>
                        </m:r>
                      </m:num>
                      <m:den>
                        <m:r>
                          <a:rPr lang="en-US" sz="2900" b="0" i="1" smtClean="0">
                            <a:latin typeface="Cambria Math" panose="02040503050406030204" pitchFamily="18" charset="0"/>
                            <a:cs typeface="Arial" panose="020B0604020202020204" pitchFamily="34" charset="0"/>
                          </a:rPr>
                          <m:t>15</m:t>
                        </m:r>
                      </m:den>
                    </m:f>
                  </m:oMath>
                </a14:m>
                <a:r>
                  <a:rPr lang="en-US" sz="2900" dirty="0" smtClean="0">
                    <a:latin typeface="Arial" panose="020B0604020202020204" pitchFamily="34" charset="0"/>
                    <a:cs typeface="Arial" panose="020B0604020202020204" pitchFamily="34" charset="0"/>
                  </a:rPr>
                  <a:t> 	</a:t>
                </a:r>
                <a:r>
                  <a:rPr lang="en-US" sz="2900" dirty="0" smtClean="0">
                    <a:solidFill>
                      <a:srgbClr val="C00000"/>
                    </a:solidFill>
                    <a:latin typeface="Arial" panose="020B0604020202020204" pitchFamily="34" charset="0"/>
                    <a:cs typeface="Arial" panose="020B0604020202020204" pitchFamily="34" charset="0"/>
                  </a:rPr>
                  <a:t>d.</a:t>
                </a:r>
                <a:r>
                  <a:rPr lang="en-US" sz="2900" dirty="0" smtClean="0">
                    <a:latin typeface="Arial" panose="020B0604020202020204" pitchFamily="34" charset="0"/>
                    <a:cs typeface="Arial" panose="020B0604020202020204" pitchFamily="34" charset="0"/>
                  </a:rPr>
                  <a:t>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5</m:t>
                        </m:r>
                      </m:num>
                      <m:den>
                        <m:r>
                          <a:rPr lang="en-US" sz="2900" b="0" i="1" smtClean="0">
                            <a:latin typeface="Cambria Math" panose="02040503050406030204" pitchFamily="18" charset="0"/>
                            <a:cs typeface="Arial" panose="020B0604020202020204" pitchFamily="34" charset="0"/>
                          </a:rPr>
                          <m:t>12</m:t>
                        </m:r>
                      </m:den>
                    </m:f>
                    <m:r>
                      <a:rPr lang="en-US" sz="2900" b="0" i="0" smtClean="0">
                        <a:latin typeface="Cambria Math" panose="02040503050406030204" pitchFamily="18" charset="0"/>
                        <a:cs typeface="Arial" panose="020B0604020202020204" pitchFamily="34" charset="0"/>
                      </a:rPr>
                      <m:t> </m:t>
                    </m:r>
                  </m:oMath>
                </a14:m>
                <a:r>
                  <a:rPr lang="en-US" sz="2900" dirty="0" smtClean="0">
                    <a:latin typeface="Arial" panose="020B0604020202020204" pitchFamily="34" charset="0"/>
                    <a:cs typeface="Arial" panose="020B0604020202020204" pitchFamily="34" charset="0"/>
                  </a:rPr>
                  <a:t>and </a:t>
                </a:r>
                <a14:m>
                  <m:oMath xmlns:m="http://schemas.openxmlformats.org/officeDocument/2006/math">
                    <m:f>
                      <m:fPr>
                        <m:ctrlPr>
                          <a:rPr lang="en-US" sz="2900" i="1">
                            <a:latin typeface="Cambria Math" panose="02040503050406030204" pitchFamily="18" charset="0"/>
                            <a:cs typeface="Arial" panose="020B0604020202020204" pitchFamily="34" charset="0"/>
                          </a:rPr>
                        </m:ctrlPr>
                      </m:fPr>
                      <m:num>
                        <m:r>
                          <a:rPr lang="en-US" sz="2900" b="0" i="1" smtClean="0">
                            <a:latin typeface="Cambria Math" panose="02040503050406030204" pitchFamily="18" charset="0"/>
                            <a:cs typeface="Arial" panose="020B0604020202020204" pitchFamily="34" charset="0"/>
                          </a:rPr>
                          <m:t>3</m:t>
                        </m:r>
                      </m:num>
                      <m:den>
                        <m:r>
                          <a:rPr lang="en-US" sz="2900" b="0" i="1" smtClean="0">
                            <a:latin typeface="Cambria Math" panose="02040503050406030204" pitchFamily="18" charset="0"/>
                            <a:cs typeface="Arial" panose="020B0604020202020204" pitchFamily="34" charset="0"/>
                          </a:rPr>
                          <m:t>8</m:t>
                        </m:r>
                      </m:den>
                    </m:f>
                  </m:oMath>
                </a14:m>
                <a:endParaRPr lang="en-US" sz="2900" dirty="0"/>
              </a:p>
            </p:txBody>
          </p:sp>
        </mc:Choice>
        <mc:Fallback xmlns="">
          <p:sp>
            <p:nvSpPr>
              <p:cNvPr id="3" name="Rectangle 2"/>
              <p:cNvSpPr>
                <a:spLocks noRot="1" noChangeAspect="1" noMove="1" noResize="1" noEditPoints="1" noAdjustHandles="1" noChangeArrowheads="1" noChangeShapeType="1" noTextEdit="1"/>
              </p:cNvSpPr>
              <p:nvPr/>
            </p:nvSpPr>
            <p:spPr>
              <a:xfrm>
                <a:off x="251520" y="1257141"/>
                <a:ext cx="4824536" cy="4571957"/>
              </a:xfrm>
              <a:prstGeom prst="rect">
                <a:avLst/>
              </a:prstGeom>
              <a:blipFill rotWithShape="0">
                <a:blip r:embed="rId4"/>
                <a:stretch>
                  <a:fillRect l="-2399" t="-1333" r="-1768"/>
                </a:stretch>
              </a:blipFill>
            </p:spPr>
            <p:txBody>
              <a:bodyPr/>
              <a:lstStyle/>
              <a:p>
                <a:r>
                  <a:rPr lang="en-US">
                    <a:noFill/>
                  </a:rPr>
                  <a:t> </a:t>
                </a:r>
              </a:p>
            </p:txBody>
          </p:sp>
        </mc:Fallback>
      </mc:AlternateContent>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2621959"/>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312</a:t>
            </a:r>
            <a:endParaRPr lang="en-GB" sz="1400" b="1" dirty="0">
              <a:latin typeface="Calibri" panose="020F0502020204030204" pitchFamily="34" charset="0"/>
            </a:endParaRPr>
          </a:p>
        </p:txBody>
      </p:sp>
      <p:sp>
        <p:nvSpPr>
          <p:cNvPr id="3" name="Rectangle 2"/>
          <p:cNvSpPr/>
          <p:nvPr/>
        </p:nvSpPr>
        <p:spPr>
          <a:xfrm>
            <a:off x="251520" y="1257141"/>
            <a:ext cx="8568952" cy="5401479"/>
          </a:xfrm>
          <a:prstGeom prst="rect">
            <a:avLst/>
          </a:prstGeom>
        </p:spPr>
        <p:txBody>
          <a:bodyPr wrap="square">
            <a:spAutoFit/>
          </a:bodyPr>
          <a:lstStyle/>
          <a:p>
            <a:pPr marL="342900" indent="-342900">
              <a:buClr>
                <a:srgbClr val="C00000"/>
              </a:buClr>
              <a:buFont typeface="+mj-lt"/>
              <a:buAutoNum type="arabicPeriod"/>
              <a:tabLst>
                <a:tab pos="2743200" algn="l"/>
              </a:tabLst>
            </a:pPr>
            <a:r>
              <a:rPr lang="en-US" sz="2300" dirty="0">
                <a:latin typeface="Arial" panose="020B0604020202020204" pitchFamily="34" charset="0"/>
                <a:cs typeface="Arial" panose="020B0604020202020204" pitchFamily="34" charset="0"/>
              </a:rPr>
              <a:t>Ella dropped a drawing pin on the table lots of times. It landed either point up or point down. She recorded her results in a frequency table</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 the total frequency.</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 the experimental probability of the drawing pin landing </a:t>
            </a:r>
            <a:endParaRPr lang="en-US" sz="2300" dirty="0" smtClean="0">
              <a:latin typeface="Arial" panose="020B0604020202020204" pitchFamily="34" charset="0"/>
              <a:cs typeface="Arial" panose="020B0604020202020204" pitchFamily="34" charset="0"/>
            </a:endParaRPr>
          </a:p>
          <a:p>
            <a:pPr marL="1428750" lvl="2" indent="-51435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point </a:t>
            </a:r>
            <a:r>
              <a:rPr lang="en-US" sz="2300" dirty="0">
                <a:latin typeface="Arial" panose="020B0604020202020204" pitchFamily="34" charset="0"/>
                <a:cs typeface="Arial" panose="020B0604020202020204" pitchFamily="34" charset="0"/>
              </a:rPr>
              <a:t>up </a:t>
            </a:r>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ii.</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point </a:t>
            </a:r>
            <a:r>
              <a:rPr lang="en-US" sz="2300" dirty="0" smtClean="0">
                <a:latin typeface="Arial" panose="020B0604020202020204" pitchFamily="34" charset="0"/>
                <a:cs typeface="Arial" panose="020B0604020202020204" pitchFamily="34" charset="0"/>
              </a:rPr>
              <a:t>down.</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She </a:t>
            </a:r>
            <a:r>
              <a:rPr lang="en-US" sz="2300" dirty="0">
                <a:latin typeface="Arial" panose="020B0604020202020204" pitchFamily="34" charset="0"/>
                <a:cs typeface="Arial" panose="020B0604020202020204" pitchFamily="34" charset="0"/>
              </a:rPr>
              <a:t>drops the drawing pin 100 times. How many times do you expect it to land point up? </a:t>
            </a:r>
            <a:endParaRPr lang="en-US" sz="2300" dirty="0" smtClean="0">
              <a:latin typeface="Arial" panose="020B0604020202020204" pitchFamily="34" charset="0"/>
              <a:cs typeface="Arial" panose="020B0604020202020204" pitchFamily="34" charset="0"/>
            </a:endParaRPr>
          </a:p>
          <a:p>
            <a:pPr lvl="1">
              <a:buClr>
                <a:srgbClr val="C00000"/>
              </a:buClr>
              <a:tabLst>
                <a:tab pos="2743200" algn="l"/>
              </a:tabLst>
            </a:pPr>
            <a:r>
              <a:rPr lang="en-US" sz="2300" b="1" dirty="0" smtClean="0">
                <a:solidFill>
                  <a:srgbClr val="C00000"/>
                </a:solidFill>
                <a:latin typeface="Arial" panose="020B0604020202020204" pitchFamily="34" charset="0"/>
                <a:cs typeface="Arial" panose="020B0604020202020204" pitchFamily="34" charset="0"/>
              </a:rPr>
              <a:t>Discussion </a:t>
            </a:r>
            <a:r>
              <a:rPr lang="en-US" sz="2300" dirty="0">
                <a:latin typeface="Arial" panose="020B0604020202020204" pitchFamily="34" charset="0"/>
                <a:cs typeface="Arial" panose="020B0604020202020204" pitchFamily="34" charset="0"/>
              </a:rPr>
              <a:t>When you repeat an experiment, will you get exactly the same </a:t>
            </a:r>
            <a:r>
              <a:rPr lang="en-US" sz="2300" dirty="0" smtClean="0">
                <a:latin typeface="Arial" panose="020B0604020202020204" pitchFamily="34" charset="0"/>
                <a:cs typeface="Arial" panose="020B0604020202020204" pitchFamily="34" charset="0"/>
              </a:rPr>
              <a:t>results?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Why </a:t>
            </a:r>
            <a:r>
              <a:rPr lang="en-US" sz="2300" dirty="0">
                <a:latin typeface="Arial" panose="020B0604020202020204" pitchFamily="34" charset="0"/>
                <a:cs typeface="Arial" panose="020B0604020202020204" pitchFamily="34" charset="0"/>
              </a:rPr>
              <a:t>is experimental probability only an estimate? How can you improve the accuracy of the estimate?</a:t>
            </a:r>
            <a:endParaRPr lang="en-US" sz="2300" dirty="0"/>
          </a:p>
        </p:txBody>
      </p:sp>
      <p:graphicFrame>
        <p:nvGraphicFramePr>
          <p:cNvPr id="6" name="Table 5"/>
          <p:cNvGraphicFramePr>
            <a:graphicFrameLocks noGrp="1"/>
          </p:cNvGraphicFramePr>
          <p:nvPr>
            <p:extLst>
              <p:ext uri="{D42A27DB-BD31-4B8C-83A1-F6EECF244321}">
                <p14:modId xmlns:p14="http://schemas.microsoft.com/office/powerpoint/2010/main" val="1002305039"/>
              </p:ext>
            </p:extLst>
          </p:nvPr>
        </p:nvGraphicFramePr>
        <p:xfrm>
          <a:off x="5364088" y="2060456"/>
          <a:ext cx="3456384" cy="1188720"/>
        </p:xfrm>
        <a:graphic>
          <a:graphicData uri="http://schemas.openxmlformats.org/drawingml/2006/table">
            <a:tbl>
              <a:tblPr firstRow="1" bandRow="1">
                <a:tableStyleId>{5940675A-B579-460E-94D1-54222C63F5DA}</a:tableStyleId>
              </a:tblPr>
              <a:tblGrid>
                <a:gridCol w="1872208"/>
                <a:gridCol w="1584176"/>
              </a:tblGrid>
              <a:tr h="313628">
                <a:tc>
                  <a:txBody>
                    <a:bodyPr/>
                    <a:lstStyle/>
                    <a:p>
                      <a:pPr algn="ctr"/>
                      <a:r>
                        <a:rPr lang="en-US" sz="2000" b="1" i="0" dirty="0" smtClean="0">
                          <a:latin typeface="Arial" panose="020B0604020202020204" pitchFamily="34" charset="0"/>
                          <a:cs typeface="Arial" panose="020B0604020202020204" pitchFamily="34" charset="0"/>
                        </a:rPr>
                        <a:t>Position</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Point up</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Point down</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92543" y="2099246"/>
            <a:ext cx="2317122" cy="899182"/>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828806" y="1988840"/>
            <a:ext cx="2607290" cy="101178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16416" y="3816464"/>
            <a:ext cx="548640" cy="548640"/>
          </a:xfrm>
          <a:prstGeom prst="rect">
            <a:avLst/>
          </a:prstGeom>
        </p:spPr>
      </p:pic>
    </p:spTree>
    <p:extLst>
      <p:ext uri="{BB962C8B-B14F-4D97-AF65-F5344CB8AC3E}">
        <p14:creationId xmlns:p14="http://schemas.microsoft.com/office/powerpoint/2010/main" val="1097008279"/>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312</a:t>
            </a:r>
            <a:endParaRPr lang="en-GB" sz="1400" b="1" dirty="0">
              <a:latin typeface="Calibri" panose="020F0502020204030204" pitchFamily="34" charset="0"/>
            </a:endParaRPr>
          </a:p>
        </p:txBody>
      </p:sp>
      <p:grpSp>
        <p:nvGrpSpPr>
          <p:cNvPr id="11" name="Group 10"/>
          <p:cNvGrpSpPr/>
          <p:nvPr/>
        </p:nvGrpSpPr>
        <p:grpSpPr>
          <a:xfrm>
            <a:off x="251521" y="1268760"/>
            <a:ext cx="8640958" cy="1998328"/>
            <a:chOff x="135907" y="6494199"/>
            <a:chExt cx="5228181" cy="1998328"/>
          </a:xfrm>
        </p:grpSpPr>
        <mc:AlternateContent xmlns:mc="http://schemas.openxmlformats.org/markup-compatibility/2006" xmlns:a14="http://schemas.microsoft.com/office/drawing/2010/main">
          <mc:Choice Requires="a14">
            <p:sp>
              <p:nvSpPr>
                <p:cNvPr id="12" name="Rectangle 11"/>
                <p:cNvSpPr/>
                <p:nvPr/>
              </p:nvSpPr>
              <p:spPr>
                <a:xfrm flipH="1">
                  <a:off x="150164" y="6673055"/>
                  <a:ext cx="5213924" cy="181947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In a probability experiment a trial is repeated many times and the outcomes recorded. The relative frequency of an outcome is called the experimental probability.</a:t>
                  </a:r>
                </a:p>
                <a:p>
                  <a:r>
                    <a:rPr lang="en-US" sz="2000" dirty="0">
                      <a:solidFill>
                        <a:schemeClr val="tx1"/>
                      </a:solidFill>
                      <a:latin typeface="Arial" panose="020B0604020202020204" pitchFamily="34" charset="0"/>
                      <a:cs typeface="Arial" panose="020B0604020202020204" pitchFamily="34" charset="0"/>
                    </a:rPr>
                    <a:t>Experimental probability of an outcome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m:rPr>
                              <m:nor/>
                            </m:rPr>
                            <a:rPr lang="en-US" sz="2000" dirty="0">
                              <a:solidFill>
                                <a:schemeClr val="tx1"/>
                              </a:solidFill>
                              <a:latin typeface="Arial" panose="020B0604020202020204" pitchFamily="34" charset="0"/>
                              <a:cs typeface="Arial" panose="020B0604020202020204" pitchFamily="34" charset="0"/>
                            </a:rPr>
                            <m:t>(</m:t>
                          </m:r>
                          <m:r>
                            <m:rPr>
                              <m:nor/>
                            </m:rPr>
                            <a:rPr lang="en-US" sz="2000" dirty="0">
                              <a:solidFill>
                                <a:schemeClr val="tx1"/>
                              </a:solidFill>
                              <a:latin typeface="Arial" panose="020B0604020202020204" pitchFamily="34" charset="0"/>
                              <a:cs typeface="Arial" panose="020B0604020202020204" pitchFamily="34" charset="0"/>
                            </a:rPr>
                            <m:t>𝑓𝑟𝑒𝑞𝑢𝑒𝑛𝑐𝑦</m:t>
                          </m:r>
                          <m:r>
                            <m:rPr>
                              <m:nor/>
                            </m:rPr>
                            <a:rPr lang="en-US" sz="2000" dirty="0">
                              <a:solidFill>
                                <a:schemeClr val="tx1"/>
                              </a:solidFill>
                              <a:latin typeface="Arial" panose="020B0604020202020204" pitchFamily="34" charset="0"/>
                              <a:cs typeface="Arial" panose="020B0604020202020204" pitchFamily="34" charset="0"/>
                            </a:rPr>
                            <m:t> </m:t>
                          </m:r>
                          <m:r>
                            <m:rPr>
                              <m:nor/>
                            </m:rPr>
                            <a:rPr lang="en-US" sz="2000" dirty="0">
                              <a:solidFill>
                                <a:schemeClr val="tx1"/>
                              </a:solidFill>
                              <a:latin typeface="Arial" panose="020B0604020202020204" pitchFamily="34" charset="0"/>
                              <a:cs typeface="Arial" panose="020B0604020202020204" pitchFamily="34" charset="0"/>
                            </a:rPr>
                            <m:t>𝑜𝑓</m:t>
                          </m:r>
                          <m:r>
                            <m:rPr>
                              <m:nor/>
                            </m:rPr>
                            <a:rPr lang="en-US" sz="2000" dirty="0">
                              <a:solidFill>
                                <a:schemeClr val="tx1"/>
                              </a:solidFill>
                              <a:latin typeface="Arial" panose="020B0604020202020204" pitchFamily="34" charset="0"/>
                              <a:cs typeface="Arial" panose="020B0604020202020204" pitchFamily="34" charset="0"/>
                            </a:rPr>
                            <m:t> </m:t>
                          </m:r>
                          <m:r>
                            <m:rPr>
                              <m:nor/>
                            </m:rPr>
                            <a:rPr lang="en-US" sz="2000" dirty="0">
                              <a:solidFill>
                                <a:schemeClr val="tx1"/>
                              </a:solidFill>
                              <a:latin typeface="Arial" panose="020B0604020202020204" pitchFamily="34" charset="0"/>
                              <a:cs typeface="Arial" panose="020B0604020202020204" pitchFamily="34" charset="0"/>
                            </a:rPr>
                            <m:t>𝑜𝑢𝑡𝑐𝑜𝑚𝑒</m:t>
                          </m:r>
                          <m:r>
                            <m:rPr>
                              <m:nor/>
                            </m:rPr>
                            <a:rPr lang="en-US" sz="2000" dirty="0">
                              <a:solidFill>
                                <a:schemeClr val="tx1"/>
                              </a:solidFill>
                              <a:latin typeface="Arial" panose="020B0604020202020204" pitchFamily="34" charset="0"/>
                              <a:cs typeface="Arial" panose="020B0604020202020204" pitchFamily="34" charset="0"/>
                            </a:rPr>
                            <m:t>)</m:t>
                          </m:r>
                        </m:num>
                        <m:den>
                          <m:r>
                            <m:rPr>
                              <m:nor/>
                            </m:rPr>
                            <a:rPr lang="en-US" sz="2000" dirty="0">
                              <a:solidFill>
                                <a:schemeClr val="tx1"/>
                              </a:solidFill>
                              <a:latin typeface="Arial" panose="020B0604020202020204" pitchFamily="34" charset="0"/>
                              <a:cs typeface="Arial" panose="020B0604020202020204" pitchFamily="34" charset="0"/>
                            </a:rPr>
                            <m:t>(</m:t>
                          </m:r>
                          <m:r>
                            <m:rPr>
                              <m:nor/>
                            </m:rPr>
                            <a:rPr lang="en-US" sz="2000" dirty="0">
                              <a:solidFill>
                                <a:schemeClr val="tx1"/>
                              </a:solidFill>
                              <a:latin typeface="Arial" panose="020B0604020202020204" pitchFamily="34" charset="0"/>
                              <a:cs typeface="Arial" panose="020B0604020202020204" pitchFamily="34" charset="0"/>
                            </a:rPr>
                            <m:t>𝑡𝑜𝑡𝑎𝑙</m:t>
                          </m:r>
                          <m:r>
                            <m:rPr>
                              <m:nor/>
                            </m:rPr>
                            <a:rPr lang="en-US" sz="2000" dirty="0">
                              <a:solidFill>
                                <a:schemeClr val="tx1"/>
                              </a:solidFill>
                              <a:latin typeface="Arial" panose="020B0604020202020204" pitchFamily="34" charset="0"/>
                              <a:cs typeface="Arial" panose="020B0604020202020204" pitchFamily="34" charset="0"/>
                            </a:rPr>
                            <m:t> </m:t>
                          </m:r>
                          <m:r>
                            <m:rPr>
                              <m:nor/>
                            </m:rPr>
                            <a:rPr lang="en-US" sz="2000" dirty="0">
                              <a:solidFill>
                                <a:schemeClr val="tx1"/>
                              </a:solidFill>
                              <a:latin typeface="Arial" panose="020B0604020202020204" pitchFamily="34" charset="0"/>
                              <a:cs typeface="Arial" panose="020B0604020202020204" pitchFamily="34" charset="0"/>
                            </a:rPr>
                            <m:t>𝑛𝑢𝑚𝑏𝑒𝑟</m:t>
                          </m:r>
                          <m:r>
                            <m:rPr>
                              <m:nor/>
                            </m:rPr>
                            <a:rPr lang="en-US" sz="2000" dirty="0">
                              <a:solidFill>
                                <a:schemeClr val="tx1"/>
                              </a:solidFill>
                              <a:latin typeface="Arial" panose="020B0604020202020204" pitchFamily="34" charset="0"/>
                              <a:cs typeface="Arial" panose="020B0604020202020204" pitchFamily="34" charset="0"/>
                            </a:rPr>
                            <m:t> </m:t>
                          </m:r>
                          <m:r>
                            <m:rPr>
                              <m:nor/>
                            </m:rPr>
                            <a:rPr lang="en-US" sz="2000" dirty="0">
                              <a:solidFill>
                                <a:schemeClr val="tx1"/>
                              </a:solidFill>
                              <a:latin typeface="Arial" panose="020B0604020202020204" pitchFamily="34" charset="0"/>
                              <a:cs typeface="Arial" panose="020B0604020202020204" pitchFamily="34" charset="0"/>
                            </a:rPr>
                            <m:t>𝑜𝑓</m:t>
                          </m:r>
                          <m:r>
                            <m:rPr>
                              <m:nor/>
                            </m:rPr>
                            <a:rPr lang="en-US" sz="2000" dirty="0">
                              <a:solidFill>
                                <a:schemeClr val="tx1"/>
                              </a:solidFill>
                              <a:latin typeface="Arial" panose="020B0604020202020204" pitchFamily="34" charset="0"/>
                              <a:cs typeface="Arial" panose="020B0604020202020204" pitchFamily="34" charset="0"/>
                            </a:rPr>
                            <m:t> </m:t>
                          </m:r>
                          <m:r>
                            <m:rPr>
                              <m:nor/>
                            </m:rPr>
                            <a:rPr lang="en-US" sz="2000" dirty="0">
                              <a:solidFill>
                                <a:schemeClr val="tx1"/>
                              </a:solidFill>
                              <a:latin typeface="Arial" panose="020B0604020202020204" pitchFamily="34" charset="0"/>
                              <a:cs typeface="Arial" panose="020B0604020202020204" pitchFamily="34" charset="0"/>
                            </a:rPr>
                            <m:t>𝑡𝑟𝑖𝑎𝑙𝑠</m:t>
                          </m:r>
                        </m:den>
                      </m:f>
                    </m:oMath>
                  </a14:m>
                  <a:endParaRPr lang="en-US" sz="2000"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73055"/>
                  <a:ext cx="5213924" cy="1819472"/>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3" name="Pentagon 12"/>
            <p:cNvSpPr/>
            <p:nvPr/>
          </p:nvSpPr>
          <p:spPr>
            <a:xfrm>
              <a:off x="135907" y="6494199"/>
              <a:ext cx="1979973"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7</a:t>
              </a:r>
              <a:endParaRPr lang="en-US" sz="2000" b="1" dirty="0">
                <a:latin typeface="Arial" panose="020B0604020202020204" pitchFamily="34" charset="0"/>
                <a:cs typeface="Arial" panose="020B0604020202020204" pitchFamily="34" charset="0"/>
              </a:endParaRPr>
            </a:p>
          </p:txBody>
        </p:sp>
      </p:grpSp>
      <p:grpSp>
        <p:nvGrpSpPr>
          <p:cNvPr id="14" name="Group 13"/>
          <p:cNvGrpSpPr/>
          <p:nvPr/>
        </p:nvGrpSpPr>
        <p:grpSpPr>
          <a:xfrm>
            <a:off x="251520" y="3445944"/>
            <a:ext cx="8640959" cy="3282943"/>
            <a:chOff x="3483872" y="1089031"/>
            <a:chExt cx="5264592" cy="3227879"/>
          </a:xfrm>
        </p:grpSpPr>
        <p:sp>
          <p:nvSpPr>
            <p:cNvPr id="15" name="Round Diagonal Corner Rectangle 14"/>
            <p:cNvSpPr/>
            <p:nvPr/>
          </p:nvSpPr>
          <p:spPr>
            <a:xfrm>
              <a:off x="3491880" y="1089031"/>
              <a:ext cx="5256584" cy="313176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 name="Round Diagonal Corner Rectangle 15"/>
            <p:cNvSpPr/>
            <p:nvPr/>
          </p:nvSpPr>
          <p:spPr>
            <a:xfrm>
              <a:off x="3483872" y="1089031"/>
              <a:ext cx="5256584" cy="406786"/>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4 – Exam-Style Questions</a:t>
              </a:r>
              <a:endParaRPr lang="en-US" sz="2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27744" y="1593087"/>
              <a:ext cx="4123930" cy="2723823"/>
            </a:xfrm>
            <a:prstGeom prst="rect">
              <a:avLst/>
            </a:prstGeom>
          </p:spPr>
          <p:txBody>
            <a:bodyPr wrap="square">
              <a:spAutoFit/>
            </a:bodyPr>
            <a:lstStyle/>
            <a:p>
              <a:pPr>
                <a:spcAft>
                  <a:spcPts val="0"/>
                </a:spcAft>
                <a:tabLst>
                  <a:tab pos="8172450" algn="r"/>
                </a:tabLst>
              </a:pPr>
              <a:r>
                <a:rPr lang="en-US" sz="1900" dirty="0"/>
                <a:t>Abraham and Betty have a biased dice.</a:t>
              </a:r>
            </a:p>
            <a:p>
              <a:pPr>
                <a:spcAft>
                  <a:spcPts val="0"/>
                </a:spcAft>
                <a:tabLst>
                  <a:tab pos="8172450" algn="r"/>
                </a:tabLst>
              </a:pPr>
              <a:r>
                <a:rPr lang="en-US" sz="1900" dirty="0"/>
                <a:t>They each want to find an estimate for </a:t>
              </a:r>
              <a:r>
                <a:rPr lang="en-US" sz="1900" dirty="0" smtClean="0"/>
                <a:t>the probability </a:t>
              </a:r>
              <a:r>
                <a:rPr lang="en-US" sz="1900" dirty="0"/>
                <a:t>that the </a:t>
              </a:r>
              <a:r>
                <a:rPr lang="en-US" sz="1900" dirty="0" smtClean="0"/>
                <a:t/>
              </a:r>
              <a:br>
                <a:rPr lang="en-US" sz="1900" dirty="0" smtClean="0"/>
              </a:br>
              <a:r>
                <a:rPr lang="en-US" sz="1900" dirty="0" smtClean="0"/>
                <a:t>dice </a:t>
              </a:r>
              <a:r>
                <a:rPr lang="en-US" sz="1900" dirty="0"/>
                <a:t>will land on a six. Abraham is going to roll the dice 60 </a:t>
              </a:r>
              <a:r>
                <a:rPr lang="en-US" sz="1900" dirty="0" smtClean="0"/>
                <a:t/>
              </a:r>
              <a:br>
                <a:rPr lang="en-US" sz="1900" dirty="0" smtClean="0"/>
              </a:br>
              <a:r>
                <a:rPr lang="en-US" sz="1900" dirty="0" smtClean="0"/>
                <a:t>times</a:t>
              </a:r>
              <a:r>
                <a:rPr lang="en-US" sz="1900" dirty="0"/>
                <a:t>. He will record the number of sixes he gets. Betty is </a:t>
              </a:r>
              <a:r>
                <a:rPr lang="en-US" sz="1900" dirty="0" smtClean="0"/>
                <a:t/>
              </a:r>
              <a:br>
                <a:rPr lang="en-US" sz="1900" dirty="0" smtClean="0"/>
              </a:br>
              <a:r>
                <a:rPr lang="en-US" sz="1900" dirty="0" smtClean="0"/>
                <a:t>going </a:t>
              </a:r>
              <a:r>
                <a:rPr lang="en-US" sz="1900" dirty="0"/>
                <a:t>to roll the dice  </a:t>
              </a:r>
              <a:r>
                <a:rPr lang="en-US" sz="1900" dirty="0" smtClean="0"/>
                <a:t>600 times. She </a:t>
              </a:r>
              <a:r>
                <a:rPr lang="en-US" sz="1900" dirty="0"/>
                <a:t>will record the number of sixes she gets. </a:t>
              </a:r>
              <a:r>
                <a:rPr lang="en-US" sz="1900" dirty="0" smtClean="0"/>
                <a:t>Who </a:t>
              </a:r>
              <a:r>
                <a:rPr lang="en-US" sz="1900" dirty="0"/>
                <a:t>is more likely to get </a:t>
              </a:r>
              <a:r>
                <a:rPr lang="en-US" sz="1900" dirty="0" smtClean="0"/>
                <a:t/>
              </a:r>
              <a:br>
                <a:rPr lang="en-US" sz="1900" dirty="0" smtClean="0"/>
              </a:br>
              <a:r>
                <a:rPr lang="en-US" sz="1900" dirty="0" smtClean="0"/>
                <a:t>the </a:t>
              </a:r>
              <a:r>
                <a:rPr lang="en-US" sz="1900" dirty="0"/>
                <a:t>better estimate?</a:t>
              </a:r>
            </a:p>
            <a:p>
              <a:pPr>
                <a:spcAft>
                  <a:spcPts val="0"/>
                </a:spcAft>
                <a:tabLst>
                  <a:tab pos="8172450" algn="r"/>
                </a:tabLst>
              </a:pPr>
              <a:r>
                <a:rPr lang="en-US" sz="1900" dirty="0"/>
                <a:t>Give a reason for your answer</a:t>
              </a:r>
              <a:r>
                <a:rPr lang="en-US" sz="1900" dirty="0" smtClean="0"/>
                <a:t>.      </a:t>
              </a:r>
              <a:r>
                <a:rPr lang="en-US" sz="1900" b="1" dirty="0" smtClean="0"/>
                <a:t>(</a:t>
              </a:r>
              <a:r>
                <a:rPr lang="en-US" sz="1900" b="1" dirty="0"/>
                <a:t>1 </a:t>
              </a:r>
              <a:r>
                <a:rPr lang="en-US" sz="1900" b="1" dirty="0" smtClean="0"/>
                <a:t>mark) </a:t>
              </a:r>
              <a:br>
                <a:rPr lang="en-US" sz="1900" b="1" dirty="0" smtClean="0"/>
              </a:br>
              <a:r>
                <a:rPr lang="en-US" sz="1900" b="1" dirty="0" smtClean="0"/>
                <a:t>                            </a:t>
              </a:r>
              <a:r>
                <a:rPr lang="en-US" sz="1900" i="1" dirty="0" smtClean="0"/>
                <a:t>March </a:t>
              </a:r>
              <a:r>
                <a:rPr lang="en-US" sz="1900" i="1" dirty="0"/>
                <a:t>2012, Q4, </a:t>
              </a:r>
              <a:r>
                <a:rPr lang="en-US" sz="1900" i="1" dirty="0" smtClean="0"/>
                <a:t>2381/6B</a:t>
              </a:r>
              <a:endParaRPr lang="en-US" sz="1900" b="1" i="1" dirty="0"/>
            </a:p>
          </p:txBody>
        </p:sp>
      </p:grpSp>
      <p:pic>
        <p:nvPicPr>
          <p:cNvPr id="1028" name="Picture 4" descr="Image result for dice vector 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7657409" y="4005064"/>
            <a:ext cx="1163063" cy="12642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flipH="1">
            <a:off x="5364088" y="5592142"/>
            <a:ext cx="3529312" cy="1077218"/>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600" b="1" dirty="0">
                <a:solidFill>
                  <a:schemeClr val="tx1"/>
                </a:solidFill>
                <a:latin typeface="Arial" panose="020B0604020202020204" pitchFamily="34" charset="0"/>
                <a:cs typeface="Arial" panose="020B0604020202020204" pitchFamily="34" charset="0"/>
              </a:rPr>
              <a:t>Exam hint</a:t>
            </a:r>
          </a:p>
          <a:p>
            <a:r>
              <a:rPr lang="en-US" sz="1600" dirty="0">
                <a:solidFill>
                  <a:schemeClr val="tx1"/>
                </a:solidFill>
                <a:latin typeface="Arial" panose="020B0604020202020204" pitchFamily="34" charset="0"/>
                <a:cs typeface="Arial" panose="020B0604020202020204" pitchFamily="34" charset="0"/>
              </a:rPr>
              <a:t>You only get the mark for the name and a reason. Just writing the correct name scores </a:t>
            </a:r>
            <a:r>
              <a:rPr lang="en-US" sz="1600" dirty="0" smtClean="0">
                <a:solidFill>
                  <a:schemeClr val="tx1"/>
                </a:solidFill>
                <a:latin typeface="Arial" panose="020B0604020202020204" pitchFamily="34" charset="0"/>
                <a:cs typeface="Arial" panose="020B0604020202020204" pitchFamily="34" charset="0"/>
              </a:rPr>
              <a:t>0 </a:t>
            </a:r>
            <a:r>
              <a:rPr lang="en-US" sz="1600" dirty="0">
                <a:solidFill>
                  <a:schemeClr val="tx1"/>
                </a:solidFill>
                <a:latin typeface="Arial" panose="020B0604020202020204" pitchFamily="34" charset="0"/>
                <a:cs typeface="Arial" panose="020B0604020202020204" pitchFamily="34" charset="0"/>
              </a:rPr>
              <a:t>marks.</a:t>
            </a:r>
          </a:p>
        </p:txBody>
      </p:sp>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15848" y="1124744"/>
            <a:ext cx="548640" cy="548640"/>
          </a:xfrm>
          <a:prstGeom prst="rect">
            <a:avLst/>
          </a:prstGeom>
        </p:spPr>
      </p:pic>
    </p:spTree>
    <p:extLst>
      <p:ext uri="{BB962C8B-B14F-4D97-AF65-F5344CB8AC3E}">
        <p14:creationId xmlns:p14="http://schemas.microsoft.com/office/powerpoint/2010/main" val="695350466"/>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313</a:t>
            </a:r>
            <a:endParaRPr lang="en-GB" sz="1400" b="1" dirty="0">
              <a:latin typeface="Calibri" panose="020F0502020204030204" pitchFamily="34" charset="0"/>
            </a:endParaRPr>
          </a:p>
        </p:txBody>
      </p:sp>
      <p:grpSp>
        <p:nvGrpSpPr>
          <p:cNvPr id="6" name="Group 5"/>
          <p:cNvGrpSpPr/>
          <p:nvPr/>
        </p:nvGrpSpPr>
        <p:grpSpPr>
          <a:xfrm>
            <a:off x="179512" y="2060848"/>
            <a:ext cx="8712968" cy="4707676"/>
            <a:chOff x="3483872" y="1089031"/>
            <a:chExt cx="5264592" cy="4707676"/>
          </a:xfrm>
        </p:grpSpPr>
        <p:sp>
          <p:nvSpPr>
            <p:cNvPr id="8" name="Round Diagonal Corner Rectangle 7"/>
            <p:cNvSpPr/>
            <p:nvPr/>
          </p:nvSpPr>
          <p:spPr>
            <a:xfrm>
              <a:off x="3491880" y="1264811"/>
              <a:ext cx="5256584" cy="4410679"/>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2</a:t>
              </a:r>
              <a:endParaRPr lang="en-US" sz="2000" b="1" dirty="0">
                <a:solidFill>
                  <a:schemeClr val="bg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 name="Rectangle 9"/>
                <p:cNvSpPr/>
                <p:nvPr/>
              </p:nvSpPr>
              <p:spPr>
                <a:xfrm>
                  <a:off x="3558865" y="1547595"/>
                  <a:ext cx="5146090" cy="4249112"/>
                </a:xfrm>
                <a:prstGeom prst="rect">
                  <a:avLst/>
                </a:prstGeom>
              </p:spPr>
              <p:txBody>
                <a:bodyPr wrap="square">
                  <a:spAutoFit/>
                </a:bodyPr>
                <a:lstStyle/>
                <a:p>
                  <a:pPr>
                    <a:spcAft>
                      <a:spcPts val="0"/>
                    </a:spcAft>
                    <a:tabLst>
                      <a:tab pos="4972050" algn="r"/>
                    </a:tabLst>
                  </a:pPr>
                  <a:r>
                    <a:rPr lang="en-US" sz="2400" dirty="0" smtClean="0"/>
                    <a:t>Josh uses this spinner for a game.</a:t>
                  </a:r>
                </a:p>
                <a:p>
                  <a:pPr marL="457200" indent="-457200">
                    <a:spcAft>
                      <a:spcPts val="0"/>
                    </a:spcAft>
                    <a:buFont typeface="+mj-lt"/>
                    <a:buAutoNum type="alphaLcPeriod"/>
                    <a:tabLst>
                      <a:tab pos="4972050" algn="r"/>
                    </a:tabLst>
                  </a:pPr>
                  <a:r>
                    <a:rPr lang="en-US" sz="2400" dirty="0" smtClean="0"/>
                    <a:t>What </a:t>
                  </a:r>
                  <a:r>
                    <a:rPr lang="en-US" sz="2400" dirty="0"/>
                    <a:t>is the theoretical probability that </a:t>
                  </a:r>
                  <a:r>
                    <a:rPr lang="en-US" sz="2400" dirty="0" smtClean="0"/>
                    <a:t/>
                  </a:r>
                  <a:br>
                    <a:rPr lang="en-US" sz="2400" dirty="0" smtClean="0"/>
                  </a:br>
                  <a:r>
                    <a:rPr lang="en-US" sz="2400" dirty="0" smtClean="0"/>
                    <a:t>the </a:t>
                  </a:r>
                  <a:r>
                    <a:rPr lang="en-US" sz="2400" dirty="0"/>
                    <a:t>spinner will land on the letter B?</a:t>
                  </a:r>
                </a:p>
                <a:p>
                  <a:pPr>
                    <a:spcAft>
                      <a:spcPts val="0"/>
                    </a:spcAft>
                    <a:tabLst>
                      <a:tab pos="4972050" algn="r"/>
                    </a:tabLst>
                  </a:pPr>
                  <a:r>
                    <a:rPr lang="en-US" sz="2400" dirty="0"/>
                    <a:t>Josh is going to spin this spinner 300 times, </a:t>
                  </a:r>
                  <a:endParaRPr lang="en-US" sz="2400" dirty="0" smtClean="0"/>
                </a:p>
                <a:p>
                  <a:pPr marL="457200" indent="-457200">
                    <a:spcAft>
                      <a:spcPts val="0"/>
                    </a:spcAft>
                    <a:buFont typeface="+mj-lt"/>
                    <a:buAutoNum type="alphaLcPeriod" startAt="2"/>
                    <a:tabLst>
                      <a:tab pos="4972050" algn="r"/>
                    </a:tabLst>
                  </a:pPr>
                  <a:r>
                    <a:rPr lang="en-US" sz="2400" dirty="0" smtClean="0"/>
                    <a:t>Estimate </a:t>
                  </a:r>
                  <a:r>
                    <a:rPr lang="en-US" sz="2400" dirty="0"/>
                    <a:t>how many times the spinner </a:t>
                  </a:r>
                  <a:r>
                    <a:rPr lang="en-US" sz="2400" dirty="0" smtClean="0"/>
                    <a:t/>
                  </a:r>
                  <a:br>
                    <a:rPr lang="en-US" sz="2400" dirty="0" smtClean="0"/>
                  </a:br>
                  <a:r>
                    <a:rPr lang="en-US" sz="2400" dirty="0" smtClean="0"/>
                    <a:t>will </a:t>
                  </a:r>
                  <a:r>
                    <a:rPr lang="en-US" sz="2400" dirty="0"/>
                    <a:t>land on the letter B.</a:t>
                  </a:r>
                  <a:endParaRPr lang="en-US" sz="300" dirty="0" smtClean="0">
                    <a:latin typeface="Comic Sans MS" panose="030F0702030302020204" pitchFamily="66" charset="0"/>
                  </a:endParaRPr>
                </a:p>
                <a:p>
                  <a:pPr>
                    <a:spcAft>
                      <a:spcPts val="0"/>
                    </a:spcAft>
                    <a:tabLst>
                      <a:tab pos="4972050" algn="r"/>
                    </a:tabLst>
                  </a:pPr>
                  <a:r>
                    <a:rPr lang="en-US" sz="2400" dirty="0" smtClean="0">
                      <a:solidFill>
                        <a:srgbClr val="002060"/>
                      </a:solidFill>
                      <a:latin typeface="Comic Sans MS" panose="030F0702030302020204" pitchFamily="66" charset="0"/>
                    </a:rPr>
                    <a:t>a. P(B) = </a:t>
                  </a:r>
                  <a14:m>
                    <m:oMath xmlns:m="http://schemas.openxmlformats.org/officeDocument/2006/math">
                      <m:f>
                        <m:fPr>
                          <m:ctrlPr>
                            <a:rPr lang="en-US" sz="2400" i="1">
                              <a:solidFill>
                                <a:srgbClr val="002060"/>
                              </a:solidFill>
                              <a:latin typeface="Cambria Math" panose="02040503050406030204" pitchFamily="18" charset="0"/>
                              <a:cs typeface="Arial" panose="020B0604020202020204" pitchFamily="34" charset="0"/>
                            </a:rPr>
                          </m:ctrlPr>
                        </m:fPr>
                        <m:num>
                          <m:r>
                            <a:rPr lang="en-US" sz="2400" b="0" i="1" smtClean="0">
                              <a:solidFill>
                                <a:srgbClr val="002060"/>
                              </a:solidFill>
                              <a:latin typeface="Cambria Math" panose="02040503050406030204" pitchFamily="18" charset="0"/>
                              <a:cs typeface="Arial" panose="020B0604020202020204" pitchFamily="34" charset="0"/>
                            </a:rPr>
                            <m:t>2</m:t>
                          </m:r>
                        </m:num>
                        <m:den>
                          <m:r>
                            <a:rPr lang="en-US" sz="2400" b="0" i="1" smtClean="0">
                              <a:solidFill>
                                <a:srgbClr val="002060"/>
                              </a:solidFill>
                              <a:latin typeface="Cambria Math" panose="02040503050406030204" pitchFamily="18" charset="0"/>
                              <a:cs typeface="Arial" panose="020B0604020202020204" pitchFamily="34" charset="0"/>
                            </a:rPr>
                            <m:t>6</m:t>
                          </m:r>
                        </m:den>
                      </m:f>
                    </m:oMath>
                  </a14:m>
                  <a:r>
                    <a:rPr lang="en-US" sz="2400" dirty="0" smtClean="0">
                      <a:solidFill>
                        <a:srgbClr val="002060"/>
                      </a:solidFill>
                    </a:rPr>
                    <a:t/>
                  </a:r>
                  <a:br>
                    <a:rPr lang="en-US" sz="2400" dirty="0" smtClean="0">
                      <a:solidFill>
                        <a:srgbClr val="002060"/>
                      </a:solidFill>
                    </a:rPr>
                  </a:br>
                  <a:r>
                    <a:rPr lang="en-US" sz="2400" dirty="0" smtClean="0">
                      <a:solidFill>
                        <a:srgbClr val="002060"/>
                      </a:solidFill>
                    </a:rPr>
                    <a:t>            = </a:t>
                  </a:r>
                  <a14:m>
                    <m:oMath xmlns:m="http://schemas.openxmlformats.org/officeDocument/2006/math">
                      <m:f>
                        <m:fPr>
                          <m:ctrlPr>
                            <a:rPr lang="en-US" sz="2400" i="1">
                              <a:solidFill>
                                <a:srgbClr val="002060"/>
                              </a:solidFill>
                              <a:latin typeface="Cambria Math" panose="02040503050406030204" pitchFamily="18" charset="0"/>
                              <a:cs typeface="Arial" panose="020B0604020202020204" pitchFamily="34" charset="0"/>
                            </a:rPr>
                          </m:ctrlPr>
                        </m:fPr>
                        <m:num>
                          <m:r>
                            <a:rPr lang="en-US" sz="2400" b="0" i="1" smtClean="0">
                              <a:solidFill>
                                <a:srgbClr val="002060"/>
                              </a:solidFill>
                              <a:latin typeface="Cambria Math" panose="02040503050406030204" pitchFamily="18" charset="0"/>
                              <a:cs typeface="Arial" panose="020B0604020202020204" pitchFamily="34" charset="0"/>
                            </a:rPr>
                            <m:t>1</m:t>
                          </m:r>
                        </m:num>
                        <m:den>
                          <m:r>
                            <a:rPr lang="en-US" sz="2400" b="0" i="1" smtClean="0">
                              <a:solidFill>
                                <a:srgbClr val="002060"/>
                              </a:solidFill>
                              <a:latin typeface="Cambria Math" panose="02040503050406030204" pitchFamily="18" charset="0"/>
                              <a:cs typeface="Arial" panose="020B0604020202020204" pitchFamily="34" charset="0"/>
                            </a:rPr>
                            <m:t>3</m:t>
                          </m:r>
                        </m:den>
                      </m:f>
                    </m:oMath>
                  </a14:m>
                  <a:endParaRPr lang="en-US" sz="2400" dirty="0">
                    <a:solidFill>
                      <a:srgbClr val="002060"/>
                    </a:solidFill>
                  </a:endParaRPr>
                </a:p>
                <a:p>
                  <a:pPr>
                    <a:spcAft>
                      <a:spcPts val="0"/>
                    </a:spcAft>
                    <a:tabLst>
                      <a:tab pos="4972050" algn="r"/>
                    </a:tabLst>
                  </a:pPr>
                  <a:r>
                    <a:rPr lang="en-US" sz="2400" dirty="0" smtClean="0">
                      <a:solidFill>
                        <a:srgbClr val="002060"/>
                      </a:solidFill>
                      <a:latin typeface="Comic Sans MS" panose="030F0702030302020204" pitchFamily="66" charset="0"/>
                    </a:rPr>
                    <a:t>b. </a:t>
                  </a:r>
                  <a14:m>
                    <m:oMath xmlns:m="http://schemas.openxmlformats.org/officeDocument/2006/math">
                      <m:f>
                        <m:fPr>
                          <m:ctrlPr>
                            <a:rPr lang="en-US" sz="2400" i="1">
                              <a:solidFill>
                                <a:srgbClr val="002060"/>
                              </a:solidFill>
                              <a:latin typeface="Cambria Math" panose="02040503050406030204" pitchFamily="18" charset="0"/>
                              <a:cs typeface="Arial" panose="020B0604020202020204" pitchFamily="34" charset="0"/>
                            </a:rPr>
                          </m:ctrlPr>
                        </m:fPr>
                        <m:num>
                          <m:r>
                            <a:rPr lang="en-US" sz="2400" b="0" i="1" smtClean="0">
                              <a:solidFill>
                                <a:srgbClr val="002060"/>
                              </a:solidFill>
                              <a:latin typeface="Cambria Math" panose="02040503050406030204" pitchFamily="18" charset="0"/>
                              <a:cs typeface="Arial" panose="020B0604020202020204" pitchFamily="34" charset="0"/>
                            </a:rPr>
                            <m:t>1</m:t>
                          </m:r>
                        </m:num>
                        <m:den>
                          <m:r>
                            <a:rPr lang="en-US" sz="2400" b="0" i="1" smtClean="0">
                              <a:solidFill>
                                <a:srgbClr val="002060"/>
                              </a:solidFill>
                              <a:latin typeface="Cambria Math" panose="02040503050406030204" pitchFamily="18" charset="0"/>
                              <a:cs typeface="Arial" panose="020B0604020202020204" pitchFamily="34" charset="0"/>
                            </a:rPr>
                            <m:t>3</m:t>
                          </m:r>
                        </m:den>
                      </m:f>
                    </m:oMath>
                  </a14:m>
                  <a:r>
                    <a:rPr lang="en-US" sz="2400" dirty="0" smtClean="0">
                      <a:solidFill>
                        <a:srgbClr val="002060"/>
                      </a:solidFill>
                      <a:latin typeface="Comic Sans MS" panose="030F0702030302020204" pitchFamily="66" charset="0"/>
                    </a:rPr>
                    <a:t> x 300</a:t>
                  </a:r>
                </a:p>
                <a:p>
                  <a:pPr>
                    <a:spcAft>
                      <a:spcPts val="0"/>
                    </a:spcAft>
                    <a:tabLst>
                      <a:tab pos="4972050" algn="r"/>
                    </a:tabLst>
                  </a:pPr>
                  <a:r>
                    <a:rPr lang="en-US" sz="2400" dirty="0" smtClean="0">
                      <a:solidFill>
                        <a:srgbClr val="002060"/>
                      </a:solidFill>
                      <a:latin typeface="Comic Sans MS" panose="030F0702030302020204" pitchFamily="66" charset="0"/>
                    </a:rPr>
                    <a:t>    = 100</a:t>
                  </a:r>
                  <a:endParaRPr lang="en-US" sz="2400" dirty="0">
                    <a:latin typeface="Comic Sans MS" panose="030F0702030302020204" pitchFamily="66"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558865" y="1547595"/>
                  <a:ext cx="5146090" cy="4249112"/>
                </a:xfrm>
                <a:prstGeom prst="rect">
                  <a:avLst/>
                </a:prstGeom>
                <a:blipFill rotWithShape="0">
                  <a:blip r:embed="rId4"/>
                  <a:stretch>
                    <a:fillRect l="-1145" t="-1004" b="-2439"/>
                  </a:stretch>
                </a:blipFill>
              </p:spPr>
              <p:txBody>
                <a:bodyPr/>
                <a:lstStyle/>
                <a:p>
                  <a:r>
                    <a:rPr lang="en-US">
                      <a:noFill/>
                    </a:rPr>
                    <a:t> </a:t>
                  </a:r>
                </a:p>
              </p:txBody>
            </p:sp>
          </mc:Fallback>
        </mc:AlternateContent>
      </p:grpSp>
      <p:sp>
        <p:nvSpPr>
          <p:cNvPr id="11" name="Rectangle 10"/>
          <p:cNvSpPr/>
          <p:nvPr/>
        </p:nvSpPr>
        <p:spPr>
          <a:xfrm flipH="1">
            <a:off x="3923928" y="4900519"/>
            <a:ext cx="4896544"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Simplify fractions where possible.</a:t>
            </a:r>
          </a:p>
        </p:txBody>
      </p:sp>
      <p:sp>
        <p:nvSpPr>
          <p:cNvPr id="12" name="Rectangle 11"/>
          <p:cNvSpPr/>
          <p:nvPr/>
        </p:nvSpPr>
        <p:spPr>
          <a:xfrm flipH="1">
            <a:off x="3923928" y="5517232"/>
            <a:ext cx="4909796"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Expected number of outcomes = number of trials </a:t>
            </a:r>
            <a:r>
              <a:rPr lang="en-US" sz="2400" dirty="0" smtClean="0">
                <a:solidFill>
                  <a:schemeClr val="tx1"/>
                </a:solidFill>
                <a:latin typeface="Arial" panose="020B0604020202020204" pitchFamily="34" charset="0"/>
                <a:cs typeface="Arial" panose="020B0604020202020204" pitchFamily="34" charset="0"/>
              </a:rPr>
              <a:t>x </a:t>
            </a:r>
            <a:r>
              <a:rPr lang="en-US" sz="2400" dirty="0">
                <a:solidFill>
                  <a:schemeClr val="tx1"/>
                </a:solidFill>
                <a:latin typeface="Arial" panose="020B0604020202020204" pitchFamily="34" charset="0"/>
                <a:cs typeface="Arial" panose="020B0604020202020204" pitchFamily="34" charset="0"/>
              </a:rPr>
              <a:t>probability</a:t>
            </a:r>
          </a:p>
        </p:txBody>
      </p:sp>
      <p:cxnSp>
        <p:nvCxnSpPr>
          <p:cNvPr id="13" name="Straight Arrow Connector 12"/>
          <p:cNvCxnSpPr>
            <a:stCxn id="11" idx="3"/>
          </p:cNvCxnSpPr>
          <p:nvPr/>
        </p:nvCxnSpPr>
        <p:spPr>
          <a:xfrm flipH="1">
            <a:off x="1907704" y="5131352"/>
            <a:ext cx="2016224" cy="3858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flipH="1">
            <a:off x="1907704" y="5932731"/>
            <a:ext cx="2016224" cy="8855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79513" y="1124744"/>
            <a:ext cx="8712966" cy="840576"/>
            <a:chOff x="150163" y="6494199"/>
            <a:chExt cx="7457202" cy="840576"/>
          </a:xfrm>
        </p:grpSpPr>
        <p:sp>
          <p:nvSpPr>
            <p:cNvPr id="16" name="Rectangle 15"/>
            <p:cNvSpPr/>
            <p:nvPr/>
          </p:nvSpPr>
          <p:spPr>
            <a:xfrm flipH="1">
              <a:off x="150163" y="6673055"/>
              <a:ext cx="7457202" cy="661720"/>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b="1" dirty="0">
                  <a:solidFill>
                    <a:schemeClr val="tx1"/>
                  </a:solidFill>
                  <a:latin typeface="Arial" panose="020B0604020202020204" pitchFamily="34" charset="0"/>
                  <a:cs typeface="Arial" panose="020B0604020202020204" pitchFamily="34" charset="0"/>
                </a:rPr>
                <a:t>Theoretical probability </a:t>
              </a:r>
              <a:r>
                <a:rPr lang="en-US" sz="2200" dirty="0">
                  <a:solidFill>
                    <a:schemeClr val="tx1"/>
                  </a:solidFill>
                  <a:latin typeface="Arial" panose="020B0604020202020204" pitchFamily="34" charset="0"/>
                  <a:cs typeface="Arial" panose="020B0604020202020204" pitchFamily="34" charset="0"/>
                </a:rPr>
                <a:t>is calculated without doing an experiment.</a:t>
              </a:r>
            </a:p>
          </p:txBody>
        </p:sp>
        <p:sp>
          <p:nvSpPr>
            <p:cNvPr id="17" name="Pentagon 16"/>
            <p:cNvSpPr/>
            <p:nvPr/>
          </p:nvSpPr>
          <p:spPr>
            <a:xfrm>
              <a:off x="150164" y="6494199"/>
              <a:ext cx="2695391" cy="327250"/>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8</a:t>
              </a:r>
              <a:endParaRPr lang="en-US" sz="2400" b="1" dirty="0">
                <a:latin typeface="Arial" panose="020B0604020202020204" pitchFamily="34" charset="0"/>
                <a:cs typeface="Arial" panose="020B0604020202020204" pitchFamily="34" charset="0"/>
              </a:endParaRPr>
            </a:p>
          </p:txBody>
        </p:sp>
      </p:grpSp>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543779" y="2624631"/>
            <a:ext cx="2278113" cy="1974361"/>
          </a:xfrm>
          <a:prstGeom prst="rect">
            <a:avLst/>
          </a:prstGeom>
        </p:spPr>
      </p:pic>
    </p:spTree>
    <p:extLst>
      <p:ext uri="{BB962C8B-B14F-4D97-AF65-F5344CB8AC3E}">
        <p14:creationId xmlns:p14="http://schemas.microsoft.com/office/powerpoint/2010/main" val="202650927"/>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313</a:t>
            </a:r>
            <a:endParaRPr lang="en-GB" sz="1400" b="1" dirty="0">
              <a:latin typeface="Calibri" panose="020F0502020204030204" pitchFamily="34" charset="0"/>
            </a:endParaRPr>
          </a:p>
        </p:txBody>
      </p:sp>
      <p:sp>
        <p:nvSpPr>
          <p:cNvPr id="3" name="Rectangle 2"/>
          <p:cNvSpPr/>
          <p:nvPr/>
        </p:nvSpPr>
        <p:spPr>
          <a:xfrm>
            <a:off x="251520" y="1257141"/>
            <a:ext cx="5256584" cy="5262979"/>
          </a:xfrm>
          <a:prstGeom prst="rect">
            <a:avLst/>
          </a:prstGeom>
        </p:spPr>
        <p:txBody>
          <a:bodyPr wrap="square">
            <a:spAutoFit/>
          </a:bodyPr>
          <a:lstStyle/>
          <a:p>
            <a:pPr marL="457200" indent="-457200">
              <a:buClr>
                <a:srgbClr val="C00000"/>
              </a:buClr>
              <a:buFont typeface="+mj-lt"/>
              <a:buAutoNum type="arabicPeriod" startAt="5"/>
              <a:tabLst>
                <a:tab pos="2743200" algn="l"/>
              </a:tabLst>
            </a:pPr>
            <a:r>
              <a:rPr lang="en-US" sz="2100" b="1" dirty="0">
                <a:solidFill>
                  <a:srgbClr val="C00000"/>
                </a:solidFill>
                <a:latin typeface="Arial" panose="020B0604020202020204" pitchFamily="34" charset="0"/>
                <a:cs typeface="Arial" panose="020B0604020202020204" pitchFamily="34" charset="0"/>
              </a:rPr>
              <a:t>Modelling</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Mia makes </a:t>
            </a:r>
            <a:r>
              <a:rPr lang="en-US" sz="2100" dirty="0" smtClean="0">
                <a:latin typeface="Arial" panose="020B0604020202020204" pitchFamily="34" charset="0"/>
                <a:cs typeface="Arial" panose="020B0604020202020204" pitchFamily="34" charset="0"/>
              </a:rPr>
              <a:t>this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8-sided </a:t>
            </a:r>
            <a:r>
              <a:rPr lang="en-US" sz="2100" dirty="0">
                <a:latin typeface="Arial" panose="020B0604020202020204" pitchFamily="34" charset="0"/>
                <a:cs typeface="Arial" panose="020B0604020202020204" pitchFamily="34" charset="0"/>
              </a:rPr>
              <a:t>spinner </a:t>
            </a:r>
            <a:r>
              <a:rPr lang="en-US" sz="2100" dirty="0" smtClean="0">
                <a:latin typeface="Arial" panose="020B0604020202020204" pitchFamily="34" charset="0"/>
                <a:cs typeface="Arial" panose="020B0604020202020204" pitchFamily="34" charset="0"/>
              </a:rPr>
              <a:t>for </a:t>
            </a:r>
            <a:r>
              <a:rPr lang="en-US" sz="2100" dirty="0">
                <a:latin typeface="Arial" panose="020B0604020202020204" pitchFamily="34" charset="0"/>
                <a:cs typeface="Arial" panose="020B0604020202020204" pitchFamily="34" charset="0"/>
              </a:rPr>
              <a:t>an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experiment</a:t>
            </a:r>
            <a:r>
              <a:rPr lang="en-US" sz="2100" dirty="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theoretical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probability </a:t>
            </a:r>
            <a:r>
              <a:rPr lang="en-US" sz="2100" dirty="0">
                <a:latin typeface="Arial" panose="020B0604020202020204" pitchFamily="34" charset="0"/>
                <a:cs typeface="Arial" panose="020B0604020202020204" pitchFamily="34" charset="0"/>
              </a:rPr>
              <a:t>that the </a:t>
            </a:r>
            <a:r>
              <a:rPr lang="en-US" sz="2100" dirty="0" smtClean="0">
                <a:latin typeface="Arial" panose="020B0604020202020204" pitchFamily="34" charset="0"/>
                <a:cs typeface="Arial" panose="020B0604020202020204" pitchFamily="34" charset="0"/>
              </a:rPr>
              <a:t>spinner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will </a:t>
            </a:r>
            <a:r>
              <a:rPr lang="en-US" sz="2100" dirty="0">
                <a:latin typeface="Arial" panose="020B0604020202020204" pitchFamily="34" charset="0"/>
                <a:cs typeface="Arial" panose="020B0604020202020204" pitchFamily="34" charset="0"/>
              </a:rPr>
              <a:t>land on blue? Mia is going to spin this spinner 400 times,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Estimate </a:t>
            </a:r>
            <a:r>
              <a:rPr lang="en-US" sz="2100" dirty="0">
                <a:latin typeface="Arial" panose="020B0604020202020204" pitchFamily="34" charset="0"/>
                <a:cs typeface="Arial" panose="020B0604020202020204" pitchFamily="34" charset="0"/>
              </a:rPr>
              <a:t>how many times the spinner will land on blue.</a:t>
            </a:r>
          </a:p>
          <a:p>
            <a:pPr marL="457200" indent="-457200">
              <a:buClr>
                <a:srgbClr val="C00000"/>
              </a:buClr>
              <a:buFont typeface="+mj-lt"/>
              <a:buAutoNum type="arabicPeriod" startAt="7"/>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probability of England losing their next football match is 0.28 </a:t>
            </a:r>
            <a:br>
              <a:rPr lang="en-US" sz="2100" dirty="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probability of England drawing their next football match is 0.36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an estimate for the number of times England will win over their next 50 football matches.</a:t>
            </a:r>
            <a:endParaRPr lang="en-US" sz="2100" dirty="0"/>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2656" y="1196752"/>
            <a:ext cx="1490129" cy="146684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438873504"/>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79512" y="1148094"/>
            <a:ext cx="8712968" cy="5521266"/>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313</a:t>
            </a:r>
            <a:endParaRPr lang="en-GB" sz="1400" b="1" dirty="0">
              <a:latin typeface="Calibri" panose="020F0502020204030204" pitchFamily="34" charset="0"/>
            </a:endParaRPr>
          </a:p>
        </p:txBody>
      </p:sp>
      <p:sp>
        <p:nvSpPr>
          <p:cNvPr id="3" name="Rectangle 2"/>
          <p:cNvSpPr/>
          <p:nvPr/>
        </p:nvSpPr>
        <p:spPr>
          <a:xfrm>
            <a:off x="251520" y="1257141"/>
            <a:ext cx="5256584" cy="3323987"/>
          </a:xfrm>
          <a:prstGeom prst="rect">
            <a:avLst/>
          </a:prstGeom>
        </p:spPr>
        <p:txBody>
          <a:bodyPr wrap="square">
            <a:spAutoFit/>
          </a:bodyPr>
          <a:lstStyle/>
          <a:p>
            <a:pPr marL="400050" indent="-400050">
              <a:buClr>
                <a:srgbClr val="C00000"/>
              </a:buClr>
              <a:buFont typeface="+mj-lt"/>
              <a:buAutoNum type="arabicPeriod" startAt="6"/>
              <a:tabLst>
                <a:tab pos="2743200" algn="l"/>
              </a:tabLst>
            </a:pPr>
            <a:r>
              <a:rPr lang="en-US" sz="2100" b="1" dirty="0" smtClean="0">
                <a:solidFill>
                  <a:srgbClr val="C00000"/>
                </a:solidFill>
                <a:latin typeface="Arial" panose="020B0604020202020204" pitchFamily="34" charset="0"/>
                <a:cs typeface="Arial" panose="020B0604020202020204" pitchFamily="34" charset="0"/>
              </a:rPr>
              <a:t>Modelling </a:t>
            </a:r>
            <a:r>
              <a:rPr lang="en-US" sz="2100" dirty="0">
                <a:latin typeface="Arial" panose="020B0604020202020204" pitchFamily="34" charset="0"/>
                <a:cs typeface="Arial" panose="020B0604020202020204" pitchFamily="34" charset="0"/>
              </a:rPr>
              <a:t>There are red, blue and yellow counters in a bag in the ratio of 5:6:1.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probability of choosing a red </a:t>
            </a:r>
            <a:r>
              <a:rPr lang="en-US" sz="2100" dirty="0" smtClean="0">
                <a:latin typeface="Arial" panose="020B0604020202020204" pitchFamily="34" charset="0"/>
                <a:cs typeface="Arial" panose="020B0604020202020204" pitchFamily="34" charset="0"/>
              </a:rPr>
              <a:t>counter?</a:t>
            </a:r>
          </a:p>
          <a:p>
            <a:pPr marL="400050" lvl="1">
              <a:buClr>
                <a:srgbClr val="C00000"/>
              </a:buClr>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counter is picked at random from the bag and then </a:t>
            </a:r>
            <a:r>
              <a:rPr lang="en-US" sz="2100" dirty="0" smtClean="0">
                <a:latin typeface="Arial" panose="020B0604020202020204" pitchFamily="34" charset="0"/>
                <a:cs typeface="Arial" panose="020B0604020202020204" pitchFamily="34" charset="0"/>
              </a:rPr>
              <a:t>replaced. This </a:t>
            </a:r>
            <a:r>
              <a:rPr lang="en-US" sz="2100" dirty="0">
                <a:latin typeface="Arial" panose="020B0604020202020204" pitchFamily="34" charset="0"/>
                <a:cs typeface="Arial" panose="020B0604020202020204" pitchFamily="34" charset="0"/>
              </a:rPr>
              <a:t>is done 180 </a:t>
            </a:r>
            <a:r>
              <a:rPr lang="en-US" sz="2100" dirty="0" smtClean="0">
                <a:latin typeface="Arial" panose="020B0604020202020204" pitchFamily="34" charset="0"/>
                <a:cs typeface="Arial" panose="020B0604020202020204" pitchFamily="34" charset="0"/>
              </a:rPr>
              <a:t>times.</a:t>
            </a:r>
          </a:p>
          <a:p>
            <a:pPr marL="914400" lvl="1" indent="-457200">
              <a:buClr>
                <a:srgbClr val="C00000"/>
              </a:buClr>
              <a:buFont typeface="+mj-lt"/>
              <a:buAutoNum type="alphaLcPeriod" startAt="2"/>
              <a:tabLst>
                <a:tab pos="2743200" algn="l"/>
              </a:tabLst>
            </a:pP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many times would you expect a red counter to be picked?</a:t>
            </a:r>
            <a:endParaRPr lang="en-US" sz="21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6" name="Group 5"/>
          <p:cNvGrpSpPr/>
          <p:nvPr/>
        </p:nvGrpSpPr>
        <p:grpSpPr>
          <a:xfrm>
            <a:off x="275085" y="4653136"/>
            <a:ext cx="5213924" cy="1856238"/>
            <a:chOff x="150164" y="6494199"/>
            <a:chExt cx="5213924" cy="1856238"/>
          </a:xfrm>
        </p:grpSpPr>
        <p:sp>
          <p:nvSpPr>
            <p:cNvPr id="7" name="Rectangle 6"/>
            <p:cNvSpPr/>
            <p:nvPr/>
          </p:nvSpPr>
          <p:spPr>
            <a:xfrm flipH="1">
              <a:off x="150164" y="6673055"/>
              <a:ext cx="5213924" cy="167738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dirty="0">
                  <a:solidFill>
                    <a:schemeClr val="tx1"/>
                  </a:solidFill>
                  <a:latin typeface="Arial" panose="020B0604020202020204" pitchFamily="34" charset="0"/>
                  <a:cs typeface="Arial" panose="020B0604020202020204" pitchFamily="34" charset="0"/>
                </a:rPr>
                <a:t>As the number of experiments increases, the experimental probability gets closer and closer to the </a:t>
              </a:r>
              <a:r>
                <a:rPr lang="en-US" sz="2200" dirty="0" err="1">
                  <a:solidFill>
                    <a:schemeClr val="tx1"/>
                  </a:solidFill>
                  <a:latin typeface="Arial" panose="020B0604020202020204" pitchFamily="34" charset="0"/>
                  <a:cs typeface="Arial" panose="020B0604020202020204" pitchFamily="34" charset="0"/>
                </a:rPr>
                <a:t>theorectical</a:t>
              </a:r>
              <a:r>
                <a:rPr lang="en-US" sz="2200" dirty="0">
                  <a:solidFill>
                    <a:schemeClr val="tx1"/>
                  </a:solidFill>
                  <a:latin typeface="Arial" panose="020B0604020202020204" pitchFamily="34" charset="0"/>
                  <a:cs typeface="Arial" panose="020B0604020202020204" pitchFamily="34" charset="0"/>
                </a:rPr>
                <a:t> probability.</a:t>
              </a:r>
            </a:p>
          </p:txBody>
        </p:sp>
        <p:sp>
          <p:nvSpPr>
            <p:cNvPr id="8" name="Pentagon 7"/>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a:t>
              </a:r>
              <a:r>
                <a:rPr lang="en-US" b="1" dirty="0">
                  <a:latin typeface="Arial" panose="020B0604020202020204" pitchFamily="34" charset="0"/>
                  <a:cs typeface="Arial" panose="020B0604020202020204" pitchFamily="34" charset="0"/>
                </a:rPr>
                <a:t>9</a:t>
              </a:r>
            </a:p>
          </p:txBody>
        </p:sp>
      </p:grpSp>
    </p:spTree>
    <p:extLst>
      <p:ext uri="{BB962C8B-B14F-4D97-AF65-F5344CB8AC3E}">
        <p14:creationId xmlns:p14="http://schemas.microsoft.com/office/powerpoint/2010/main" val="1750593158"/>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234861" y="4293096"/>
            <a:ext cx="8585611" cy="230425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314</a:t>
            </a:r>
            <a:endParaRPr lang="en-GB" sz="1400" b="1" dirty="0">
              <a:latin typeface="Calibri" panose="020F0502020204030204" pitchFamily="34" charset="0"/>
            </a:endParaRPr>
          </a:p>
        </p:txBody>
      </p:sp>
      <p:sp>
        <p:nvSpPr>
          <p:cNvPr id="3" name="Rectangle 2"/>
          <p:cNvSpPr/>
          <p:nvPr/>
        </p:nvSpPr>
        <p:spPr>
          <a:xfrm>
            <a:off x="251520" y="1257141"/>
            <a:ext cx="5256584" cy="3016210"/>
          </a:xfrm>
          <a:prstGeom prst="rect">
            <a:avLst/>
          </a:prstGeom>
        </p:spPr>
        <p:txBody>
          <a:bodyPr wrap="square">
            <a:spAutoFit/>
          </a:bodyPr>
          <a:lstStyle/>
          <a:p>
            <a:pPr marL="400050" indent="-400050">
              <a:buClr>
                <a:srgbClr val="C00000"/>
              </a:buClr>
              <a:buFont typeface="+mj-lt"/>
              <a:buAutoNum type="arabicPeriod" startAt="8"/>
              <a:tabLst>
                <a:tab pos="2743200" algn="l"/>
              </a:tabLst>
            </a:pPr>
            <a:r>
              <a:rPr lang="en-US" sz="1900" b="1" dirty="0" smtClean="0">
                <a:solidFill>
                  <a:srgbClr val="C00000"/>
                </a:solidFill>
                <a:latin typeface="Arial" panose="020B0604020202020204" pitchFamily="34" charset="0"/>
                <a:cs typeface="Arial" panose="020B0604020202020204" pitchFamily="34" charset="0"/>
              </a:rPr>
              <a:t>Modelling </a:t>
            </a: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table shows the results of rolling a six-sided dice, </a:t>
            </a:r>
            <a:endParaRPr lang="en-US" sz="1900" dirty="0" smtClean="0">
              <a:latin typeface="Arial" panose="020B0604020202020204" pitchFamily="34" charset="0"/>
              <a:cs typeface="Arial" panose="020B0604020202020204" pitchFamily="34" charset="0"/>
            </a:endParaRPr>
          </a:p>
          <a:p>
            <a:pPr marL="685800" lvl="1" indent="-28575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Copy and </a:t>
            </a:r>
            <a:r>
              <a:rPr lang="en-US" sz="1900" dirty="0">
                <a:latin typeface="Arial" panose="020B0604020202020204" pitchFamily="34" charset="0"/>
                <a:cs typeface="Arial" panose="020B0604020202020204" pitchFamily="34" charset="0"/>
              </a:rPr>
              <a:t>complete the table, calculating the relative frequency for each outcome, </a:t>
            </a:r>
            <a:endParaRPr lang="en-US" sz="1900" dirty="0" smtClean="0">
              <a:latin typeface="Arial" panose="020B0604020202020204" pitchFamily="34" charset="0"/>
              <a:cs typeface="Arial" panose="020B0604020202020204" pitchFamily="34" charset="0"/>
            </a:endParaRPr>
          </a:p>
          <a:p>
            <a:pPr marL="685800" lvl="1" indent="-28575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What </a:t>
            </a:r>
            <a:r>
              <a:rPr lang="en-US" sz="1900" dirty="0">
                <a:latin typeface="Arial" panose="020B0604020202020204" pitchFamily="34" charset="0"/>
                <a:cs typeface="Arial" panose="020B0604020202020204" pitchFamily="34" charset="0"/>
              </a:rPr>
              <a:t>is the experimental probability of rolling a 6?</a:t>
            </a:r>
          </a:p>
          <a:p>
            <a:pPr marL="685800" lvl="1" indent="-28575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When </a:t>
            </a:r>
            <a:r>
              <a:rPr lang="en-US" sz="1900" dirty="0">
                <a:latin typeface="Arial" panose="020B0604020202020204" pitchFamily="34" charset="0"/>
                <a:cs typeface="Arial" panose="020B0604020202020204" pitchFamily="34" charset="0"/>
              </a:rPr>
              <a:t>the dice is rolled 500 times, how many times would you expect to get a 6? </a:t>
            </a:r>
            <a:endParaRPr lang="en-US" sz="1900" dirty="0" smtClean="0">
              <a:latin typeface="Arial" panose="020B0604020202020204" pitchFamily="34" charset="0"/>
              <a:cs typeface="Arial" panose="020B0604020202020204" pitchFamily="34" charset="0"/>
            </a:endParaRPr>
          </a:p>
          <a:p>
            <a:pPr marL="685800" lvl="1" indent="-28575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Is </a:t>
            </a:r>
            <a:r>
              <a:rPr lang="en-US" sz="1900" dirty="0">
                <a:latin typeface="Arial" panose="020B0604020202020204" pitchFamily="34" charset="0"/>
                <a:cs typeface="Arial" panose="020B0604020202020204" pitchFamily="34" charset="0"/>
              </a:rPr>
              <a:t>the dice fair? Give a reason for your answer.</a:t>
            </a:r>
            <a:endParaRPr lang="en-US" sz="190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71832" y="4320520"/>
            <a:ext cx="548640" cy="5486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551278739"/>
              </p:ext>
            </p:extLst>
          </p:nvPr>
        </p:nvGraphicFramePr>
        <p:xfrm>
          <a:off x="5491440" y="1268760"/>
          <a:ext cx="3329032" cy="2712720"/>
        </p:xfrm>
        <a:graphic>
          <a:graphicData uri="http://schemas.openxmlformats.org/drawingml/2006/table">
            <a:tbl>
              <a:tblPr firstRow="1" bandRow="1">
                <a:tableStyleId>{5940675A-B579-460E-94D1-54222C63F5DA}</a:tableStyleId>
              </a:tblPr>
              <a:tblGrid>
                <a:gridCol w="1024682"/>
                <a:gridCol w="1310640"/>
                <a:gridCol w="993710"/>
              </a:tblGrid>
              <a:tr h="313628">
                <a:tc>
                  <a:txBody>
                    <a:bodyPr/>
                    <a:lstStyle/>
                    <a:p>
                      <a:pPr algn="ctr"/>
                      <a:r>
                        <a:rPr lang="en-US" sz="1800" b="1" i="0" dirty="0" smtClean="0">
                          <a:latin typeface="Arial" panose="020B0604020202020204" pitchFamily="34" charset="0"/>
                          <a:cs typeface="Arial" panose="020B0604020202020204" pitchFamily="34" charset="0"/>
                        </a:rPr>
                        <a:t>Number</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400" b="1" i="0" dirty="0" smtClean="0">
                          <a:latin typeface="Arial" panose="020B0604020202020204" pitchFamily="34" charset="0"/>
                          <a:cs typeface="Arial" panose="020B0604020202020204" pitchFamily="34" charset="0"/>
                        </a:rPr>
                        <a:t>Relative</a:t>
                      </a:r>
                      <a:r>
                        <a:rPr lang="en-US" sz="1400" b="1" i="0" baseline="0" dirty="0" smtClean="0">
                          <a:latin typeface="Arial" panose="020B0604020202020204" pitchFamily="34" charset="0"/>
                          <a:cs typeface="Arial" panose="020B0604020202020204" pitchFamily="34" charset="0"/>
                        </a:rPr>
                        <a:t> Frequency</a:t>
                      </a:r>
                      <a:endParaRPr lang="en-US" sz="14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23</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9</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6</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432531650"/>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314</a:t>
            </a:r>
            <a:endParaRPr lang="en-GB" sz="1400" b="1" dirty="0">
              <a:latin typeface="Calibri" panose="020F0502020204030204" pitchFamily="34" charset="0"/>
            </a:endParaRPr>
          </a:p>
        </p:txBody>
      </p:sp>
      <p:sp>
        <p:nvSpPr>
          <p:cNvPr id="3" name="Rectangle 2"/>
          <p:cNvSpPr/>
          <p:nvPr/>
        </p:nvSpPr>
        <p:spPr>
          <a:xfrm>
            <a:off x="251520" y="1257141"/>
            <a:ext cx="5256584" cy="5262979"/>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400" b="1" dirty="0">
                <a:solidFill>
                  <a:srgbClr val="C00000"/>
                </a:solidFill>
                <a:latin typeface="Arial" panose="020B0604020202020204" pitchFamily="34" charset="0"/>
                <a:cs typeface="Arial" panose="020B0604020202020204" pitchFamily="34" charset="0"/>
              </a:rPr>
              <a:t>Modelling</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table shows the results of spinning a five-sided spinner</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t/>
            </a:r>
            <a:br>
              <a:rPr lang="en-US" sz="2400" dirty="0"/>
            </a:br>
            <a:r>
              <a:rPr lang="en-US" sz="2400" dirty="0"/>
              <a:t>Is the spinner fair? Give a reason for your answer.</a:t>
            </a:r>
          </a:p>
          <a:p>
            <a:pPr marL="457200" indent="-457200">
              <a:buClr>
                <a:srgbClr val="C00000"/>
              </a:buClr>
              <a:buFont typeface="+mj-lt"/>
              <a:buAutoNum type="arabicPeriod" startAt="9"/>
              <a:tabLst>
                <a:tab pos="2743200" algn="l"/>
              </a:tabLst>
            </a:pPr>
            <a:r>
              <a:rPr lang="en-US" sz="2400" b="1" dirty="0" smtClean="0">
                <a:solidFill>
                  <a:srgbClr val="C00000"/>
                </a:solidFill>
              </a:rPr>
              <a:t>Modelling </a:t>
            </a:r>
            <a:r>
              <a:rPr lang="en-US" sz="2400" dirty="0"/>
              <a:t>Holly flips two coins and records the result. She does this 160 </a:t>
            </a:r>
            <a:r>
              <a:rPr lang="en-US" sz="2400" dirty="0" smtClean="0"/>
              <a:t>times.</a:t>
            </a:r>
            <a:br>
              <a:rPr lang="en-US" sz="2400" dirty="0" smtClean="0"/>
            </a:br>
            <a:r>
              <a:rPr lang="en-US" sz="2400" dirty="0" smtClean="0"/>
              <a:t>One </a:t>
            </a:r>
            <a:r>
              <a:rPr lang="en-US" sz="2400" dirty="0"/>
              <a:t>possible outcome is (tail, tail). Estimate the number of times she will get two tails.</a:t>
            </a:r>
            <a:endParaRPr lang="en-US" sz="2400"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486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621136101"/>
              </p:ext>
            </p:extLst>
          </p:nvPr>
        </p:nvGraphicFramePr>
        <p:xfrm>
          <a:off x="323528" y="2467744"/>
          <a:ext cx="5184574" cy="961256"/>
        </p:xfrm>
        <a:graphic>
          <a:graphicData uri="http://schemas.openxmlformats.org/drawingml/2006/table">
            <a:tbl>
              <a:tblPr firstRow="1" bandRow="1">
                <a:tableStyleId>{5940675A-B579-460E-94D1-54222C63F5DA}</a:tableStyleId>
              </a:tblPr>
              <a:tblGrid>
                <a:gridCol w="1881589"/>
                <a:gridCol w="660597"/>
                <a:gridCol w="660597"/>
                <a:gridCol w="660597"/>
                <a:gridCol w="660597"/>
                <a:gridCol w="660597"/>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5</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dirty="0" smtClean="0">
                          <a:latin typeface="Arial" panose="020B0604020202020204" pitchFamily="34" charset="0"/>
                          <a:cs typeface="Arial" panose="020B0604020202020204" pitchFamily="34" charset="0"/>
                        </a:rPr>
                        <a:t>Frequency</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46</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39</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37</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40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38</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10333080"/>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10.3	 – Experimental Probability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314</a:t>
            </a:r>
            <a:endParaRPr lang="en-GB" sz="1400" b="1" dirty="0">
              <a:latin typeface="Calibri" panose="020F0502020204030204" pitchFamily="34" charset="0"/>
            </a:endParaRPr>
          </a:p>
        </p:txBody>
      </p:sp>
      <p:sp>
        <p:nvSpPr>
          <p:cNvPr id="3" name="Rectangle 2"/>
          <p:cNvSpPr/>
          <p:nvPr/>
        </p:nvSpPr>
        <p:spPr>
          <a:xfrm>
            <a:off x="251520" y="1257141"/>
            <a:ext cx="5256584" cy="5324535"/>
          </a:xfrm>
          <a:prstGeom prst="rect">
            <a:avLst/>
          </a:prstGeom>
        </p:spPr>
        <p:txBody>
          <a:bodyPr wrap="square">
            <a:spAutoFit/>
          </a:bodyPr>
          <a:lstStyle/>
          <a:p>
            <a:pPr marL="457200" indent="-457200">
              <a:buClr>
                <a:srgbClr val="C00000"/>
              </a:buClr>
              <a:buFont typeface="+mj-lt"/>
              <a:buAutoNum type="arabicPeriod" startAt="11"/>
              <a:tabLst>
                <a:tab pos="2743200" algn="l"/>
              </a:tabLst>
            </a:pPr>
            <a:r>
              <a:rPr lang="en-US" sz="2000" b="1" dirty="0">
                <a:solidFill>
                  <a:srgbClr val="C00000"/>
                </a:solidFill>
                <a:latin typeface="Arial" panose="020B0604020202020204" pitchFamily="34" charset="0"/>
                <a:cs typeface="Arial" panose="020B0604020202020204" pitchFamily="34" charset="0"/>
              </a:rPr>
              <a:t>Modelling</a:t>
            </a:r>
            <a:r>
              <a:rPr lang="en-US" sz="2000" dirty="0">
                <a:latin typeface="Arial" panose="020B0604020202020204" pitchFamily="34" charset="0"/>
                <a:cs typeface="Arial" panose="020B0604020202020204" pitchFamily="34" charset="0"/>
              </a:rPr>
              <a:t> The probability of winning a prize in a raffle is 535. Sarah says that if she buys 200 tickets she will win a prize. Is she right? Give a reason for your answer.</a:t>
            </a:r>
          </a:p>
          <a:p>
            <a:pPr marL="457200" indent="-457200">
              <a:buClr>
                <a:srgbClr val="C00000"/>
              </a:buClr>
              <a:buFont typeface="+mj-lt"/>
              <a:buAutoNum type="arabicPeriod" startAt="11"/>
              <a:tabLst>
                <a:tab pos="2743200" algn="l"/>
              </a:tabLst>
            </a:pPr>
            <a:r>
              <a:rPr lang="en-US" sz="2000" b="1" dirty="0" smtClean="0">
                <a:solidFill>
                  <a:srgbClr val="C00000"/>
                </a:solidFill>
                <a:latin typeface="Arial" panose="020B0604020202020204" pitchFamily="34" charset="0"/>
                <a:cs typeface="Arial" panose="020B0604020202020204" pitchFamily="34" charset="0"/>
              </a:rPr>
              <a:t>Modelling </a:t>
            </a:r>
            <a:r>
              <a:rPr lang="en-US" sz="2000" dirty="0">
                <a:latin typeface="Arial" panose="020B0604020202020204" pitchFamily="34" charset="0"/>
                <a:cs typeface="Arial" panose="020B0604020202020204" pitchFamily="34" charset="0"/>
              </a:rPr>
              <a:t>Ben rolls two dice 180 </a:t>
            </a:r>
            <a:r>
              <a:rPr lang="en-US" sz="2000" dirty="0" smtClean="0">
                <a:latin typeface="Arial" panose="020B0604020202020204" pitchFamily="34" charset="0"/>
                <a:cs typeface="Arial" panose="020B0604020202020204" pitchFamily="34" charset="0"/>
              </a:rPr>
              <a:t>times. How </a:t>
            </a:r>
            <a:r>
              <a:rPr lang="en-US" sz="2000" dirty="0">
                <a:latin typeface="Arial" panose="020B0604020202020204" pitchFamily="34" charset="0"/>
                <a:cs typeface="Arial" panose="020B0604020202020204" pitchFamily="34" charset="0"/>
              </a:rPr>
              <a:t>many times would you expect to get a total</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12 </a:t>
            </a:r>
            <a:r>
              <a:rPr lang="en-US" sz="2000" dirty="0" smtClean="0">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b.</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of 7 </a:t>
            </a:r>
            <a:endParaRPr lang="en-US" sz="20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743200" algn="l"/>
              </a:tabLst>
            </a:pPr>
            <a:r>
              <a:rPr lang="en-US" sz="2000" dirty="0" smtClean="0">
                <a:latin typeface="Arial" panose="020B0604020202020204" pitchFamily="34" charset="0"/>
                <a:cs typeface="Arial" panose="020B0604020202020204" pitchFamily="34" charset="0"/>
              </a:rPr>
              <a:t>that </a:t>
            </a:r>
            <a:r>
              <a:rPr lang="en-US" sz="2000" dirty="0">
                <a:latin typeface="Arial" panose="020B0604020202020204" pitchFamily="34" charset="0"/>
                <a:cs typeface="Arial" panose="020B0604020202020204" pitchFamily="34" charset="0"/>
              </a:rPr>
              <a:t>is a prime number?</a:t>
            </a:r>
          </a:p>
          <a:p>
            <a:pPr marL="457200" indent="-457200">
              <a:buClr>
                <a:srgbClr val="C00000"/>
              </a:buClr>
              <a:buFont typeface="+mj-lt"/>
              <a:buAutoNum type="arabicPeriod" startAt="11"/>
              <a:tabLst>
                <a:tab pos="2743200" algn="l"/>
              </a:tabLst>
            </a:pPr>
            <a:r>
              <a:rPr lang="en-US" sz="2000" b="1" dirty="0" smtClean="0">
                <a:solidFill>
                  <a:srgbClr val="C00000"/>
                </a:solidFill>
                <a:latin typeface="Arial" panose="020B0604020202020204" pitchFamily="34" charset="0"/>
                <a:cs typeface="Arial" panose="020B0604020202020204" pitchFamily="34" charset="0"/>
              </a:rPr>
              <a:t>Modelling </a:t>
            </a:r>
            <a:r>
              <a:rPr lang="en-US" sz="2000" dirty="0">
                <a:latin typeface="Arial" panose="020B0604020202020204" pitchFamily="34" charset="0"/>
                <a:cs typeface="Arial" panose="020B0604020202020204" pitchFamily="34" charset="0"/>
              </a:rPr>
              <a:t>A dentist estimates that the probability a patient will come to see him needing a filling is </a:t>
            </a:r>
            <a:r>
              <a:rPr lang="en-US" sz="2000" dirty="0" smtClean="0">
                <a:latin typeface="Arial" panose="020B0604020202020204" pitchFamily="34" charset="0"/>
                <a:cs typeface="Arial" panose="020B0604020202020204" pitchFamily="34" charset="0"/>
              </a:rPr>
              <a:t>0.235.</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Of </a:t>
            </a:r>
            <a:r>
              <a:rPr lang="en-US" sz="2000" dirty="0">
                <a:latin typeface="Arial" panose="020B0604020202020204" pitchFamily="34" charset="0"/>
                <a:cs typeface="Arial" panose="020B0604020202020204" pitchFamily="34" charset="0"/>
              </a:rPr>
              <a:t>the next 160 patients who come to see him, 25 need a </a:t>
            </a:r>
            <a:r>
              <a:rPr lang="en-US" sz="2000" dirty="0" smtClean="0">
                <a:latin typeface="Arial" panose="020B0604020202020204" pitchFamily="34" charset="0"/>
                <a:cs typeface="Arial" panose="020B0604020202020204" pitchFamily="34" charset="0"/>
              </a:rPr>
              <a:t>filling.</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good is the dentist's estimate of this probability? Explain your answer.</a:t>
            </a:r>
            <a:endParaRPr lang="en-US" sz="2000" dirty="0" smtClean="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474636247"/>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smtClean="0"/>
              <a:t>10.4 </a:t>
            </a:r>
            <a:r>
              <a:rPr lang="en-GB" sz="3000" dirty="0"/>
              <a:t>– </a:t>
            </a:r>
            <a:r>
              <a:rPr lang="en-US" sz="3000" dirty="0"/>
              <a:t>Independent </a:t>
            </a:r>
            <a:r>
              <a:rPr lang="en-US" sz="3000" dirty="0" smtClean="0"/>
              <a:t>Events </a:t>
            </a:r>
            <a:r>
              <a:rPr lang="en-US" sz="3000" dirty="0"/>
              <a:t>and </a:t>
            </a:r>
            <a:r>
              <a:rPr lang="en-US" sz="3000" dirty="0" smtClean="0"/>
              <a:t>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314</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459448391"/>
                  </p:ext>
                </p:extLst>
              </p:nvPr>
            </p:nvGraphicFramePr>
            <p:xfrm>
              <a:off x="251518" y="1236697"/>
              <a:ext cx="8568952" cy="4732416"/>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a:t>
                          </a:r>
                          <a:r>
                            <a:rPr lang="en-US" sz="2800" b="1" baseline="0" dirty="0" smtClean="0">
                              <a:latin typeface="Arial" panose="020B0604020202020204" pitchFamily="34" charset="0"/>
                              <a:cs typeface="Arial" panose="020B0604020202020204" pitchFamily="34" charset="0"/>
                            </a:rPr>
                            <a:t>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659020">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Draw and use frequency trees.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Calculate probabilities of repeated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Draw and use probability tree diagrams.</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When you use a probability tree diagram to</a:t>
                          </a:r>
                          <a:r>
                            <a:rPr lang="en-US" sz="2530" baseline="0" dirty="0" smtClean="0">
                              <a:latin typeface="Arial" panose="020B0604020202020204" pitchFamily="34" charset="0"/>
                              <a:cs typeface="Arial" panose="020B0604020202020204" pitchFamily="34" charset="0"/>
                            </a:rPr>
                            <a:t> </a:t>
                          </a:r>
                          <a:r>
                            <a:rPr lang="en-US" sz="2530" dirty="0" smtClean="0">
                              <a:latin typeface="Arial" panose="020B0604020202020204" pitchFamily="34" charset="0"/>
                              <a:cs typeface="Arial" panose="020B0604020202020204" pitchFamily="34" charset="0"/>
                            </a:rPr>
                            <a:t>find the probability of two or more events you</a:t>
                          </a:r>
                          <a:r>
                            <a:rPr lang="en-US" sz="2530" baseline="0" dirty="0" smtClean="0">
                              <a:latin typeface="Arial" panose="020B0604020202020204" pitchFamily="34" charset="0"/>
                              <a:cs typeface="Arial" panose="020B0604020202020204" pitchFamily="34" charset="0"/>
                            </a:rPr>
                            <a:t> w</a:t>
                          </a:r>
                          <a:r>
                            <a:rPr lang="en-US" sz="2530" dirty="0" smtClean="0">
                              <a:latin typeface="Arial" panose="020B0604020202020204" pitchFamily="34" charset="0"/>
                              <a:cs typeface="Arial" panose="020B0604020202020204" pitchFamily="34" charset="0"/>
                            </a:rPr>
                            <a:t>ill avoid missing any combinations.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2500" dirty="0" smtClean="0">
                              <a:latin typeface="Arial" panose="020B0604020202020204" pitchFamily="34" charset="0"/>
                              <a:cs typeface="Arial" panose="020B0604020202020204" pitchFamily="34" charset="0"/>
                            </a:rPr>
                            <a:t>Work 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500" b="1" dirty="0" smtClean="0">
                              <a:solidFill>
                                <a:srgbClr val="C00000"/>
                              </a:solidFill>
                              <a:latin typeface="Arial" panose="020B0604020202020204" pitchFamily="34" charset="0"/>
                              <a:cs typeface="Arial" panose="020B0604020202020204" pitchFamily="34" charset="0"/>
                            </a:rPr>
                            <a:t>a.</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2</m:t>
                                  </m:r>
                                </m:num>
                                <m:den>
                                  <m:r>
                                    <a:rPr lang="en-US" sz="2500" b="0" i="1" smtClean="0">
                                      <a:latin typeface="Cambria Math" panose="02040503050406030204" pitchFamily="18" charset="0"/>
                                      <a:cs typeface="Arial" panose="020B0604020202020204" pitchFamily="34" charset="0"/>
                                    </a:rPr>
                                    <m:t>5</m:t>
                                  </m:r>
                                </m:den>
                              </m:f>
                            </m:oMath>
                          </a14:m>
                          <a:r>
                            <a:rPr lang="en-US" sz="2500" dirty="0" smtClean="0"/>
                            <a:t> +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5</m:t>
                                  </m:r>
                                </m:den>
                              </m:f>
                            </m:oMath>
                          </a14:m>
                          <a:r>
                            <a:rPr lang="en-US" sz="2500" dirty="0" smtClean="0"/>
                            <a:t>  </a:t>
                          </a:r>
                          <a:r>
                            <a:rPr lang="en-US" sz="2500" dirty="0" smtClean="0">
                              <a:latin typeface="Arial" panose="020B0604020202020204" pitchFamily="34" charset="0"/>
                              <a:cs typeface="Arial" panose="020B0604020202020204" pitchFamily="34" charset="0"/>
                            </a:rPr>
                            <a:t>     </a:t>
                          </a:r>
                          <a:r>
                            <a:rPr kumimoji="0" lang="en-US" sz="2500" b="1" kern="1200" dirty="0" smtClean="0">
                              <a:solidFill>
                                <a:srgbClr val="C00000"/>
                              </a:solidFill>
                              <a:latin typeface="Arial" panose="020B0604020202020204" pitchFamily="34" charset="0"/>
                              <a:ea typeface="+mn-ea"/>
                              <a:cs typeface="Arial" panose="020B0604020202020204" pitchFamily="34" charset="0"/>
                            </a:rPr>
                            <a:t>b.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4</m:t>
                                  </m:r>
                                </m:num>
                                <m:den>
                                  <m:r>
                                    <a:rPr lang="en-US" sz="2500" b="0" i="1" smtClean="0">
                                      <a:latin typeface="Cambria Math" panose="02040503050406030204" pitchFamily="18" charset="0"/>
                                      <a:cs typeface="Arial" panose="020B0604020202020204" pitchFamily="34" charset="0"/>
                                    </a:rPr>
                                    <m:t>9</m:t>
                                  </m:r>
                                </m:den>
                              </m:f>
                            </m:oMath>
                          </a14:m>
                          <a:r>
                            <a:rPr lang="en-US" sz="2500" dirty="0" smtClean="0"/>
                            <a:t> +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3</m:t>
                                  </m:r>
                                </m:num>
                                <m:den>
                                  <m:r>
                                    <a:rPr lang="en-US" sz="2500" b="0" i="1" smtClean="0">
                                      <a:latin typeface="Cambria Math" panose="02040503050406030204" pitchFamily="18" charset="0"/>
                                      <a:cs typeface="Arial" panose="020B0604020202020204" pitchFamily="34" charset="0"/>
                                    </a:rPr>
                                    <m:t>9</m:t>
                                  </m:r>
                                </m:den>
                              </m:f>
                            </m:oMath>
                          </a14:m>
                          <a:r>
                            <a:rPr kumimoji="0" lang="en-US" sz="2500" b="1" kern="1200" dirty="0" smtClean="0">
                              <a:solidFill>
                                <a:srgbClr val="C00000"/>
                              </a:solidFill>
                              <a:latin typeface="Arial" panose="020B0604020202020204" pitchFamily="34" charset="0"/>
                              <a:ea typeface="+mn-ea"/>
                              <a:cs typeface="Arial" panose="020B0604020202020204" pitchFamily="34" charset="0"/>
                            </a:rPr>
                            <a:t>      c.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2</m:t>
                                  </m:r>
                                </m:den>
                              </m:f>
                            </m:oMath>
                          </a14:m>
                          <a:r>
                            <a:rPr lang="en-US" sz="2500" dirty="0" smtClean="0"/>
                            <a:t> +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4</m:t>
                                  </m:r>
                                </m:den>
                              </m:f>
                            </m:oMath>
                          </a14:m>
                          <a:r>
                            <a:rPr kumimoji="0" lang="en-US" sz="2500" b="1" kern="1200" dirty="0" smtClean="0">
                              <a:solidFill>
                                <a:srgbClr val="C00000"/>
                              </a:solidFill>
                              <a:latin typeface="Arial" panose="020B0604020202020204" pitchFamily="34" charset="0"/>
                              <a:ea typeface="+mn-ea"/>
                              <a:cs typeface="Arial" panose="020B0604020202020204" pitchFamily="34" charset="0"/>
                            </a:rPr>
                            <a:t>      d.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3</m:t>
                                  </m:r>
                                </m:num>
                                <m:den>
                                  <m:r>
                                    <a:rPr lang="en-US" sz="2500" b="0" i="1" smtClean="0">
                                      <a:latin typeface="Cambria Math" panose="02040503050406030204" pitchFamily="18" charset="0"/>
                                      <a:cs typeface="Arial" panose="020B0604020202020204" pitchFamily="34" charset="0"/>
                                    </a:rPr>
                                    <m:t>8</m:t>
                                  </m:r>
                                </m:den>
                              </m:f>
                            </m:oMath>
                          </a14:m>
                          <a:r>
                            <a:rPr lang="en-US" sz="2500" dirty="0" smtClean="0"/>
                            <a:t> + </a:t>
                          </a:r>
                          <a14:m>
                            <m:oMath xmlns:m="http://schemas.openxmlformats.org/officeDocument/2006/math">
                              <m:f>
                                <m:fPr>
                                  <m:ctrlPr>
                                    <a:rPr lang="en-US" sz="2500" i="1" smtClean="0">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m:t>
                                  </m:r>
                                </m:num>
                                <m:den>
                                  <m:r>
                                    <a:rPr lang="en-US" sz="2500" b="0" i="1" smtClean="0">
                                      <a:latin typeface="Cambria Math" panose="02040503050406030204" pitchFamily="18" charset="0"/>
                                      <a:cs typeface="Arial" panose="020B0604020202020204" pitchFamily="34" charset="0"/>
                                    </a:rPr>
                                    <m:t>4</m:t>
                                  </m:r>
                                </m:den>
                              </m:f>
                            </m:oMath>
                          </a14:m>
                          <a:endParaRPr lang="en-US" sz="25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59448391"/>
                  </p:ext>
                </p:extLst>
              </p:nvPr>
            </p:nvGraphicFramePr>
            <p:xfrm>
              <a:off x="251518" y="1236697"/>
              <a:ext cx="8568952" cy="4732416"/>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Did You</a:t>
                          </a:r>
                          <a:r>
                            <a:rPr lang="en-US" sz="2800" b="1" baseline="0" dirty="0" smtClean="0">
                              <a:latin typeface="Arial" panose="020B0604020202020204" pitchFamily="34" charset="0"/>
                              <a:cs typeface="Arial" panose="020B0604020202020204" pitchFamily="34" charset="0"/>
                            </a:rPr>
                            <a:t> Know?</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659020">
                    <a:tc gridSpan="2">
                      <a:txBody>
                        <a:bodyPr/>
                        <a:lstStyle/>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Draw and use frequency trees.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Calculate probabilities of repeated events.</a:t>
                          </a:r>
                        </a:p>
                        <a:p>
                          <a:pPr marL="342900" indent="-342900">
                            <a:buFont typeface="Arial" panose="020B0604020202020204" pitchFamily="34" charset="0"/>
                            <a:buChar char="•"/>
                          </a:pPr>
                          <a:r>
                            <a:rPr lang="en-US" sz="2530" dirty="0" smtClean="0">
                              <a:latin typeface="Arial" panose="020B0604020202020204" pitchFamily="34" charset="0"/>
                              <a:cs typeface="Arial" panose="020B0604020202020204" pitchFamily="34" charset="0"/>
                            </a:rPr>
                            <a:t>Draw and use probability tree diagrams.</a:t>
                          </a:r>
                          <a:endParaRPr lang="en-US" sz="253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530" dirty="0" smtClean="0">
                              <a:latin typeface="Arial" panose="020B0604020202020204" pitchFamily="34" charset="0"/>
                              <a:cs typeface="Arial" panose="020B0604020202020204" pitchFamily="34" charset="0"/>
                            </a:rPr>
                            <a:t>When you use a probability tree diagram to</a:t>
                          </a:r>
                          <a:r>
                            <a:rPr lang="en-US" sz="2530" baseline="0" dirty="0" smtClean="0">
                              <a:latin typeface="Arial" panose="020B0604020202020204" pitchFamily="34" charset="0"/>
                              <a:cs typeface="Arial" panose="020B0604020202020204" pitchFamily="34" charset="0"/>
                            </a:rPr>
                            <a:t> </a:t>
                          </a:r>
                          <a:r>
                            <a:rPr lang="en-US" sz="2530" dirty="0" smtClean="0">
                              <a:latin typeface="Arial" panose="020B0604020202020204" pitchFamily="34" charset="0"/>
                              <a:cs typeface="Arial" panose="020B0604020202020204" pitchFamily="34" charset="0"/>
                            </a:rPr>
                            <a:t>find the probability of two or more events you</a:t>
                          </a:r>
                          <a:r>
                            <a:rPr lang="en-US" sz="2530" baseline="0" dirty="0" smtClean="0">
                              <a:latin typeface="Arial" panose="020B0604020202020204" pitchFamily="34" charset="0"/>
                              <a:cs typeface="Arial" panose="020B0604020202020204" pitchFamily="34" charset="0"/>
                            </a:rPr>
                            <a:t> w</a:t>
                          </a:r>
                          <a:r>
                            <a:rPr lang="en-US" sz="2530" dirty="0" smtClean="0">
                              <a:latin typeface="Arial" panose="020B0604020202020204" pitchFamily="34" charset="0"/>
                              <a:cs typeface="Arial" panose="020B0604020202020204" pitchFamily="34" charset="0"/>
                            </a:rPr>
                            <a:t>ill avoid missing any combinations.</a:t>
                          </a:r>
                          <a:endParaRPr lang="en-US" sz="253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013841">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370659" r="-498" b="-8982"/>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10.4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8815066"/>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314</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57141"/>
                <a:ext cx="4824536" cy="3760004"/>
              </a:xfrm>
              <a:prstGeom prst="rect">
                <a:avLst/>
              </a:prstGeom>
            </p:spPr>
            <p:txBody>
              <a:bodyPr wrap="square">
                <a:spAutoFit/>
              </a:bodyPr>
              <a:lstStyle/>
              <a:p>
                <a:pPr marL="457200" indent="-457200">
                  <a:buClr>
                    <a:srgbClr val="C00000"/>
                  </a:buClr>
                  <a:buFont typeface="+mj-lt"/>
                  <a:buAutoNum type="arabicPeriod"/>
                  <a:tabLst>
                    <a:tab pos="2743200" algn="l"/>
                  </a:tabLst>
                </a:pPr>
                <a:r>
                  <a:rPr lang="en-US" sz="2700" dirty="0" smtClean="0">
                    <a:latin typeface="Arial" panose="020B0604020202020204" pitchFamily="34" charset="0"/>
                    <a:cs typeface="Arial" panose="020B0604020202020204" pitchFamily="34" charset="0"/>
                  </a:rPr>
                  <a:t>Work out these calculations; give your answers in their simplest form.</a:t>
                </a:r>
              </a:p>
              <a:p>
                <a:pPr marL="914400" lvl="1" indent="-457200">
                  <a:lnSpc>
                    <a:spcPts val="6200"/>
                  </a:lnSpc>
                  <a:buClr>
                    <a:srgbClr val="C00000"/>
                  </a:buClr>
                  <a:buFont typeface="+mj-lt"/>
                  <a:buAutoNum type="alphaLcPeriod"/>
                  <a:tabLst>
                    <a:tab pos="2686050" algn="l"/>
                  </a:tabLst>
                </a:pP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7</m:t>
                        </m:r>
                      </m:num>
                      <m:den>
                        <m:r>
                          <a:rPr lang="en-US" sz="2700" b="0" i="0" smtClean="0">
                            <a:latin typeface="Cambria Math" panose="02040503050406030204" pitchFamily="18" charset="0"/>
                            <a:cs typeface="Arial" panose="020B0604020202020204" pitchFamily="34" charset="0"/>
                          </a:rPr>
                          <m:t>10</m:t>
                        </m:r>
                      </m:den>
                    </m:f>
                  </m:oMath>
                </a14:m>
                <a:r>
                  <a:rPr lang="en-US" sz="2700" dirty="0" smtClean="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2</m:t>
                        </m:r>
                      </m:num>
                      <m:den>
                        <m:r>
                          <a:rPr lang="en-US" sz="2700" b="0" i="1" smtClean="0">
                            <a:latin typeface="Cambria Math" panose="02040503050406030204" pitchFamily="18" charset="0"/>
                            <a:cs typeface="Arial" panose="020B0604020202020204" pitchFamily="34" charset="0"/>
                          </a:rPr>
                          <m:t>9</m:t>
                        </m:r>
                      </m:den>
                    </m:f>
                  </m:oMath>
                </a14:m>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b.</a:t>
                </a:r>
                <a:r>
                  <a:rPr lang="en-US" sz="2700" dirty="0" smtClean="0">
                    <a:latin typeface="Arial" panose="020B0604020202020204" pitchFamily="34" charset="0"/>
                    <a:cs typeface="Arial" panose="020B0604020202020204" pitchFamily="34" charset="0"/>
                  </a:rPr>
                  <a:t>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5</m:t>
                        </m:r>
                      </m:num>
                      <m:den>
                        <m:r>
                          <a:rPr lang="en-US" sz="2700" b="0" i="1" smtClean="0">
                            <a:latin typeface="Cambria Math" panose="02040503050406030204" pitchFamily="18" charset="0"/>
                            <a:cs typeface="Arial" panose="020B0604020202020204" pitchFamily="34" charset="0"/>
                          </a:rPr>
                          <m:t>9</m:t>
                        </m:r>
                      </m:den>
                    </m:f>
                  </m:oMath>
                </a14:m>
                <a:r>
                  <a:rPr lang="en-US" sz="2700" dirty="0" smtClean="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3</m:t>
                        </m:r>
                      </m:num>
                      <m:den>
                        <m:r>
                          <a:rPr lang="en-US" sz="2700" b="0" i="1" smtClean="0">
                            <a:latin typeface="Cambria Math" panose="02040503050406030204" pitchFamily="18" charset="0"/>
                            <a:cs typeface="Arial" panose="020B0604020202020204" pitchFamily="34" charset="0"/>
                          </a:rPr>
                          <m:t>4</m:t>
                        </m:r>
                      </m:den>
                    </m:f>
                  </m:oMath>
                </a14:m>
                <a:r>
                  <a:rPr lang="en-US" sz="2700" dirty="0" smtClean="0">
                    <a:latin typeface="Arial" panose="020B0604020202020204" pitchFamily="34" charset="0"/>
                    <a:cs typeface="Arial" panose="020B0604020202020204" pitchFamily="34" charset="0"/>
                  </a:rPr>
                  <a:t>	</a:t>
                </a:r>
              </a:p>
              <a:p>
                <a:pPr marL="971550" lvl="1" indent="-514350">
                  <a:lnSpc>
                    <a:spcPts val="6200"/>
                  </a:lnSpc>
                  <a:buClr>
                    <a:srgbClr val="C00000"/>
                  </a:buClr>
                  <a:buFont typeface="+mj-lt"/>
                  <a:buAutoNum type="alphaLcPeriod" startAt="3"/>
                  <a:tabLst>
                    <a:tab pos="2686050" algn="l"/>
                  </a:tabLst>
                </a:pPr>
                <a14:m>
                  <m:oMath xmlns:m="http://schemas.openxmlformats.org/officeDocument/2006/math">
                    <m:f>
                      <m:fPr>
                        <m:ctrlPr>
                          <a:rPr lang="en-US" sz="2700" i="1" smtClean="0">
                            <a:latin typeface="Cambria Math" panose="02040503050406030204" pitchFamily="18" charset="0"/>
                            <a:cs typeface="Arial" panose="020B0604020202020204" pitchFamily="34" charset="0"/>
                          </a:rPr>
                        </m:ctrlPr>
                      </m:fPr>
                      <m:num>
                        <m:r>
                          <a:rPr lang="en-US" sz="2700" b="0" i="0" smtClean="0">
                            <a:latin typeface="Cambria Math" panose="02040503050406030204" pitchFamily="18" charset="0"/>
                            <a:cs typeface="Arial" panose="020B0604020202020204" pitchFamily="34" charset="0"/>
                          </a:rPr>
                          <m:t>5</m:t>
                        </m:r>
                      </m:num>
                      <m:den>
                        <m:r>
                          <a:rPr lang="en-US" sz="2700" b="0" i="0" smtClean="0">
                            <a:latin typeface="Cambria Math" panose="02040503050406030204" pitchFamily="18" charset="0"/>
                            <a:cs typeface="Arial" panose="020B0604020202020204" pitchFamily="34" charset="0"/>
                          </a:rPr>
                          <m:t>7</m:t>
                        </m:r>
                      </m:den>
                    </m:f>
                  </m:oMath>
                </a14:m>
                <a:r>
                  <a:rPr lang="en-US" sz="2700" dirty="0" smtClean="0">
                    <a:latin typeface="Arial" panose="020B0604020202020204" pitchFamily="34" charset="0"/>
                    <a:cs typeface="Arial" panose="020B0604020202020204" pitchFamily="34" charset="0"/>
                  </a:rPr>
                  <a:t> x </a:t>
                </a:r>
                <a14:m>
                  <m:oMath xmlns:m="http://schemas.openxmlformats.org/officeDocument/2006/math">
                    <m:f>
                      <m:fPr>
                        <m:ctrlPr>
                          <a:rPr lang="en-US" sz="2700" i="1">
                            <a:latin typeface="Cambria Math" panose="02040503050406030204" pitchFamily="18" charset="0"/>
                            <a:cs typeface="Arial" panose="020B0604020202020204" pitchFamily="34" charset="0"/>
                          </a:rPr>
                        </m:ctrlPr>
                      </m:fPr>
                      <m:num>
                        <m:r>
                          <a:rPr lang="en-US" sz="2700" b="0" i="1" smtClean="0">
                            <a:latin typeface="Cambria Math" panose="02040503050406030204" pitchFamily="18" charset="0"/>
                            <a:cs typeface="Arial" panose="020B0604020202020204" pitchFamily="34" charset="0"/>
                          </a:rPr>
                          <m:t>13</m:t>
                        </m:r>
                      </m:num>
                      <m:den>
                        <m:r>
                          <a:rPr lang="en-US" sz="2700" b="0" i="1" smtClean="0">
                            <a:latin typeface="Cambria Math" panose="02040503050406030204" pitchFamily="18" charset="0"/>
                            <a:cs typeface="Arial" panose="020B0604020202020204" pitchFamily="34" charset="0"/>
                          </a:rPr>
                          <m:t>20</m:t>
                        </m:r>
                      </m:den>
                    </m:f>
                  </m:oMath>
                </a14:m>
                <a:r>
                  <a:rPr lang="en-US" sz="2700" dirty="0" smtClean="0">
                    <a:latin typeface="Arial" panose="020B0604020202020204" pitchFamily="34" charset="0"/>
                    <a:cs typeface="Arial" panose="020B0604020202020204" pitchFamily="34" charset="0"/>
                  </a:rPr>
                  <a:t>	</a:t>
                </a:r>
                <a:r>
                  <a:rPr lang="en-US" sz="2700" dirty="0" smtClean="0">
                    <a:solidFill>
                      <a:srgbClr val="C00000"/>
                    </a:solidFill>
                    <a:latin typeface="Arial" panose="020B0604020202020204" pitchFamily="34" charset="0"/>
                    <a:cs typeface="Arial" panose="020B0604020202020204" pitchFamily="34" charset="0"/>
                  </a:rPr>
                  <a:t>d.</a:t>
                </a:r>
                <a:r>
                  <a:rPr lang="en-US" sz="2700" dirty="0" smtClean="0">
                    <a:latin typeface="Arial" panose="020B0604020202020204" pitchFamily="34" charset="0"/>
                    <a:cs typeface="Arial" panose="020B0604020202020204" pitchFamily="34" charset="0"/>
                  </a:rPr>
                  <a:t> 0.4 </a:t>
                </a:r>
                <a:r>
                  <a:rPr lang="en-US" sz="2700" dirty="0">
                    <a:latin typeface="Arial" panose="020B0604020202020204" pitchFamily="34" charset="0"/>
                    <a:cs typeface="Arial" panose="020B0604020202020204" pitchFamily="34" charset="0"/>
                  </a:rPr>
                  <a:t>x </a:t>
                </a:r>
                <a:r>
                  <a:rPr lang="en-US" sz="2700" dirty="0" smtClean="0">
                    <a:latin typeface="Arial" panose="020B0604020202020204" pitchFamily="34" charset="0"/>
                    <a:cs typeface="Arial" panose="020B0604020202020204" pitchFamily="34" charset="0"/>
                  </a:rPr>
                  <a:t>0.2</a:t>
                </a:r>
              </a:p>
              <a:p>
                <a:pPr marL="971550" lvl="1" indent="-514350">
                  <a:buClr>
                    <a:srgbClr val="C00000"/>
                  </a:buClr>
                  <a:buFont typeface="+mj-lt"/>
                  <a:buAutoNum type="alphaLcPeriod" startAt="3"/>
                  <a:tabLst>
                    <a:tab pos="2686050" algn="l"/>
                  </a:tabLst>
                </a:pPr>
                <a:r>
                  <a:rPr lang="en-US" sz="2700" dirty="0" smtClean="0">
                    <a:latin typeface="Arial" panose="020B0604020202020204" pitchFamily="34" charset="0"/>
                    <a:cs typeface="Arial" panose="020B0604020202020204" pitchFamily="34" charset="0"/>
                  </a:rPr>
                  <a:t>0.6 x </a:t>
                </a:r>
                <a:r>
                  <a:rPr lang="en-US" sz="2700" dirty="0">
                    <a:latin typeface="Arial" panose="020B0604020202020204" pitchFamily="34" charset="0"/>
                    <a:cs typeface="Arial" panose="020B0604020202020204" pitchFamily="34" charset="0"/>
                  </a:rPr>
                  <a:t>0.7 	</a:t>
                </a:r>
                <a:r>
                  <a:rPr lang="en-US" sz="2700" dirty="0" smtClean="0">
                    <a:solidFill>
                      <a:srgbClr val="C00000"/>
                    </a:solidFill>
                    <a:latin typeface="Arial" panose="020B0604020202020204" pitchFamily="34" charset="0"/>
                    <a:cs typeface="Arial" panose="020B0604020202020204" pitchFamily="34" charset="0"/>
                  </a:rPr>
                  <a:t>f.</a:t>
                </a:r>
                <a:r>
                  <a:rPr lang="en-US" sz="2700" dirty="0" smtClean="0">
                    <a:latin typeface="Arial" panose="020B0604020202020204" pitchFamily="34" charset="0"/>
                    <a:cs typeface="Arial" panose="020B0604020202020204" pitchFamily="34" charset="0"/>
                  </a:rPr>
                  <a:t> 0.55 x 0.8</a:t>
                </a:r>
              </a:p>
            </p:txBody>
          </p:sp>
        </mc:Choice>
        <mc:Fallback xmlns="">
          <p:sp>
            <p:nvSpPr>
              <p:cNvPr id="3" name="Rectangle 2"/>
              <p:cNvSpPr>
                <a:spLocks noRot="1" noChangeAspect="1" noMove="1" noResize="1" noEditPoints="1" noAdjustHandles="1" noChangeArrowheads="1" noChangeShapeType="1" noTextEdit="1"/>
              </p:cNvSpPr>
              <p:nvPr/>
            </p:nvSpPr>
            <p:spPr>
              <a:xfrm>
                <a:off x="251520" y="1257141"/>
                <a:ext cx="4824536" cy="3760004"/>
              </a:xfrm>
              <a:prstGeom prst="rect">
                <a:avLst/>
              </a:prstGeom>
              <a:blipFill rotWithShape="0">
                <a:blip r:embed="rId4"/>
                <a:stretch>
                  <a:fillRect l="-2146" t="-1459" b="-3404"/>
                </a:stretch>
              </a:blipFill>
            </p:spPr>
            <p:txBody>
              <a:bodyPr/>
              <a:lstStyle/>
              <a:p>
                <a:r>
                  <a:rPr lang="en-US">
                    <a:noFill/>
                  </a:rPr>
                  <a:t> </a:t>
                </a:r>
              </a:p>
            </p:txBody>
          </p:sp>
        </mc:Fallback>
      </mc:AlternateContent>
      <p:grpSp>
        <p:nvGrpSpPr>
          <p:cNvPr id="6" name="Group 5"/>
          <p:cNvGrpSpPr/>
          <p:nvPr/>
        </p:nvGrpSpPr>
        <p:grpSpPr>
          <a:xfrm>
            <a:off x="251520" y="4941168"/>
            <a:ext cx="5213924" cy="1610017"/>
            <a:chOff x="150164" y="6494199"/>
            <a:chExt cx="5213924" cy="1610017"/>
          </a:xfrm>
        </p:grpSpPr>
        <p:sp>
          <p:nvSpPr>
            <p:cNvPr id="8" name="Rectangle 7"/>
            <p:cNvSpPr/>
            <p:nvPr/>
          </p:nvSpPr>
          <p:spPr>
            <a:xfrm flipH="1">
              <a:off x="150164" y="6673055"/>
              <a:ext cx="5213924"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A </a:t>
              </a:r>
              <a:r>
                <a:rPr lang="en-US" sz="2400" b="1" dirty="0">
                  <a:solidFill>
                    <a:schemeClr val="tx1"/>
                  </a:solidFill>
                  <a:latin typeface="Arial" panose="020B0604020202020204" pitchFamily="34" charset="0"/>
                  <a:cs typeface="Arial" panose="020B0604020202020204" pitchFamily="34" charset="0"/>
                </a:rPr>
                <a:t>frequency tree </a:t>
              </a:r>
              <a:r>
                <a:rPr lang="en-US" sz="2400" dirty="0">
                  <a:solidFill>
                    <a:schemeClr val="tx1"/>
                  </a:solidFill>
                  <a:latin typeface="Arial" panose="020B0604020202020204" pitchFamily="34" charset="0"/>
                  <a:cs typeface="Arial" panose="020B0604020202020204" pitchFamily="34" charset="0"/>
                </a:rPr>
                <a:t>shows two or more events and the number of times they occurred</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10</a:t>
              </a:r>
              <a:endParaRPr lang="en-US" sz="2400" b="1" dirty="0">
                <a:latin typeface="Arial" panose="020B0604020202020204" pitchFamily="34" charset="0"/>
                <a:cs typeface="Arial" panose="020B0604020202020204" pitchFamily="34" charset="0"/>
              </a:endParaRPr>
            </a:p>
          </p:txBody>
        </p:sp>
      </p:grpSp>
      <p:sp>
        <p:nvSpPr>
          <p:cNvPr id="10" name="Flowchart: Delay 9"/>
          <p:cNvSpPr/>
          <p:nvPr/>
        </p:nvSpPr>
        <p:spPr>
          <a:xfrm flipH="1">
            <a:off x="5220072" y="1196752"/>
            <a:ext cx="360039" cy="3820393"/>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271186"/>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315</a:t>
            </a:r>
            <a:endParaRPr lang="en-GB" sz="1400" b="1" dirty="0">
              <a:latin typeface="Calibri" panose="020F0502020204030204" pitchFamily="34" charset="0"/>
            </a:endParaRPr>
          </a:p>
        </p:txBody>
      </p:sp>
      <p:sp>
        <p:nvSpPr>
          <p:cNvPr id="3" name="Rectangle 2"/>
          <p:cNvSpPr/>
          <p:nvPr/>
        </p:nvSpPr>
        <p:spPr>
          <a:xfrm>
            <a:off x="251520" y="1236623"/>
            <a:ext cx="5256584" cy="2800767"/>
          </a:xfrm>
          <a:prstGeom prst="rect">
            <a:avLst/>
          </a:prstGeom>
        </p:spPr>
        <p:txBody>
          <a:bodyPr wrap="square">
            <a:spAutoFit/>
          </a:bodyPr>
          <a:lstStyle/>
          <a:p>
            <a:pPr marL="457200" indent="-457200">
              <a:buClr>
                <a:srgbClr val="C00000"/>
              </a:buClr>
              <a:buFont typeface="+mj-lt"/>
              <a:buAutoNum type="arabicPeriod" startAt="2"/>
              <a:tabLst>
                <a:tab pos="2743200" algn="l"/>
              </a:tabLst>
            </a:pPr>
            <a:r>
              <a:rPr lang="en-US" sz="2200" dirty="0">
                <a:latin typeface="Arial" panose="020B0604020202020204" pitchFamily="34" charset="0"/>
                <a:cs typeface="Arial" panose="020B0604020202020204" pitchFamily="34" charset="0"/>
              </a:rPr>
              <a:t>In a football tournament 20 matches were played. In 8 of the matches Team A scored the first goal. In 5 of these matches they also scored the second goal. Team B scored the first two goals in 3 of the matches. Copy and complete the frequency tree for the 20 matches played.</a:t>
            </a:r>
            <a:endParaRPr lang="en-US" sz="22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79869" y="3997435"/>
            <a:ext cx="3599887" cy="2599917"/>
          </a:xfrm>
          <a:prstGeom prst="rect">
            <a:avLst/>
          </a:prstGeom>
        </p:spPr>
      </p:pic>
    </p:spTree>
    <p:extLst>
      <p:ext uri="{BB962C8B-B14F-4D97-AF65-F5344CB8AC3E}">
        <p14:creationId xmlns:p14="http://schemas.microsoft.com/office/powerpoint/2010/main" val="326483982"/>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315</a:t>
            </a:r>
            <a:endParaRPr lang="en-GB" sz="1400" b="1" dirty="0">
              <a:latin typeface="Calibri" panose="020F0502020204030204" pitchFamily="34" charset="0"/>
            </a:endParaRPr>
          </a:p>
        </p:txBody>
      </p:sp>
      <p:sp>
        <p:nvSpPr>
          <p:cNvPr id="3" name="Rectangle 2"/>
          <p:cNvSpPr/>
          <p:nvPr/>
        </p:nvSpPr>
        <p:spPr>
          <a:xfrm>
            <a:off x="251520" y="1236623"/>
            <a:ext cx="5256584" cy="3000821"/>
          </a:xfrm>
          <a:prstGeom prst="rect">
            <a:avLst/>
          </a:prstGeom>
        </p:spPr>
        <p:txBody>
          <a:bodyPr wrap="square">
            <a:spAutoFit/>
          </a:bodyPr>
          <a:lstStyle/>
          <a:p>
            <a:pPr marL="457200" indent="-457200">
              <a:buClr>
                <a:srgbClr val="C00000"/>
              </a:buClr>
              <a:buFont typeface="+mj-lt"/>
              <a:buAutoNum type="arabicPeriod" startAt="3"/>
              <a:tabLst>
                <a:tab pos="2743200" algn="l"/>
              </a:tabLst>
            </a:pPr>
            <a:r>
              <a:rPr lang="en-US" sz="2100" dirty="0">
                <a:latin typeface="Arial" panose="020B0604020202020204" pitchFamily="34" charset="0"/>
                <a:cs typeface="Arial" panose="020B0604020202020204" pitchFamily="34" charset="0"/>
              </a:rPr>
              <a:t>A garage records the MOT test results on 40 cars. Of the 40 cars tested, 15 of them are less than 5 years </a:t>
            </a:r>
            <a:r>
              <a:rPr lang="en-US" sz="2100" dirty="0" smtClean="0">
                <a:latin typeface="Arial" panose="020B0604020202020204" pitchFamily="34" charset="0"/>
                <a:cs typeface="Arial" panose="020B0604020202020204" pitchFamily="34" charset="0"/>
              </a:rPr>
              <a:t>old. 11 </a:t>
            </a:r>
            <a:r>
              <a:rPr lang="en-US" sz="2100" dirty="0">
                <a:latin typeface="Arial" panose="020B0604020202020204" pitchFamily="34" charset="0"/>
                <a:cs typeface="Arial" panose="020B0604020202020204" pitchFamily="34" charset="0"/>
              </a:rPr>
              <a:t>of the cars under 5 years old </a:t>
            </a:r>
            <a:r>
              <a:rPr lang="en-US" sz="2100" dirty="0" smtClean="0">
                <a:latin typeface="Arial" panose="020B0604020202020204" pitchFamily="34" charset="0"/>
                <a:cs typeface="Arial" panose="020B0604020202020204" pitchFamily="34" charset="0"/>
              </a:rPr>
              <a:t>passed.</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28 </a:t>
            </a:r>
            <a:r>
              <a:rPr lang="en-US" sz="2100" dirty="0">
                <a:latin typeface="Arial" panose="020B0604020202020204" pitchFamily="34" charset="0"/>
                <a:cs typeface="Arial" panose="020B0604020202020204" pitchFamily="34" charset="0"/>
              </a:rPr>
              <a:t>cars passed altogether,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Copy </a:t>
            </a:r>
            <a:r>
              <a:rPr lang="en-US" sz="2100" dirty="0">
                <a:latin typeface="Arial" panose="020B0604020202020204" pitchFamily="34" charset="0"/>
                <a:cs typeface="Arial" panose="020B0604020202020204" pitchFamily="34" charset="0"/>
              </a:rPr>
              <a:t>and complete the frequency tree,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probability that a car fails its MOT.</a:t>
            </a:r>
            <a:endParaRPr lang="en-US" sz="21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14893" y="4179293"/>
            <a:ext cx="3645139" cy="2430089"/>
          </a:xfrm>
          <a:prstGeom prst="rect">
            <a:avLst/>
          </a:prstGeom>
        </p:spPr>
      </p:pic>
    </p:spTree>
    <p:extLst>
      <p:ext uri="{BB962C8B-B14F-4D97-AF65-F5344CB8AC3E}">
        <p14:creationId xmlns:p14="http://schemas.microsoft.com/office/powerpoint/2010/main" val="3162174752"/>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315</a:t>
            </a:r>
            <a:endParaRPr lang="en-GB" sz="1400" b="1" dirty="0">
              <a:latin typeface="Calibri" panose="020F0502020204030204" pitchFamily="34" charset="0"/>
            </a:endParaRPr>
          </a:p>
        </p:txBody>
      </p:sp>
      <p:sp>
        <p:nvSpPr>
          <p:cNvPr id="3" name="Rectangle 2"/>
          <p:cNvSpPr/>
          <p:nvPr/>
        </p:nvSpPr>
        <p:spPr>
          <a:xfrm>
            <a:off x="251520" y="1236623"/>
            <a:ext cx="5256584" cy="4401205"/>
          </a:xfrm>
          <a:prstGeom prst="rect">
            <a:avLst/>
          </a:prstGeom>
        </p:spPr>
        <p:txBody>
          <a:bodyPr wrap="square">
            <a:spAutoFit/>
          </a:bodyPr>
          <a:lstStyle/>
          <a:p>
            <a:pPr marL="342900" indent="-342900">
              <a:buClr>
                <a:srgbClr val="C00000"/>
              </a:buClr>
              <a:buFont typeface="+mj-lt"/>
              <a:buAutoNum type="arabicPeriod" startAt="4"/>
              <a:tabLst>
                <a:tab pos="2743200" algn="l"/>
              </a:tabLst>
            </a:pPr>
            <a:r>
              <a:rPr lang="en-US" sz="2000" b="1" dirty="0">
                <a:solidFill>
                  <a:srgbClr val="C00000"/>
                </a:solidFill>
                <a:latin typeface="Arial" panose="020B0604020202020204" pitchFamily="34" charset="0"/>
                <a:cs typeface="Arial" panose="020B0604020202020204" pitchFamily="34" charset="0"/>
              </a:rPr>
              <a:t>STEM</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80 people with similar symptoms were tested for a virus using a new trial medical test. 19 of the people tested showed a positive </a:t>
            </a:r>
            <a:r>
              <a:rPr lang="en-US" sz="2000" dirty="0" smtClean="0">
                <a:latin typeface="Arial" panose="020B0604020202020204" pitchFamily="34" charset="0"/>
                <a:cs typeface="Arial" panose="020B0604020202020204" pitchFamily="34" charset="0"/>
              </a:rPr>
              <a:t>result.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virus only developed in 11 of the people who tested </a:t>
            </a:r>
            <a:r>
              <a:rPr lang="en-US" sz="2000" dirty="0" smtClean="0">
                <a:latin typeface="Arial" panose="020B0604020202020204" pitchFamily="34" charset="0"/>
                <a:cs typeface="Arial" panose="020B0604020202020204" pitchFamily="34" charset="0"/>
              </a:rPr>
              <a:t>positive.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total of 67 people did not develop the virus at all</a:t>
            </a:r>
            <a:r>
              <a:rPr lang="en-US" sz="2000" dirty="0" smtClean="0">
                <a:latin typeface="Arial" panose="020B0604020202020204" pitchFamily="34" charset="0"/>
                <a:cs typeface="Arial" panose="020B0604020202020204" pitchFamily="34" charset="0"/>
              </a:rPr>
              <a:t>.</a:t>
            </a:r>
          </a:p>
          <a:p>
            <a:pPr marL="685800" lvl="1" indent="-342900">
              <a:buClr>
                <a:srgbClr val="C00000"/>
              </a:buClr>
              <a:buFont typeface="+mj-lt"/>
              <a:buAutoNum type="alphaLcPeriod"/>
              <a:tabLst>
                <a:tab pos="2743200" algn="l"/>
              </a:tabLst>
            </a:pPr>
            <a:r>
              <a:rPr lang="en-US" sz="2000" dirty="0">
                <a:latin typeface="Arial" panose="020B0604020202020204" pitchFamily="34" charset="0"/>
                <a:cs typeface="Arial" panose="020B0604020202020204" pitchFamily="34" charset="0"/>
              </a:rPr>
              <a:t>Copy and complete the frequency tree,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probability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that </a:t>
            </a:r>
            <a:r>
              <a:rPr lang="en-US" sz="2000" dirty="0">
                <a:latin typeface="Arial" panose="020B0604020202020204" pitchFamily="34" charset="0"/>
                <a:cs typeface="Arial" panose="020B0604020202020204" pitchFamily="34" charset="0"/>
              </a:rPr>
              <a:t>a person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develops </a:t>
            </a:r>
            <a:r>
              <a:rPr lang="en-US" sz="2000" dirty="0">
                <a:latin typeface="Arial" panose="020B0604020202020204" pitchFamily="34" charset="0"/>
                <a:cs typeface="Arial" panose="020B0604020202020204" pitchFamily="34" charset="0"/>
              </a:rPr>
              <a:t>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virus</a:t>
            </a:r>
            <a:r>
              <a:rPr lang="en-US" sz="2000" dirty="0">
                <a:latin typeface="Arial" panose="020B0604020202020204" pitchFamily="34" charset="0"/>
                <a:cs typeface="Arial" panose="020B0604020202020204" pitchFamily="34" charset="0"/>
              </a:rPr>
              <a:t>.</a:t>
            </a:r>
            <a:endParaRPr lang="en-US" sz="20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613612" y="4426598"/>
            <a:ext cx="2862708" cy="2123945"/>
          </a:xfrm>
          <a:prstGeom prst="rect">
            <a:avLst/>
          </a:prstGeom>
        </p:spPr>
      </p:pic>
    </p:spTree>
    <p:extLst>
      <p:ext uri="{BB962C8B-B14F-4D97-AF65-F5344CB8AC3E}">
        <p14:creationId xmlns:p14="http://schemas.microsoft.com/office/powerpoint/2010/main" val="4208471469"/>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315</a:t>
            </a:r>
            <a:endParaRPr lang="en-GB" sz="1400" b="1" dirty="0">
              <a:latin typeface="Calibri" panose="020F0502020204030204" pitchFamily="34" charset="0"/>
            </a:endParaRPr>
          </a:p>
        </p:txBody>
      </p:sp>
      <p:sp>
        <p:nvSpPr>
          <p:cNvPr id="3" name="Rectangle 2"/>
          <p:cNvSpPr/>
          <p:nvPr/>
        </p:nvSpPr>
        <p:spPr>
          <a:xfrm>
            <a:off x="251520" y="4077072"/>
            <a:ext cx="5256584" cy="2585323"/>
          </a:xfrm>
          <a:prstGeom prst="rect">
            <a:avLst/>
          </a:prstGeom>
        </p:spPr>
        <p:txBody>
          <a:bodyPr wrap="square">
            <a:spAutoFit/>
          </a:bodyPr>
          <a:lstStyle/>
          <a:p>
            <a:pPr marL="342900" indent="-342900">
              <a:buClr>
                <a:srgbClr val="C00000"/>
              </a:buClr>
              <a:buFont typeface="+mj-lt"/>
              <a:buAutoNum type="arabicPeriod" startAt="5"/>
              <a:tabLst>
                <a:tab pos="2743200" algn="l"/>
              </a:tabLst>
            </a:pPr>
            <a:r>
              <a:rPr lang="en-US" dirty="0">
                <a:latin typeface="Arial" panose="020B0604020202020204" pitchFamily="34" charset="0"/>
                <a:cs typeface="Arial" panose="020B0604020202020204" pitchFamily="34" charset="0"/>
              </a:rPr>
              <a:t>Connor and Ryan compete against each other over a 100 </a:t>
            </a:r>
            <a:r>
              <a:rPr lang="en-US" dirty="0" err="1">
                <a:latin typeface="Arial" panose="020B0604020202020204" pitchFamily="34" charset="0"/>
                <a:cs typeface="Arial" panose="020B0604020202020204" pitchFamily="34" charset="0"/>
              </a:rPr>
              <a:t>metre</a:t>
            </a:r>
            <a:r>
              <a:rPr lang="en-US" dirty="0">
                <a:latin typeface="Arial" panose="020B0604020202020204" pitchFamily="34" charset="0"/>
                <a:cs typeface="Arial" panose="020B0604020202020204" pitchFamily="34" charset="0"/>
              </a:rPr>
              <a:t> sprint and over a 100 </a:t>
            </a:r>
            <a:r>
              <a:rPr lang="en-US" dirty="0" err="1">
                <a:latin typeface="Arial" panose="020B0604020202020204" pitchFamily="34" charset="0"/>
                <a:cs typeface="Arial" panose="020B0604020202020204" pitchFamily="34" charset="0"/>
              </a:rPr>
              <a:t>metre</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swim.</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probability that Connor will win the sprint is 0.3 The probability that Connor will win the swimming is </a:t>
            </a:r>
            <a:r>
              <a:rPr lang="en-US" dirty="0" smtClean="0">
                <a:latin typeface="Arial" panose="020B0604020202020204" pitchFamily="34" charset="0"/>
                <a:cs typeface="Arial" panose="020B0604020202020204" pitchFamily="34" charset="0"/>
              </a:rPr>
              <a:t>0.8</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Assuming </a:t>
            </a:r>
            <a:r>
              <a:rPr lang="en-US" dirty="0">
                <a:latin typeface="Arial" panose="020B0604020202020204" pitchFamily="34" charset="0"/>
                <a:cs typeface="Arial" panose="020B0604020202020204" pitchFamily="34" charset="0"/>
              </a:rPr>
              <a:t>that the two events are independent, work out the probability that Connor will win both races.</a:t>
            </a:r>
            <a:endParaRPr lang="en-US"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7" name="Group 6"/>
          <p:cNvGrpSpPr/>
          <p:nvPr/>
        </p:nvGrpSpPr>
        <p:grpSpPr>
          <a:xfrm>
            <a:off x="272850" y="1215043"/>
            <a:ext cx="5213924" cy="2718013"/>
            <a:chOff x="150164" y="6494199"/>
            <a:chExt cx="5213924" cy="2718013"/>
          </a:xfrm>
        </p:grpSpPr>
        <p:sp>
          <p:nvSpPr>
            <p:cNvPr id="8" name="Rectangle 7"/>
            <p:cNvSpPr/>
            <p:nvPr/>
          </p:nvSpPr>
          <p:spPr>
            <a:xfrm flipH="1">
              <a:off x="150164" y="6673055"/>
              <a:ext cx="5213924" cy="2539157"/>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Two events </a:t>
              </a:r>
              <a:r>
                <a:rPr lang="en-US" dirty="0" smtClean="0">
                  <a:solidFill>
                    <a:schemeClr val="tx1"/>
                  </a:solidFill>
                  <a:latin typeface="Arial" panose="020B0604020202020204" pitchFamily="34" charset="0"/>
                  <a:cs typeface="Arial" panose="020B0604020202020204" pitchFamily="34" charset="0"/>
                </a:rPr>
                <a:t>are </a:t>
              </a:r>
              <a:r>
                <a:rPr lang="en-US" b="1" dirty="0">
                  <a:solidFill>
                    <a:schemeClr val="tx1"/>
                  </a:solidFill>
                  <a:latin typeface="Arial" panose="020B0604020202020204" pitchFamily="34" charset="0"/>
                  <a:cs typeface="Arial" panose="020B0604020202020204" pitchFamily="34" charset="0"/>
                </a:rPr>
                <a:t>independent </a:t>
              </a:r>
              <a:r>
                <a:rPr lang="en-US" dirty="0">
                  <a:solidFill>
                    <a:schemeClr val="tx1"/>
                  </a:solidFill>
                  <a:latin typeface="Arial" panose="020B0604020202020204" pitchFamily="34" charset="0"/>
                  <a:cs typeface="Arial" panose="020B0604020202020204" pitchFamily="34" charset="0"/>
                </a:rPr>
                <a:t>if one event does not affect the probability of the other.</a:t>
              </a:r>
            </a:p>
            <a:p>
              <a:r>
                <a:rPr lang="en-US" dirty="0">
                  <a:solidFill>
                    <a:schemeClr val="tx1"/>
                  </a:solidFill>
                  <a:latin typeface="Arial" panose="020B0604020202020204" pitchFamily="34" charset="0"/>
                  <a:cs typeface="Arial" panose="020B0604020202020204" pitchFamily="34" charset="0"/>
                </a:rPr>
                <a:t>For example, flipping heads with a coin has no effect on rolling an even number with a dice, so they are independent events.</a:t>
              </a:r>
            </a:p>
            <a:p>
              <a:r>
                <a:rPr lang="en-US" dirty="0">
                  <a:solidFill>
                    <a:schemeClr val="tx1"/>
                  </a:solidFill>
                  <a:latin typeface="Arial" panose="020B0604020202020204" pitchFamily="34" charset="0"/>
                  <a:cs typeface="Arial" panose="020B0604020202020204" pitchFamily="34" charset="0"/>
                </a:rPr>
                <a:t>To find the probability of two independent events, multiply their </a:t>
              </a:r>
              <a:r>
                <a:rPr lang="en-US" dirty="0" smtClean="0">
                  <a:solidFill>
                    <a:schemeClr val="tx1"/>
                  </a:solidFill>
                  <a:latin typeface="Arial" panose="020B0604020202020204" pitchFamily="34" charset="0"/>
                  <a:cs typeface="Arial" panose="020B0604020202020204" pitchFamily="34" charset="0"/>
                </a:rPr>
                <a:t>probabilities. </a:t>
              </a:r>
            </a:p>
            <a:p>
              <a:pPr algn="ctr"/>
              <a:r>
                <a:rPr lang="en-US" b="1" dirty="0" smtClean="0">
                  <a:solidFill>
                    <a:schemeClr val="tx1"/>
                  </a:solidFill>
                  <a:latin typeface="Arial" panose="020B0604020202020204" pitchFamily="34" charset="0"/>
                  <a:cs typeface="Arial" panose="020B0604020202020204" pitchFamily="34" charset="0"/>
                </a:rPr>
                <a:t>P(A </a:t>
              </a:r>
              <a:r>
                <a:rPr lang="en-US" b="1" dirty="0">
                  <a:solidFill>
                    <a:schemeClr val="tx1"/>
                  </a:solidFill>
                  <a:latin typeface="Arial" panose="020B0604020202020204" pitchFamily="34" charset="0"/>
                  <a:cs typeface="Arial" panose="020B0604020202020204" pitchFamily="34" charset="0"/>
                </a:rPr>
                <a:t>and B) = P(A) x P(B)</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11</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01269591"/>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238935"/>
              </a:xfrm>
              <a:prstGeom prst="rect">
                <a:avLst/>
              </a:prstGeom>
            </p:spPr>
            <p:txBody>
              <a:bodyPr wrap="square">
                <a:spAutoFit/>
              </a:bodyPr>
              <a:lstStyle/>
              <a:p>
                <a:pPr>
                  <a:buClr>
                    <a:srgbClr val="C00000"/>
                  </a:buClr>
                  <a:tabLst>
                    <a:tab pos="1079500" algn="l"/>
                    <a:tab pos="2743200" algn="l"/>
                  </a:tabLst>
                </a:pPr>
                <a:r>
                  <a:rPr lang="en-US" sz="2600" b="1" dirty="0" smtClean="0">
                    <a:solidFill>
                      <a:srgbClr val="C00000"/>
                    </a:solidFill>
                    <a:latin typeface="Arial" panose="020B0604020202020204" pitchFamily="34" charset="0"/>
                    <a:cs typeface="Arial" panose="020B0604020202020204" pitchFamily="34" charset="0"/>
                  </a:rPr>
                  <a:t>Numerical fluency</a:t>
                </a:r>
                <a:endParaRPr lang="en-US" sz="2600" b="1" dirty="0">
                  <a:solidFill>
                    <a:srgbClr val="C0000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1079500" algn="l"/>
                    <a:tab pos="2743200" algn="l"/>
                  </a:tabLst>
                </a:pPr>
                <a:r>
                  <a:rPr lang="en-US" sz="2600" dirty="0" smtClean="0">
                    <a:latin typeface="Arial" panose="020B0604020202020204" pitchFamily="34" charset="0"/>
                    <a:cs typeface="Arial" panose="020B0604020202020204" pitchFamily="34" charset="0"/>
                  </a:rPr>
                  <a:t>Work out</a:t>
                </a:r>
              </a:p>
              <a:p>
                <a:pPr marL="971550" lvl="1" indent="-514350">
                  <a:buClr>
                    <a:srgbClr val="C00000"/>
                  </a:buClr>
                  <a:buFont typeface="+mj-lt"/>
                  <a:buAutoNum type="alphaLcPeriod"/>
                  <a:tabLst>
                    <a:tab pos="1079500" algn="l"/>
                    <a:tab pos="2908300" algn="l"/>
                  </a:tabLst>
                </a:pPr>
                <a:r>
                  <a:rPr lang="pt-BR" sz="2600" dirty="0" smtClean="0">
                    <a:latin typeface="Arial" panose="020B0604020202020204" pitchFamily="34" charset="0"/>
                    <a:cs typeface="Arial" panose="020B0604020202020204" pitchFamily="34" charset="0"/>
                  </a:rPr>
                  <a:t>0.45 </a:t>
                </a:r>
                <a:r>
                  <a:rPr lang="pt-BR" sz="2600" dirty="0">
                    <a:latin typeface="Arial" panose="020B0604020202020204" pitchFamily="34" charset="0"/>
                    <a:cs typeface="Arial" panose="020B0604020202020204" pitchFamily="34" charset="0"/>
                  </a:rPr>
                  <a:t>+ </a:t>
                </a:r>
                <a:r>
                  <a:rPr lang="pt-BR" sz="2600" dirty="0" smtClean="0">
                    <a:latin typeface="Arial" panose="020B0604020202020204" pitchFamily="34" charset="0"/>
                    <a:cs typeface="Arial" panose="020B0604020202020204" pitchFamily="34" charset="0"/>
                  </a:rPr>
                  <a:t>0.52	</a:t>
                </a:r>
                <a:r>
                  <a:rPr lang="pt-BR" sz="2600" dirty="0" smtClean="0">
                    <a:solidFill>
                      <a:srgbClr val="C00000"/>
                    </a:solidFill>
                    <a:latin typeface="Arial" panose="020B0604020202020204" pitchFamily="34" charset="0"/>
                    <a:cs typeface="Arial" panose="020B0604020202020204" pitchFamily="34" charset="0"/>
                  </a:rPr>
                  <a:t>b.</a:t>
                </a:r>
                <a:r>
                  <a:rPr lang="pt-BR" sz="2600" dirty="0" smtClean="0">
                    <a:latin typeface="Arial" panose="020B0604020202020204" pitchFamily="34" charset="0"/>
                    <a:cs typeface="Arial" panose="020B0604020202020204" pitchFamily="34" charset="0"/>
                  </a:rPr>
                  <a:t> 0.6 </a:t>
                </a:r>
                <a:r>
                  <a:rPr lang="pt-BR" sz="2600" dirty="0">
                    <a:latin typeface="Arial" panose="020B0604020202020204" pitchFamily="34" charset="0"/>
                    <a:cs typeface="Arial" panose="020B0604020202020204" pitchFamily="34" charset="0"/>
                  </a:rPr>
                  <a:t>+ </a:t>
                </a:r>
                <a:r>
                  <a:rPr lang="pt-BR" sz="2600" dirty="0" smtClean="0">
                    <a:latin typeface="Arial" panose="020B0604020202020204" pitchFamily="34" charset="0"/>
                    <a:cs typeface="Arial" panose="020B0604020202020204" pitchFamily="34" charset="0"/>
                  </a:rPr>
                  <a:t>0.25</a:t>
                </a:r>
              </a:p>
              <a:p>
                <a:pPr marL="971550" lvl="1" indent="-514350">
                  <a:buClr>
                    <a:srgbClr val="C00000"/>
                  </a:buClr>
                  <a:buFont typeface="+mj-lt"/>
                  <a:buAutoNum type="alphaLcPeriod" startAt="3"/>
                  <a:tabLst>
                    <a:tab pos="1079500" algn="l"/>
                    <a:tab pos="2908300" algn="l"/>
                  </a:tabLst>
                </a:pPr>
                <a:r>
                  <a:rPr lang="en-US" sz="2600" dirty="0" smtClean="0">
                    <a:latin typeface="Arial" panose="020B0604020202020204" pitchFamily="34" charset="0"/>
                    <a:cs typeface="Arial" panose="020B0604020202020204" pitchFamily="34" charset="0"/>
                  </a:rPr>
                  <a:t>0.52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0.17	</a:t>
                </a:r>
                <a:r>
                  <a:rPr lang="en-US" sz="2600" dirty="0" smtClean="0">
                    <a:solidFill>
                      <a:srgbClr val="C00000"/>
                    </a:solidFill>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 0.7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0.32</a:t>
                </a:r>
              </a:p>
              <a:p>
                <a:pPr marL="457200" indent="-457200">
                  <a:buClr>
                    <a:srgbClr val="C00000"/>
                  </a:buClr>
                  <a:buFont typeface="+mj-lt"/>
                  <a:buAutoNum type="arabicPeriod"/>
                  <a:tabLst>
                    <a:tab pos="1079500" algn="l"/>
                    <a:tab pos="2743200" algn="l"/>
                  </a:tabLst>
                </a:pPr>
                <a:r>
                  <a:rPr lang="en-US" sz="2600" dirty="0">
                    <a:latin typeface="Arial" panose="020B0604020202020204" pitchFamily="34" charset="0"/>
                    <a:cs typeface="Arial" panose="020B0604020202020204" pitchFamily="34" charset="0"/>
                  </a:rPr>
                  <a:t>Work out</a:t>
                </a:r>
              </a:p>
              <a:p>
                <a:pPr marL="971550" lvl="1" indent="-514350">
                  <a:buClr>
                    <a:srgbClr val="C00000"/>
                  </a:buClr>
                  <a:buFont typeface="+mj-lt"/>
                  <a:buAutoNum type="alphaLcPeriod"/>
                  <a:tabLst>
                    <a:tab pos="1079500" algn="l"/>
                    <a:tab pos="2908300" algn="l"/>
                  </a:tabLst>
                </a:pPr>
                <a:r>
                  <a:rPr lang="en-US" sz="2600" dirty="0" smtClean="0">
                    <a:latin typeface="Arial" panose="020B0604020202020204" pitchFamily="34" charset="0"/>
                    <a:cs typeface="Arial" panose="020B0604020202020204" pitchFamily="34" charset="0"/>
                  </a:rPr>
                  <a:t>1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0.22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1 </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0.76</a:t>
                </a:r>
              </a:p>
              <a:p>
                <a:pPr marL="971550" lvl="1" indent="-514350">
                  <a:buClr>
                    <a:srgbClr val="C00000"/>
                  </a:buClr>
                  <a:buFont typeface="+mj-lt"/>
                  <a:buAutoNum type="alphaLcPeriod" startAt="3"/>
                  <a:tabLst>
                    <a:tab pos="1079500" algn="l"/>
                    <a:tab pos="2908300" algn="l"/>
                  </a:tabLst>
                </a:pPr>
                <a:r>
                  <a:rPr lang="en-US" sz="2600" dirty="0" smtClean="0">
                    <a:latin typeface="Arial" panose="020B0604020202020204" pitchFamily="34" charset="0"/>
                    <a:cs typeface="Arial" panose="020B0604020202020204" pitchFamily="34" charset="0"/>
                  </a:rPr>
                  <a:t>1-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3</m:t>
                        </m:r>
                      </m:num>
                      <m:den>
                        <m:r>
                          <a:rPr lang="en-US" sz="2600" b="0" i="1" smtClean="0">
                            <a:latin typeface="Cambria Math" panose="02040503050406030204" pitchFamily="18" charset="0"/>
                            <a:cs typeface="Arial" panose="020B0604020202020204" pitchFamily="34" charset="0"/>
                          </a:rPr>
                          <m:t>5</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 1 -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5</m:t>
                        </m:r>
                      </m:num>
                      <m:den>
                        <m:r>
                          <a:rPr lang="en-US" sz="2600" b="0" i="1" smtClean="0">
                            <a:latin typeface="Cambria Math" panose="02040503050406030204" pitchFamily="18" charset="0"/>
                            <a:cs typeface="Arial" panose="020B0604020202020204" pitchFamily="34" charset="0"/>
                          </a:rPr>
                          <m:t>12</m:t>
                        </m:r>
                      </m:den>
                    </m:f>
                  </m:oMath>
                </a14:m>
                <a:endParaRPr lang="en-US" sz="26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5"/>
                  <a:tabLst>
                    <a:tab pos="1079500" algn="l"/>
                    <a:tab pos="2743200" algn="l"/>
                  </a:tabLst>
                </a:pPr>
                <a:r>
                  <a:rPr lang="en-US" sz="2600" dirty="0" smtClean="0">
                    <a:latin typeface="Arial" panose="020B0604020202020204" pitchFamily="34" charset="0"/>
                    <a:cs typeface="Arial" panose="020B0604020202020204" pitchFamily="34" charset="0"/>
                  </a:rPr>
                  <a:t>100</a:t>
                </a:r>
                <a:r>
                  <a:rPr lang="en-US" sz="2600" dirty="0">
                    <a:latin typeface="Arial" panose="020B0604020202020204" pitchFamily="34" charset="0"/>
                    <a:cs typeface="Arial" panose="020B0604020202020204" pitchFamily="34" charset="0"/>
                  </a:rPr>
                  <a:t>% - </a:t>
                </a:r>
                <a:r>
                  <a:rPr lang="en-US" sz="2600" dirty="0" smtClean="0">
                    <a:latin typeface="Arial" panose="020B0604020202020204" pitchFamily="34" charset="0"/>
                    <a:cs typeface="Arial" panose="020B0604020202020204" pitchFamily="34" charset="0"/>
                  </a:rPr>
                  <a:t>27%</a:t>
                </a:r>
              </a:p>
              <a:p>
                <a:pPr marL="971550" lvl="1" indent="-514350">
                  <a:buClr>
                    <a:srgbClr val="C00000"/>
                  </a:buClr>
                  <a:buFont typeface="+mj-lt"/>
                  <a:buAutoNum type="alphaLcPeriod" startAt="5"/>
                  <a:tabLst>
                    <a:tab pos="1079500" algn="l"/>
                    <a:tab pos="2743200" algn="l"/>
                  </a:tabLst>
                </a:pPr>
                <a:r>
                  <a:rPr lang="en-US" sz="2600" dirty="0" smtClean="0">
                    <a:latin typeface="Arial" panose="020B0604020202020204" pitchFamily="34" charset="0"/>
                    <a:cs typeface="Arial" panose="020B0604020202020204" pitchFamily="34" charset="0"/>
                  </a:rPr>
                  <a:t>100</a:t>
                </a:r>
                <a:r>
                  <a:rPr lang="en-US" sz="2600" dirty="0">
                    <a:latin typeface="Arial" panose="020B0604020202020204" pitchFamily="34" charset="0"/>
                    <a:cs typeface="Arial" panose="020B0604020202020204" pitchFamily="34" charset="0"/>
                  </a:rPr>
                  <a:t>% - 68</a:t>
                </a:r>
                <a:r>
                  <a:rPr lang="en-US" sz="260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a:tabLst>
                    <a:tab pos="1079500" algn="l"/>
                    <a:tab pos="2743200" algn="l"/>
                  </a:tabLst>
                </a:pPr>
                <a:r>
                  <a:rPr lang="en-US" sz="2600" dirty="0">
                    <a:latin typeface="Arial" panose="020B0604020202020204" pitchFamily="34" charset="0"/>
                    <a:cs typeface="Arial" panose="020B0604020202020204" pitchFamily="34" charset="0"/>
                  </a:rPr>
                  <a:t>Write three equivalent fractions for each fraction</a:t>
                </a:r>
                <a:r>
                  <a:rPr lang="en-US" sz="26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1719263" algn="l"/>
                    <a:tab pos="2743200" algn="l"/>
                  </a:tabLst>
                </a:pP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0" smtClean="0">
                            <a:latin typeface="Cambria Math" panose="02040503050406030204" pitchFamily="18" charset="0"/>
                            <a:cs typeface="Arial" panose="020B0604020202020204" pitchFamily="34" charset="0"/>
                          </a:rPr>
                          <m:t>1</m:t>
                        </m:r>
                      </m:num>
                      <m:den>
                        <m:r>
                          <a:rPr lang="en-US" sz="2600" b="0" i="0" smtClean="0">
                            <a:latin typeface="Cambria Math" panose="02040503050406030204" pitchFamily="18" charset="0"/>
                            <a:cs typeface="Arial" panose="020B0604020202020204" pitchFamily="34" charset="0"/>
                          </a:rPr>
                          <m:t>4</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b.</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2</m:t>
                        </m:r>
                      </m:num>
                      <m:den>
                        <m:r>
                          <a:rPr lang="en-US" sz="2600" b="0" i="1" smtClean="0">
                            <a:latin typeface="Cambria Math" panose="02040503050406030204" pitchFamily="18" charset="0"/>
                            <a:cs typeface="Arial" panose="020B0604020202020204" pitchFamily="34" charset="0"/>
                          </a:rPr>
                          <m:t>5</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c.</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5</m:t>
                        </m:r>
                      </m:num>
                      <m:den>
                        <m:r>
                          <a:rPr lang="en-US" sz="2600" b="0" i="1" smtClean="0">
                            <a:latin typeface="Cambria Math" panose="02040503050406030204" pitchFamily="18" charset="0"/>
                            <a:cs typeface="Arial" panose="020B0604020202020204" pitchFamily="34" charset="0"/>
                          </a:rPr>
                          <m:t>6</m:t>
                        </m:r>
                      </m:den>
                    </m:f>
                  </m:oMath>
                </a14:m>
                <a:r>
                  <a:rPr lang="en-US" sz="2600" dirty="0" smtClean="0">
                    <a:latin typeface="Arial" panose="020B0604020202020204" pitchFamily="34" charset="0"/>
                    <a:cs typeface="Arial" panose="020B0604020202020204" pitchFamily="34" charset="0"/>
                  </a:rPr>
                  <a:t>	</a:t>
                </a:r>
                <a:r>
                  <a:rPr lang="en-US" sz="2600" dirty="0" smtClean="0">
                    <a:solidFill>
                      <a:srgbClr val="C00000"/>
                    </a:solidFill>
                    <a:latin typeface="Arial" panose="020B0604020202020204" pitchFamily="34" charset="0"/>
                    <a:cs typeface="Arial" panose="020B0604020202020204" pitchFamily="34" charset="0"/>
                  </a:rPr>
                  <a:t>d.</a:t>
                </a:r>
                <a:r>
                  <a:rPr lang="en-US" sz="2600" dirty="0" smtClean="0">
                    <a:latin typeface="Arial" panose="020B0604020202020204" pitchFamily="34" charset="0"/>
                    <a:cs typeface="Arial" panose="020B0604020202020204" pitchFamily="34" charset="0"/>
                  </a:rPr>
                  <a:t> </a:t>
                </a:r>
                <a14:m>
                  <m:oMath xmlns:m="http://schemas.openxmlformats.org/officeDocument/2006/math">
                    <m:f>
                      <m:fPr>
                        <m:ctrlPr>
                          <a:rPr lang="en-US" sz="2600" i="1">
                            <a:latin typeface="Cambria Math" panose="02040503050406030204" pitchFamily="18" charset="0"/>
                            <a:cs typeface="Arial" panose="020B0604020202020204" pitchFamily="34" charset="0"/>
                          </a:rPr>
                        </m:ctrlPr>
                      </m:fPr>
                      <m:num>
                        <m:r>
                          <a:rPr lang="en-US" sz="2600" b="0" i="1" smtClean="0">
                            <a:latin typeface="Cambria Math" panose="02040503050406030204" pitchFamily="18" charset="0"/>
                            <a:cs typeface="Arial" panose="020B0604020202020204" pitchFamily="34" charset="0"/>
                          </a:rPr>
                          <m:t>7</m:t>
                        </m:r>
                      </m:num>
                      <m:den>
                        <m:r>
                          <a:rPr lang="en-US" sz="2600" b="0" i="1" smtClean="0">
                            <a:latin typeface="Cambria Math" panose="02040503050406030204" pitchFamily="18" charset="0"/>
                            <a:cs typeface="Arial" panose="020B0604020202020204" pitchFamily="34" charset="0"/>
                          </a:rPr>
                          <m:t>10</m:t>
                        </m:r>
                      </m:den>
                    </m:f>
                  </m:oMath>
                </a14:m>
                <a:endParaRPr lang="pl-PL" sz="26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238935"/>
              </a:xfrm>
              <a:prstGeom prst="rect">
                <a:avLst/>
              </a:prstGeom>
              <a:blipFill rotWithShape="0">
                <a:blip r:embed="rId4"/>
                <a:stretch>
                  <a:fillRect l="-2086" t="-1047" r="-2549" b="-116"/>
                </a:stretch>
              </a:blipFill>
            </p:spPr>
            <p:txBody>
              <a:bodyPr/>
              <a:lstStyle/>
              <a:p>
                <a:r>
                  <a:rPr lang="en-US">
                    <a:noFill/>
                  </a:rPr>
                  <a:t> </a:t>
                </a:r>
              </a:p>
            </p:txBody>
          </p:sp>
        </mc:Fallback>
      </mc:AlternateContent>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275725"/>
                <a:ext cx="5256584" cy="5453929"/>
              </a:xfrm>
              <a:prstGeom prst="rect">
                <a:avLst/>
              </a:prstGeom>
            </p:spPr>
            <p:txBody>
              <a:bodyPr wrap="square">
                <a:spAutoFit/>
              </a:bodyPr>
              <a:lstStyle/>
              <a:p>
                <a:pPr marL="342900" indent="-342900">
                  <a:buClr>
                    <a:srgbClr val="C00000"/>
                  </a:buClr>
                  <a:buFont typeface="+mj-lt"/>
                  <a:buAutoNum type="arabicPeriod" startAt="6"/>
                  <a:tabLst>
                    <a:tab pos="2743200" algn="l"/>
                  </a:tabLst>
                </a:pPr>
                <a:r>
                  <a:rPr lang="en-US" sz="2000" b="1" dirty="0" smtClean="0">
                    <a:solidFill>
                      <a:srgbClr val="C00000"/>
                    </a:solidFill>
                    <a:latin typeface="Arial" panose="020B0604020202020204" pitchFamily="34" charset="0"/>
                    <a:cs typeface="Arial" panose="020B0604020202020204" pitchFamily="34" charset="0"/>
                  </a:rPr>
                  <a:t>Reasoning</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There are two sets of traffic lights on Matthew's car journey to school. The probability that he has to stop at the first set of traffic lights is </a:t>
                </a:r>
                <a:r>
                  <a:rPr lang="en-US" sz="2000" dirty="0" smtClean="0">
                    <a:latin typeface="Arial" panose="020B0604020202020204" pitchFamily="34" charset="0"/>
                    <a:cs typeface="Arial" panose="020B0604020202020204" pitchFamily="34" charset="0"/>
                  </a:rPr>
                  <a:t>0.45.</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probability that he has to stop at the second set of traffic lights is </a:t>
                </a:r>
                <a:r>
                  <a:rPr lang="en-US" sz="2000" dirty="0" smtClean="0">
                    <a:latin typeface="Arial" panose="020B0604020202020204" pitchFamily="34" charset="0"/>
                    <a:cs typeface="Arial" panose="020B0604020202020204" pitchFamily="34" charset="0"/>
                  </a:rPr>
                  <a:t>0.35.</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probability that he will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not </a:t>
                </a:r>
                <a:r>
                  <a:rPr lang="en-US" sz="2000" dirty="0">
                    <a:latin typeface="Arial" panose="020B0604020202020204" pitchFamily="34" charset="0"/>
                    <a:cs typeface="Arial" panose="020B0604020202020204" pitchFamily="34" charset="0"/>
                  </a:rPr>
                  <a:t>stop at the first set of traffic lights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not </a:t>
                </a:r>
                <a:r>
                  <a:rPr lang="en-US" sz="2000" dirty="0">
                    <a:latin typeface="Arial" panose="020B0604020202020204" pitchFamily="34" charset="0"/>
                    <a:cs typeface="Arial" panose="020B0604020202020204" pitchFamily="34" charset="0"/>
                  </a:rPr>
                  <a:t>stop at the second set of traffic lights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not </a:t>
                </a:r>
                <a:r>
                  <a:rPr lang="en-US" sz="2000" dirty="0">
                    <a:latin typeface="Arial" panose="020B0604020202020204" pitchFamily="34" charset="0"/>
                    <a:cs typeface="Arial" panose="020B0604020202020204" pitchFamily="34" charset="0"/>
                  </a:rPr>
                  <a:t>stop at either set of traffic lights.</a:t>
                </a:r>
              </a:p>
              <a:p>
                <a:pPr>
                  <a:buClr>
                    <a:srgbClr val="C00000"/>
                  </a:buClr>
                  <a:tabLst>
                    <a:tab pos="2743200" algn="l"/>
                  </a:tabLst>
                </a:pPr>
                <a:r>
                  <a:rPr lang="en-US" sz="2000" b="1" dirty="0">
                    <a:solidFill>
                      <a:srgbClr val="C00000"/>
                    </a:solidFill>
                    <a:latin typeface="Arial" panose="020B0604020202020204" pitchFamily="34" charset="0"/>
                    <a:cs typeface="Arial" panose="020B0604020202020204" pitchFamily="34" charset="0"/>
                  </a:rPr>
                  <a:t>Discussion </a:t>
                </a:r>
                <a:r>
                  <a:rPr lang="en-US" sz="2000" dirty="0">
                    <a:latin typeface="Arial" panose="020B0604020202020204" pitchFamily="34" charset="0"/>
                    <a:cs typeface="Arial" panose="020B0604020202020204" pitchFamily="34" charset="0"/>
                  </a:rPr>
                  <a:t>What assumption did you make</a:t>
                </a:r>
                <a:r>
                  <a:rPr lang="en-US" sz="2000" dirty="0" smtClean="0">
                    <a:latin typeface="Arial" panose="020B0604020202020204" pitchFamily="34" charset="0"/>
                    <a:cs typeface="Arial" panose="020B0604020202020204" pitchFamily="34" charset="0"/>
                  </a:rPr>
                  <a:t>?</a:t>
                </a:r>
              </a:p>
              <a:p>
                <a:pPr marL="342900" indent="-342900">
                  <a:buClr>
                    <a:srgbClr val="C00000"/>
                  </a:buClr>
                  <a:buFont typeface="+mj-lt"/>
                  <a:buAutoNum type="arabicPeriod" startAt="8"/>
                  <a:tabLst>
                    <a:tab pos="2743200" algn="l"/>
                  </a:tabLst>
                </a:pPr>
                <a:r>
                  <a:rPr lang="en-US" sz="2000" dirty="0">
                    <a:latin typeface="Arial" panose="020B0604020202020204" pitchFamily="34" charset="0"/>
                    <a:cs typeface="Arial" panose="020B0604020202020204" pitchFamily="34" charset="0"/>
                  </a:rPr>
                  <a:t>Joe plays a spin-the-wheel game at the </a:t>
                </a:r>
                <a:r>
                  <a:rPr lang="en-US" sz="2000" dirty="0" smtClean="0">
                    <a:latin typeface="Arial" panose="020B0604020202020204" pitchFamily="34" charset="0"/>
                    <a:cs typeface="Arial" panose="020B0604020202020204" pitchFamily="34" charset="0"/>
                  </a:rPr>
                  <a:t>fair. The </a:t>
                </a:r>
                <a:r>
                  <a:rPr lang="en-US" sz="2000" dirty="0">
                    <a:latin typeface="Arial" panose="020B0604020202020204" pitchFamily="34" charset="0"/>
                    <a:cs typeface="Arial" panose="020B0604020202020204" pitchFamily="34" charset="0"/>
                  </a:rPr>
                  <a:t>probability that he wins </a:t>
                </a:r>
                <a:r>
                  <a:rPr lang="en-US" sz="2000" dirty="0" smtClean="0">
                    <a:latin typeface="Arial" panose="020B0604020202020204" pitchFamily="34" charset="0"/>
                    <a:cs typeface="Arial" panose="020B0604020202020204" pitchFamily="34" charset="0"/>
                  </a:rPr>
                  <a:t>is </a:t>
                </a:r>
                <a14:m>
                  <m:oMath xmlns:m="http://schemas.openxmlformats.org/officeDocument/2006/math">
                    <m:f>
                      <m:fPr>
                        <m:ctrlPr>
                          <a:rPr lang="en-US" sz="2000" i="1">
                            <a:latin typeface="Cambria Math" panose="02040503050406030204" pitchFamily="18" charset="0"/>
                            <a:cs typeface="Arial" panose="020B0604020202020204" pitchFamily="34" charset="0"/>
                          </a:rPr>
                        </m:ctrlPr>
                      </m:fPr>
                      <m:num>
                        <m:r>
                          <a:rPr lang="en-US" sz="2000" b="0" i="0" smtClean="0">
                            <a:latin typeface="Cambria Math" panose="02040503050406030204" pitchFamily="18" charset="0"/>
                            <a:cs typeface="Arial" panose="020B0604020202020204" pitchFamily="34" charset="0"/>
                          </a:rPr>
                          <m:t>3</m:t>
                        </m:r>
                      </m:num>
                      <m:den>
                        <m:r>
                          <a:rPr lang="en-US" sz="2000" b="0" i="0" smtClean="0">
                            <a:latin typeface="Cambria Math" panose="02040503050406030204" pitchFamily="18" charset="0"/>
                            <a:cs typeface="Arial" panose="020B0604020202020204" pitchFamily="34" charset="0"/>
                          </a:rPr>
                          <m:t>5</m:t>
                        </m:r>
                      </m:den>
                    </m:f>
                  </m:oMath>
                </a14:m>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Calculate </a:t>
                </a:r>
                <a:r>
                  <a:rPr lang="en-US" sz="2000" dirty="0">
                    <a:latin typeface="Arial" panose="020B0604020202020204" pitchFamily="34" charset="0"/>
                    <a:cs typeface="Arial" panose="020B0604020202020204" pitchFamily="34" charset="0"/>
                  </a:rPr>
                  <a:t>the probability that he wins three successive games.</a:t>
                </a:r>
                <a:endParaRPr lang="en-US" sz="2000" dirty="0" smtClean="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275725"/>
                <a:ext cx="5256584" cy="5453929"/>
              </a:xfrm>
              <a:prstGeom prst="rect">
                <a:avLst/>
              </a:prstGeom>
              <a:blipFill rotWithShape="0">
                <a:blip r:embed="rId4"/>
                <a:stretch>
                  <a:fillRect l="-1159" t="-447" r="-579" b="-1117"/>
                </a:stretch>
              </a:blipFill>
            </p:spPr>
            <p:txBody>
              <a:bodyPr/>
              <a:lstStyle/>
              <a:p>
                <a:r>
                  <a:rPr lang="en-US">
                    <a:noFill/>
                  </a:rPr>
                  <a:t> </a:t>
                </a:r>
              </a:p>
            </p:txBody>
          </p:sp>
        </mc:Fallback>
      </mc:AlternateContent>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843954879"/>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316</a:t>
            </a:r>
            <a:endParaRPr lang="en-GB" sz="1400" b="1" dirty="0">
              <a:latin typeface="Calibri" panose="020F0502020204030204" pitchFamily="34" charset="0"/>
            </a:endParaRPr>
          </a:p>
        </p:txBody>
      </p:sp>
      <p:sp>
        <p:nvSpPr>
          <p:cNvPr id="3" name="Rectangle 2"/>
          <p:cNvSpPr/>
          <p:nvPr/>
        </p:nvSpPr>
        <p:spPr>
          <a:xfrm>
            <a:off x="251520" y="1196752"/>
            <a:ext cx="5256584" cy="4293483"/>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100" dirty="0">
                <a:latin typeface="Arial" panose="020B0604020202020204" pitchFamily="34" charset="0"/>
                <a:cs typeface="Arial" panose="020B0604020202020204" pitchFamily="34" charset="0"/>
              </a:rPr>
              <a:t>A card is taken at random from each of two ordinary packs of cards, pack A and pack B. Work out the probability of getting</a:t>
            </a: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black card from pack A and a black card from pack B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heart from pack A and a spade from pack B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queen from pack A and an even-numbered card from pack B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an </a:t>
            </a:r>
            <a:r>
              <a:rPr lang="en-US" sz="2100" dirty="0">
                <a:latin typeface="Arial" panose="020B0604020202020204" pitchFamily="34" charset="0"/>
                <a:cs typeface="Arial" panose="020B0604020202020204" pitchFamily="34" charset="0"/>
              </a:rPr>
              <a:t>ace from pack A and an ace of clubs from pack B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queen of hearts from each pack.</a:t>
            </a:r>
            <a:endParaRPr lang="en-US" sz="2100" dirty="0" smtClean="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6" name="Group 5"/>
          <p:cNvGrpSpPr/>
          <p:nvPr/>
        </p:nvGrpSpPr>
        <p:grpSpPr>
          <a:xfrm>
            <a:off x="251520" y="5469325"/>
            <a:ext cx="5213924" cy="1117575"/>
            <a:chOff x="150164" y="6494199"/>
            <a:chExt cx="5213924" cy="1117575"/>
          </a:xfrm>
        </p:grpSpPr>
        <p:sp>
          <p:nvSpPr>
            <p:cNvPr id="7" name="Rectangle 6"/>
            <p:cNvSpPr/>
            <p:nvPr/>
          </p:nvSpPr>
          <p:spPr>
            <a:xfrm flipH="1">
              <a:off x="150164" y="6673055"/>
              <a:ext cx="5213924" cy="9387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A </a:t>
              </a:r>
              <a:r>
                <a:rPr lang="en-US" sz="2000" b="1" dirty="0">
                  <a:solidFill>
                    <a:schemeClr val="tx1"/>
                  </a:solidFill>
                  <a:latin typeface="Arial" panose="020B0604020202020204" pitchFamily="34" charset="0"/>
                  <a:cs typeface="Arial" panose="020B0604020202020204" pitchFamily="34" charset="0"/>
                </a:rPr>
                <a:t>tree diagram </a:t>
              </a:r>
              <a:r>
                <a:rPr lang="en-US" sz="2000" dirty="0">
                  <a:solidFill>
                    <a:schemeClr val="tx1"/>
                  </a:solidFill>
                  <a:latin typeface="Arial" panose="020B0604020202020204" pitchFamily="34" charset="0"/>
                  <a:cs typeface="Arial" panose="020B0604020202020204" pitchFamily="34" charset="0"/>
                </a:rPr>
                <a:t>shows two or more events and their probabilities</a:t>
              </a:r>
            </a:p>
          </p:txBody>
        </p:sp>
        <p:sp>
          <p:nvSpPr>
            <p:cNvPr id="8" name="Pentagon 7"/>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12</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756053330"/>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3798" cy="648072"/>
          </a:xfrm>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316</a:t>
            </a:r>
            <a:endParaRPr lang="en-GB" sz="1400" b="1" dirty="0">
              <a:latin typeface="Calibri" panose="020F0502020204030204" pitchFamily="34" charset="0"/>
            </a:endParaRPr>
          </a:p>
        </p:txBody>
      </p:sp>
      <p:grpSp>
        <p:nvGrpSpPr>
          <p:cNvPr id="6" name="Group 5"/>
          <p:cNvGrpSpPr/>
          <p:nvPr/>
        </p:nvGrpSpPr>
        <p:grpSpPr>
          <a:xfrm>
            <a:off x="179512" y="1196752"/>
            <a:ext cx="8712968" cy="5472608"/>
            <a:chOff x="3483872" y="1089031"/>
            <a:chExt cx="5264592" cy="5472608"/>
          </a:xfrm>
        </p:grpSpPr>
        <p:sp>
          <p:nvSpPr>
            <p:cNvPr id="8" name="Round Diagonal Corner Rectangle 7"/>
            <p:cNvSpPr/>
            <p:nvPr/>
          </p:nvSpPr>
          <p:spPr>
            <a:xfrm>
              <a:off x="3491880" y="1264811"/>
              <a:ext cx="5256584" cy="5296828"/>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58865" y="1547595"/>
              <a:ext cx="5146090" cy="1661993"/>
            </a:xfrm>
            <a:prstGeom prst="rect">
              <a:avLst/>
            </a:prstGeom>
          </p:spPr>
          <p:txBody>
            <a:bodyPr wrap="square">
              <a:spAutoFit/>
            </a:bodyPr>
            <a:lstStyle/>
            <a:p>
              <a:pPr>
                <a:spcAft>
                  <a:spcPts val="0"/>
                </a:spcAft>
                <a:tabLst>
                  <a:tab pos="4972050" algn="r"/>
                </a:tabLst>
              </a:pPr>
              <a:r>
                <a:rPr lang="en-US" sz="2000" dirty="0"/>
                <a:t>This fair five-sided spinner is spun twice, </a:t>
              </a:r>
              <a:endParaRPr lang="en-US" sz="2000" dirty="0" smtClean="0"/>
            </a:p>
            <a:p>
              <a:pPr marL="342900" indent="-342900">
                <a:spcAft>
                  <a:spcPts val="0"/>
                </a:spcAft>
                <a:buFont typeface="+mj-lt"/>
                <a:buAutoNum type="alphaLcPeriod"/>
                <a:tabLst>
                  <a:tab pos="4972050" algn="r"/>
                </a:tabLst>
              </a:pPr>
              <a:r>
                <a:rPr lang="en-US" sz="2000" dirty="0" smtClean="0"/>
                <a:t>Draw </a:t>
              </a:r>
              <a:r>
                <a:rPr lang="en-US" sz="2000" dirty="0"/>
                <a:t>a tree diagram to show the probabilities, </a:t>
              </a:r>
              <a:endParaRPr lang="en-US" sz="2000" dirty="0" smtClean="0"/>
            </a:p>
            <a:p>
              <a:pPr marL="342900" indent="-342900">
                <a:spcAft>
                  <a:spcPts val="0"/>
                </a:spcAft>
                <a:buFont typeface="+mj-lt"/>
                <a:buAutoNum type="alphaLcPeriod"/>
                <a:tabLst>
                  <a:tab pos="4972050" algn="r"/>
                </a:tabLst>
              </a:pPr>
              <a:r>
                <a:rPr lang="en-US" sz="2000" dirty="0" smtClean="0"/>
                <a:t>What </a:t>
              </a:r>
              <a:r>
                <a:rPr lang="en-US" sz="2000" dirty="0"/>
                <a:t>is the probability of both spins landing on red? </a:t>
              </a:r>
              <a:endParaRPr lang="en-US" sz="2000" dirty="0" smtClean="0"/>
            </a:p>
            <a:p>
              <a:pPr marL="342900" indent="-342900">
                <a:spcAft>
                  <a:spcPts val="0"/>
                </a:spcAft>
                <a:buFont typeface="+mj-lt"/>
                <a:buAutoNum type="alphaLcPeriod"/>
                <a:tabLst>
                  <a:tab pos="4972050" algn="r"/>
                </a:tabLst>
              </a:pPr>
              <a:r>
                <a:rPr lang="en-US" sz="2000" dirty="0" smtClean="0"/>
                <a:t>What </a:t>
              </a:r>
              <a:r>
                <a:rPr lang="en-US" sz="2000" dirty="0"/>
                <a:t>is the probability of landing on one red and one blue</a:t>
              </a:r>
              <a:r>
                <a:rPr lang="en-US" sz="2000" dirty="0" smtClean="0"/>
                <a:t>?.</a:t>
              </a:r>
              <a:br>
                <a:rPr lang="en-US" sz="2000" dirty="0" smtClean="0"/>
              </a:br>
              <a:r>
                <a:rPr lang="en-US" sz="2000" dirty="0"/>
                <a:t/>
              </a:r>
              <a:br>
                <a:rPr lang="en-US" sz="2000" dirty="0"/>
              </a:br>
              <a:endParaRPr lang="en-US" sz="200" dirty="0" smtClean="0">
                <a:latin typeface="Comic Sans MS" panose="030F0702030302020204" pitchFamily="66" charset="0"/>
              </a:endParaRPr>
            </a:p>
          </p:txBody>
        </p:sp>
        <p:sp>
          <p:nvSpPr>
            <p:cNvPr id="9" name="Round Diagonal Corner Rectangle 8"/>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4</a:t>
              </a:r>
              <a:endParaRPr lang="en-US" sz="2000" b="1" dirty="0">
                <a:solidFill>
                  <a:schemeClr val="bg1"/>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108" y="2939741"/>
            <a:ext cx="7049236" cy="3694004"/>
          </a:xfrm>
          <a:prstGeom prst="rect">
            <a:avLst/>
          </a:prstGeom>
        </p:spPr>
      </p:pic>
      <p:sp>
        <p:nvSpPr>
          <p:cNvPr id="3" name="Rectangle 2"/>
          <p:cNvSpPr/>
          <p:nvPr/>
        </p:nvSpPr>
        <p:spPr>
          <a:xfrm>
            <a:off x="613682" y="3030062"/>
            <a:ext cx="429926" cy="369332"/>
          </a:xfrm>
          <a:prstGeom prst="rect">
            <a:avLst/>
          </a:prstGeom>
        </p:spPr>
        <p:txBody>
          <a:bodyPr wrap="none">
            <a:spAutoFit/>
          </a:bodyPr>
          <a:lstStyle/>
          <a:p>
            <a:pPr>
              <a:spcAft>
                <a:spcPts val="0"/>
              </a:spcAft>
              <a:tabLst>
                <a:tab pos="4972050" algn="r"/>
              </a:tabLst>
            </a:pPr>
            <a:r>
              <a:rPr lang="en-US" dirty="0">
                <a:solidFill>
                  <a:srgbClr val="002060"/>
                </a:solidFill>
                <a:latin typeface="Comic Sans MS" panose="030F0702030302020204" pitchFamily="66" charset="0"/>
              </a:rPr>
              <a:t>a. </a:t>
            </a:r>
            <a:endParaRPr lang="en-US" dirty="0">
              <a:latin typeface="Comic Sans MS" panose="030F0702030302020204" pitchFamily="66" charset="0"/>
            </a:endParaRPr>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24328" y="1754043"/>
            <a:ext cx="1296144" cy="1185046"/>
          </a:xfrm>
          <a:prstGeom prst="rect">
            <a:avLst/>
          </a:prstGeom>
        </p:spPr>
      </p:pic>
    </p:spTree>
    <p:extLst>
      <p:ext uri="{BB962C8B-B14F-4D97-AF65-F5344CB8AC3E}">
        <p14:creationId xmlns:p14="http://schemas.microsoft.com/office/powerpoint/2010/main" val="1774572560"/>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317</a:t>
            </a:r>
            <a:endParaRPr lang="en-GB" sz="1400" b="1" dirty="0">
              <a:latin typeface="Calibri" panose="020F0502020204030204" pitchFamily="34" charset="0"/>
            </a:endParaRPr>
          </a:p>
        </p:txBody>
      </p:sp>
      <p:sp>
        <p:nvSpPr>
          <p:cNvPr id="3" name="Rectangle 2"/>
          <p:cNvSpPr/>
          <p:nvPr/>
        </p:nvSpPr>
        <p:spPr>
          <a:xfrm>
            <a:off x="251520" y="1196752"/>
            <a:ext cx="8640960" cy="4493538"/>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200" dirty="0">
                <a:latin typeface="Arial" panose="020B0604020202020204" pitchFamily="34" charset="0"/>
                <a:cs typeface="Arial" panose="020B0604020202020204" pitchFamily="34" charset="0"/>
              </a:rPr>
              <a:t>On a hook-a-duck game at a fundraising event you win a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prize </a:t>
            </a:r>
            <a:r>
              <a:rPr lang="en-US" sz="2200" dirty="0">
                <a:latin typeface="Arial" panose="020B0604020202020204" pitchFamily="34" charset="0"/>
                <a:cs typeface="Arial" panose="020B0604020202020204" pitchFamily="34" charset="0"/>
              </a:rPr>
              <a:t>if you pick a duck with an 'X' on its base. Aaron picks a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duck </a:t>
            </a:r>
            <a:r>
              <a:rPr lang="en-US" sz="2200" dirty="0">
                <a:latin typeface="Arial" panose="020B0604020202020204" pitchFamily="34" charset="0"/>
                <a:cs typeface="Arial" panose="020B0604020202020204" pitchFamily="34" charset="0"/>
              </a:rPr>
              <a:t>at random, replaces it and then picks another one</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Copy </a:t>
            </a:r>
            <a:r>
              <a:rPr lang="en-US" sz="2200" dirty="0">
                <a:latin typeface="Arial" panose="020B0604020202020204" pitchFamily="34" charset="0"/>
                <a:cs typeface="Arial" panose="020B0604020202020204" pitchFamily="34" charset="0"/>
              </a:rPr>
              <a:t>and complete the tree </a:t>
            </a:r>
            <a:r>
              <a:rPr lang="en-US" sz="2200" dirty="0" smtClean="0">
                <a:latin typeface="Arial" panose="020B0604020202020204" pitchFamily="34" charset="0"/>
                <a:cs typeface="Arial" panose="020B0604020202020204" pitchFamily="34" charset="0"/>
              </a:rPr>
              <a:t>diagram to </a:t>
            </a:r>
            <a:r>
              <a:rPr lang="en-US" sz="2200" dirty="0">
                <a:latin typeface="Arial" panose="020B0604020202020204" pitchFamily="34" charset="0"/>
                <a:cs typeface="Arial" panose="020B0604020202020204" pitchFamily="34" charset="0"/>
              </a:rPr>
              <a:t>show the </a:t>
            </a:r>
            <a:r>
              <a:rPr lang="en-US" sz="2200" dirty="0" smtClean="0">
                <a:latin typeface="Arial" panose="020B0604020202020204" pitchFamily="34" charset="0"/>
                <a:cs typeface="Arial" panose="020B0604020202020204" pitchFamily="34" charset="0"/>
              </a:rPr>
              <a:t>probabilities,</a:t>
            </a: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is the probability of</a:t>
            </a:r>
          </a:p>
          <a:p>
            <a:pPr marL="1314450" lvl="2" indent="-4000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winning </a:t>
            </a:r>
            <a:r>
              <a:rPr lang="en-US" sz="2200" dirty="0">
                <a:latin typeface="Arial" panose="020B0604020202020204" pitchFamily="34" charset="0"/>
                <a:cs typeface="Arial" panose="020B0604020202020204" pitchFamily="34" charset="0"/>
              </a:rPr>
              <a:t>two prizes</a:t>
            </a:r>
          </a:p>
          <a:p>
            <a:pPr marL="1314450" lvl="2" indent="-4000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winning </a:t>
            </a:r>
            <a:r>
              <a:rPr lang="en-US" sz="2200" dirty="0">
                <a:latin typeface="Arial" panose="020B0604020202020204" pitchFamily="34" charset="0"/>
                <a:cs typeface="Arial" panose="020B0604020202020204" pitchFamily="34" charset="0"/>
              </a:rPr>
              <a:t>nothing</a:t>
            </a:r>
          </a:p>
          <a:p>
            <a:pPr marL="1314450" lvl="2" indent="-4000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winning </a:t>
            </a:r>
            <a:r>
              <a:rPr lang="en-US" sz="2200" dirty="0">
                <a:latin typeface="Arial" panose="020B0604020202020204" pitchFamily="34" charset="0"/>
                <a:cs typeface="Arial" panose="020B0604020202020204" pitchFamily="34" charset="0"/>
              </a:rPr>
              <a:t>one prize</a:t>
            </a:r>
          </a:p>
          <a:p>
            <a:pPr marL="1314450" lvl="2" indent="-4000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winning </a:t>
            </a:r>
            <a:r>
              <a:rPr lang="en-US" sz="2200" dirty="0">
                <a:latin typeface="Arial" panose="020B0604020202020204" pitchFamily="34" charset="0"/>
                <a:cs typeface="Arial" panose="020B0604020202020204" pitchFamily="34" charset="0"/>
              </a:rPr>
              <a:t>at least one prize?</a:t>
            </a:r>
            <a:endParaRPr lang="en-US" sz="2200" dirty="0" smtClean="0">
              <a:latin typeface="Arial" panose="020B0604020202020204" pitchFamily="34" charset="0"/>
              <a:cs typeface="Arial" panose="020B0604020202020204" pitchFamily="34" charset="0"/>
            </a:endParaRPr>
          </a:p>
        </p:txBody>
      </p:sp>
      <p:sp>
        <p:nvSpPr>
          <p:cNvPr id="2" name="Oval 1"/>
          <p:cNvSpPr/>
          <p:nvPr/>
        </p:nvSpPr>
        <p:spPr>
          <a:xfrm>
            <a:off x="827584" y="2244874"/>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603670" y="2348880"/>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79756" y="2244874"/>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X</a:t>
            </a:r>
            <a:endParaRPr lang="en-US" dirty="0">
              <a:solidFill>
                <a:schemeClr val="tx1"/>
              </a:solidFill>
            </a:endParaRPr>
          </a:p>
        </p:txBody>
      </p:sp>
      <p:sp>
        <p:nvSpPr>
          <p:cNvPr id="13" name="Oval 12"/>
          <p:cNvSpPr/>
          <p:nvPr/>
        </p:nvSpPr>
        <p:spPr>
          <a:xfrm>
            <a:off x="3155842" y="2492896"/>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931928" y="2244874"/>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708014" y="2276872"/>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484100" y="2244874"/>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tx1"/>
                </a:solidFill>
              </a:rPr>
              <a:t>x</a:t>
            </a:r>
            <a:endParaRPr lang="en-US" dirty="0">
              <a:solidFill>
                <a:schemeClr val="tx1"/>
              </a:solidFill>
            </a:endParaRPr>
          </a:p>
        </p:txBody>
      </p:sp>
      <p:sp>
        <p:nvSpPr>
          <p:cNvPr id="17" name="Oval 16"/>
          <p:cNvSpPr/>
          <p:nvPr/>
        </p:nvSpPr>
        <p:spPr>
          <a:xfrm>
            <a:off x="6260186" y="2420888"/>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7036272" y="2244874"/>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812360" y="2276872"/>
            <a:ext cx="648072" cy="720080"/>
          </a:xfrm>
          <a:prstGeom prst="ellipse">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flipH="1">
            <a:off x="251520" y="5733256"/>
            <a:ext cx="4684142"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Q9b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Winning 'at </a:t>
            </a:r>
            <a:r>
              <a:rPr lang="en-US" sz="2400" dirty="0">
                <a:solidFill>
                  <a:schemeClr val="tx1"/>
                </a:solidFill>
                <a:latin typeface="Arial" panose="020B0604020202020204" pitchFamily="34" charset="0"/>
                <a:cs typeface="Arial" panose="020B0604020202020204" pitchFamily="34" charset="0"/>
              </a:rPr>
              <a:t>least one’ means winning one or more.</a:t>
            </a: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38754" y="4221088"/>
            <a:ext cx="3786160" cy="2308635"/>
          </a:xfrm>
          <a:prstGeom prst="rect">
            <a:avLst/>
          </a:prstGeom>
        </p:spPr>
      </p:pic>
    </p:spTree>
    <p:extLst>
      <p:ext uri="{BB962C8B-B14F-4D97-AF65-F5344CB8AC3E}">
        <p14:creationId xmlns:p14="http://schemas.microsoft.com/office/powerpoint/2010/main" val="855358130"/>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317</a:t>
            </a:r>
            <a:endParaRPr lang="en-GB" sz="1400" b="1" dirty="0">
              <a:latin typeface="Calibri" panose="020F0502020204030204" pitchFamily="34" charset="0"/>
            </a:endParaRPr>
          </a:p>
        </p:txBody>
      </p:sp>
      <p:sp>
        <p:nvSpPr>
          <p:cNvPr id="3" name="Rectangle 2"/>
          <p:cNvSpPr/>
          <p:nvPr/>
        </p:nvSpPr>
        <p:spPr>
          <a:xfrm>
            <a:off x="238559" y="1239718"/>
            <a:ext cx="8581913" cy="5401479"/>
          </a:xfrm>
          <a:prstGeom prst="rect">
            <a:avLst/>
          </a:prstGeom>
        </p:spPr>
        <p:txBody>
          <a:bodyPr wrap="square">
            <a:spAutoFit/>
          </a:bodyPr>
          <a:lstStyle/>
          <a:p>
            <a:pPr marL="457200" indent="-457200">
              <a:buClr>
                <a:srgbClr val="C00000"/>
              </a:buClr>
              <a:buFont typeface="+mj-lt"/>
              <a:buAutoNum type="arabicPeriod" startAt="10"/>
              <a:tabLst>
                <a:tab pos="2743200" algn="l"/>
              </a:tabLst>
            </a:pPr>
            <a:r>
              <a:rPr lang="en-US" sz="2300" dirty="0">
                <a:latin typeface="Arial" panose="020B0604020202020204" pitchFamily="34" charset="0"/>
                <a:cs typeface="Arial" panose="020B0604020202020204" pitchFamily="34" charset="0"/>
              </a:rPr>
              <a:t>Megan has two bags of counters, labelled A and In </a:t>
            </a:r>
            <a:r>
              <a:rPr lang="en-US" sz="2300" dirty="0" smtClean="0">
                <a:latin typeface="Arial" panose="020B0604020202020204" pitchFamily="34" charset="0"/>
                <a:cs typeface="Arial" panose="020B0604020202020204" pitchFamily="34" charset="0"/>
              </a:rPr>
              <a:t>bag</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A there </a:t>
            </a:r>
            <a:r>
              <a:rPr lang="en-US" sz="2300" dirty="0">
                <a:latin typeface="Arial" panose="020B0604020202020204" pitchFamily="34" charset="0"/>
                <a:cs typeface="Arial" panose="020B0604020202020204" pitchFamily="34" charset="0"/>
              </a:rPr>
              <a:t>are 3 red and 5 green </a:t>
            </a:r>
            <a:r>
              <a:rPr lang="en-US" sz="2300" dirty="0" smtClean="0">
                <a:latin typeface="Arial" panose="020B0604020202020204" pitchFamily="34" charset="0"/>
                <a:cs typeface="Arial" panose="020B0604020202020204" pitchFamily="34" charset="0"/>
              </a:rPr>
              <a:t>counters.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In </a:t>
            </a:r>
            <a:r>
              <a:rPr lang="en-US" sz="2300" dirty="0">
                <a:latin typeface="Arial" panose="020B0604020202020204" pitchFamily="34" charset="0"/>
                <a:cs typeface="Arial" panose="020B0604020202020204" pitchFamily="34" charset="0"/>
              </a:rPr>
              <a:t>bag B there are 1 red and 5 green </a:t>
            </a:r>
            <a:r>
              <a:rPr lang="en-US" sz="2300" dirty="0" smtClean="0">
                <a:latin typeface="Arial" panose="020B0604020202020204" pitchFamily="34" charset="0"/>
                <a:cs typeface="Arial" panose="020B0604020202020204" pitchFamily="34" charset="0"/>
              </a:rPr>
              <a:t>counters.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A </a:t>
            </a:r>
            <a:r>
              <a:rPr lang="en-US" sz="2300" dirty="0">
                <a:latin typeface="Arial" panose="020B0604020202020204" pitchFamily="34" charset="0"/>
                <a:cs typeface="Arial" panose="020B0604020202020204" pitchFamily="34" charset="0"/>
              </a:rPr>
              <a:t>counter is chosen at random from each bag.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Copy </a:t>
            </a:r>
            <a:r>
              <a:rPr lang="en-US" sz="2300" dirty="0">
                <a:latin typeface="Arial" panose="020B0604020202020204" pitchFamily="34" charset="0"/>
                <a:cs typeface="Arial" panose="020B0604020202020204" pitchFamily="34" charset="0"/>
              </a:rPr>
              <a:t>and complete the tree diagram to show the probabilities,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 the probability of choosing</a:t>
            </a:r>
          </a:p>
          <a:p>
            <a:pPr marL="1371600" lvl="2" indent="-4572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two </a:t>
            </a:r>
            <a:r>
              <a:rPr lang="en-US" sz="2300" dirty="0">
                <a:latin typeface="Arial" panose="020B0604020202020204" pitchFamily="34" charset="0"/>
                <a:cs typeface="Arial" panose="020B0604020202020204" pitchFamily="34" charset="0"/>
              </a:rPr>
              <a:t>counters the same colour</a:t>
            </a:r>
          </a:p>
          <a:p>
            <a:pPr marL="1371600" lvl="2" indent="-4572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one </a:t>
            </a:r>
            <a:r>
              <a:rPr lang="en-US" sz="2300" dirty="0">
                <a:latin typeface="Arial" panose="020B0604020202020204" pitchFamily="34" charset="0"/>
                <a:cs typeface="Arial" panose="020B0604020202020204" pitchFamily="34" charset="0"/>
              </a:rPr>
              <a:t>red and one green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counter</a:t>
            </a:r>
            <a:endParaRPr lang="en-US" sz="2300" dirty="0">
              <a:latin typeface="Arial" panose="020B0604020202020204" pitchFamily="34" charset="0"/>
              <a:cs typeface="Arial" panose="020B0604020202020204" pitchFamily="34" charset="0"/>
            </a:endParaRPr>
          </a:p>
          <a:p>
            <a:pPr marL="1371600" lvl="2" indent="-4572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no </a:t>
            </a:r>
            <a:r>
              <a:rPr lang="en-US" sz="2300" dirty="0">
                <a:latin typeface="Arial" panose="020B0604020202020204" pitchFamily="34" charset="0"/>
                <a:cs typeface="Arial" panose="020B0604020202020204" pitchFamily="34" charset="0"/>
              </a:rPr>
              <a:t>red counters</a:t>
            </a:r>
          </a:p>
          <a:p>
            <a:pPr marL="1371600" lvl="2" indent="-4572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at </a:t>
            </a:r>
            <a:r>
              <a:rPr lang="en-US" sz="2300" dirty="0">
                <a:latin typeface="Arial" panose="020B0604020202020204" pitchFamily="34" charset="0"/>
                <a:cs typeface="Arial" panose="020B0604020202020204" pitchFamily="34" charset="0"/>
              </a:rPr>
              <a:t>least one red counter.</a:t>
            </a:r>
          </a:p>
          <a:p>
            <a:pPr lvl="1">
              <a:buClr>
                <a:srgbClr val="C00000"/>
              </a:buClr>
              <a:tabLst>
                <a:tab pos="2743200" algn="l"/>
              </a:tabLst>
            </a:pPr>
            <a:r>
              <a:rPr lang="en-US" sz="2300" b="1" dirty="0">
                <a:solidFill>
                  <a:srgbClr val="C00000"/>
                </a:solidFill>
                <a:latin typeface="Arial" panose="020B0604020202020204" pitchFamily="34" charset="0"/>
                <a:cs typeface="Arial" panose="020B0604020202020204" pitchFamily="34" charset="0"/>
              </a:rPr>
              <a:t>Discussion </a:t>
            </a:r>
            <a:r>
              <a:rPr lang="en-US" sz="2300" dirty="0">
                <a:latin typeface="Arial" panose="020B0604020202020204" pitchFamily="34" charset="0"/>
                <a:cs typeface="Arial" panose="020B0604020202020204" pitchFamily="34" charset="0"/>
              </a:rPr>
              <a:t>How did you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calculate </a:t>
            </a:r>
            <a:r>
              <a:rPr lang="en-US" sz="2300" dirty="0">
                <a:latin typeface="Arial" panose="020B0604020202020204" pitchFamily="34" charset="0"/>
                <a:cs typeface="Arial" panose="020B0604020202020204" pitchFamily="34" charset="0"/>
              </a:rPr>
              <a:t>P(at least </a:t>
            </a:r>
            <a:r>
              <a:rPr lang="en-US" sz="2300" dirty="0" smtClean="0">
                <a:latin typeface="Arial" panose="020B0604020202020204" pitchFamily="34" charset="0"/>
                <a:cs typeface="Arial" panose="020B0604020202020204" pitchFamily="34" charset="0"/>
              </a:rPr>
              <a:t>one red)?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Is </a:t>
            </a:r>
            <a:r>
              <a:rPr lang="en-US" sz="2300" dirty="0">
                <a:latin typeface="Arial" panose="020B0604020202020204" pitchFamily="34" charset="0"/>
                <a:cs typeface="Arial" panose="020B0604020202020204" pitchFamily="34" charset="0"/>
              </a:rPr>
              <a:t>there another way?</a:t>
            </a:r>
            <a:endParaRPr lang="en-US" sz="2300" dirty="0" smtClean="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36831" y="4116371"/>
            <a:ext cx="3601470" cy="2493324"/>
          </a:xfrm>
          <a:prstGeom prst="rect">
            <a:avLst/>
          </a:prstGeom>
        </p:spPr>
      </p:pic>
    </p:spTree>
    <p:extLst>
      <p:ext uri="{BB962C8B-B14F-4D97-AF65-F5344CB8AC3E}">
        <p14:creationId xmlns:p14="http://schemas.microsoft.com/office/powerpoint/2010/main" val="3328158537"/>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317</a:t>
            </a:r>
            <a:endParaRPr lang="en-GB" sz="1400" b="1" dirty="0">
              <a:latin typeface="Calibri" panose="020F0502020204030204" pitchFamily="34" charset="0"/>
            </a:endParaRPr>
          </a:p>
        </p:txBody>
      </p:sp>
      <p:sp>
        <p:nvSpPr>
          <p:cNvPr id="3" name="Rectangle 2"/>
          <p:cNvSpPr/>
          <p:nvPr/>
        </p:nvSpPr>
        <p:spPr>
          <a:xfrm>
            <a:off x="238559" y="1239718"/>
            <a:ext cx="8581913" cy="5401479"/>
          </a:xfrm>
          <a:prstGeom prst="rect">
            <a:avLst/>
          </a:prstGeom>
        </p:spPr>
        <p:txBody>
          <a:bodyPr wrap="square">
            <a:spAutoFit/>
          </a:bodyPr>
          <a:lstStyle/>
          <a:p>
            <a:pPr marL="457200" indent="-457200">
              <a:buClr>
                <a:srgbClr val="C00000"/>
              </a:buClr>
              <a:buFont typeface="+mj-lt"/>
              <a:buAutoNum type="arabicPeriod" startAt="11"/>
              <a:tabLst>
                <a:tab pos="2743200" algn="l"/>
              </a:tabLst>
            </a:pPr>
            <a:r>
              <a:rPr lang="en-US" sz="2300" dirty="0">
                <a:latin typeface="Arial" panose="020B0604020202020204" pitchFamily="34" charset="0"/>
                <a:cs typeface="Arial" panose="020B0604020202020204" pitchFamily="34" charset="0"/>
              </a:rPr>
              <a:t>Rachel and Max each have a box of chocolates</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Rachel </a:t>
            </a:r>
            <a:r>
              <a:rPr lang="en-US" sz="2300" dirty="0">
                <a:latin typeface="Arial" panose="020B0604020202020204" pitchFamily="34" charset="0"/>
                <a:cs typeface="Arial" panose="020B0604020202020204" pitchFamily="34" charset="0"/>
              </a:rPr>
              <a:t>has 5 milk and 2 white chocolates in her </a:t>
            </a:r>
            <a:r>
              <a:rPr lang="en-US" sz="2300" dirty="0" smtClean="0">
                <a:latin typeface="Arial" panose="020B0604020202020204" pitchFamily="34" charset="0"/>
                <a:cs typeface="Arial" panose="020B0604020202020204" pitchFamily="34" charset="0"/>
              </a:rPr>
              <a:t>box.</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Max </a:t>
            </a:r>
            <a:r>
              <a:rPr lang="en-US" sz="2300" dirty="0">
                <a:latin typeface="Arial" panose="020B0604020202020204" pitchFamily="34" charset="0"/>
                <a:cs typeface="Arial" panose="020B0604020202020204" pitchFamily="34" charset="0"/>
              </a:rPr>
              <a:t>has 7 milk and 3 white chocolates in his </a:t>
            </a:r>
            <a:r>
              <a:rPr lang="en-US" sz="2300" dirty="0" smtClean="0">
                <a:latin typeface="Arial" panose="020B0604020202020204" pitchFamily="34" charset="0"/>
                <a:cs typeface="Arial" panose="020B0604020202020204" pitchFamily="34" charset="0"/>
              </a:rPr>
              <a:t>box.</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They </a:t>
            </a:r>
            <a:r>
              <a:rPr lang="en-US" sz="2300" dirty="0">
                <a:latin typeface="Arial" panose="020B0604020202020204" pitchFamily="34" charset="0"/>
                <a:cs typeface="Arial" panose="020B0604020202020204" pitchFamily="34" charset="0"/>
              </a:rPr>
              <a:t>each choose a chocolate from their own box at random.</a:t>
            </a:r>
          </a:p>
          <a:p>
            <a:pPr marL="914400" lvl="1" indent="-457200">
              <a:buClr>
                <a:srgbClr val="C00000"/>
              </a:buClr>
              <a:buFont typeface="+mj-lt"/>
              <a:buAutoNum type="alphaLcPeriod"/>
              <a:tabLst>
                <a:tab pos="2743200" algn="l"/>
              </a:tabLst>
            </a:pPr>
            <a:r>
              <a:rPr lang="en-US" sz="2300" dirty="0">
                <a:latin typeface="Arial" panose="020B0604020202020204" pitchFamily="34" charset="0"/>
                <a:cs typeface="Arial" panose="020B0604020202020204" pitchFamily="34" charset="0"/>
              </a:rPr>
              <a:t>a Copy and complete the tree diagram to show the probabilities,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 the probability that</a:t>
            </a:r>
          </a:p>
          <a:p>
            <a:pPr marL="1257300" lvl="2" indent="-3429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they </a:t>
            </a:r>
            <a:r>
              <a:rPr lang="en-US" sz="2300" dirty="0">
                <a:latin typeface="Arial" panose="020B0604020202020204" pitchFamily="34" charset="0"/>
                <a:cs typeface="Arial" panose="020B0604020202020204" pitchFamily="34" charset="0"/>
              </a:rPr>
              <a:t>both choose a milk chocolate</a:t>
            </a:r>
          </a:p>
          <a:p>
            <a:pPr marL="1257300" lvl="2" indent="-3429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one </a:t>
            </a:r>
            <a:r>
              <a:rPr lang="en-US" sz="2300" dirty="0">
                <a:latin typeface="Arial" panose="020B0604020202020204" pitchFamily="34" charset="0"/>
                <a:cs typeface="Arial" panose="020B0604020202020204" pitchFamily="34" charset="0"/>
              </a:rPr>
              <a:t>of them chooses a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milk </a:t>
            </a:r>
            <a:r>
              <a:rPr lang="en-US" sz="2300" dirty="0">
                <a:latin typeface="Arial" panose="020B0604020202020204" pitchFamily="34" charset="0"/>
                <a:cs typeface="Arial" panose="020B0604020202020204" pitchFamily="34" charset="0"/>
              </a:rPr>
              <a:t>chocolate and one of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them </a:t>
            </a:r>
            <a:r>
              <a:rPr lang="en-US" sz="2300" dirty="0">
                <a:latin typeface="Arial" panose="020B0604020202020204" pitchFamily="34" charset="0"/>
                <a:cs typeface="Arial" panose="020B0604020202020204" pitchFamily="34" charset="0"/>
              </a:rPr>
              <a:t>chooses a white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chocolate</a:t>
            </a:r>
            <a:r>
              <a:rPr lang="en-US" sz="2300" dirty="0">
                <a:latin typeface="Arial" panose="020B0604020202020204" pitchFamily="34" charset="0"/>
                <a:cs typeface="Arial" panose="020B0604020202020204" pitchFamily="34" charset="0"/>
              </a:rPr>
              <a:t>.</a:t>
            </a:r>
          </a:p>
          <a:p>
            <a:pPr>
              <a:buClr>
                <a:srgbClr val="C00000"/>
              </a:buClr>
              <a:tabLst>
                <a:tab pos="2743200" algn="l"/>
              </a:tabLst>
            </a:pPr>
            <a:r>
              <a:rPr lang="en-US" sz="2300" b="1" dirty="0">
                <a:solidFill>
                  <a:srgbClr val="C00000"/>
                </a:solidFill>
                <a:latin typeface="Arial" panose="020B0604020202020204" pitchFamily="34" charset="0"/>
                <a:cs typeface="Arial" panose="020B0604020202020204" pitchFamily="34" charset="0"/>
              </a:rPr>
              <a:t>Discussion </a:t>
            </a:r>
            <a:r>
              <a:rPr lang="en-US" sz="2300" dirty="0">
                <a:latin typeface="Arial" panose="020B0604020202020204" pitchFamily="34" charset="0"/>
                <a:cs typeface="Arial" panose="020B0604020202020204" pitchFamily="34" charset="0"/>
              </a:rPr>
              <a:t>What assumptions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have you </a:t>
            </a:r>
            <a:r>
              <a:rPr lang="en-US" sz="2300" dirty="0">
                <a:latin typeface="Arial" panose="020B0604020202020204" pitchFamily="34" charset="0"/>
                <a:cs typeface="Arial" panose="020B0604020202020204" pitchFamily="34" charset="0"/>
              </a:rPr>
              <a:t>made when calculating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the probabilities </a:t>
            </a:r>
            <a:r>
              <a:rPr lang="en-US" sz="2300" dirty="0">
                <a:latin typeface="Arial" panose="020B0604020202020204" pitchFamily="34" charset="0"/>
                <a:cs typeface="Arial" panose="020B0604020202020204" pitchFamily="34" charset="0"/>
              </a:rPr>
              <a:t>in part b?</a:t>
            </a:r>
            <a:endParaRPr lang="en-US" sz="2300" dirty="0" smtClean="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14730" y="4135867"/>
            <a:ext cx="3805742" cy="2473731"/>
          </a:xfrm>
          <a:prstGeom prst="rect">
            <a:avLst/>
          </a:prstGeom>
        </p:spPr>
      </p:pic>
    </p:spTree>
    <p:extLst>
      <p:ext uri="{BB962C8B-B14F-4D97-AF65-F5344CB8AC3E}">
        <p14:creationId xmlns:p14="http://schemas.microsoft.com/office/powerpoint/2010/main" val="384813001"/>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317</a:t>
            </a:r>
            <a:endParaRPr lang="en-GB" sz="1400" b="1" dirty="0">
              <a:latin typeface="Calibri" panose="020F0502020204030204" pitchFamily="34" charset="0"/>
            </a:endParaRPr>
          </a:p>
        </p:txBody>
      </p:sp>
      <p:grpSp>
        <p:nvGrpSpPr>
          <p:cNvPr id="7" name="Group 6"/>
          <p:cNvGrpSpPr/>
          <p:nvPr/>
        </p:nvGrpSpPr>
        <p:grpSpPr>
          <a:xfrm>
            <a:off x="251520" y="1268760"/>
            <a:ext cx="8514567" cy="5256584"/>
            <a:chOff x="3483872" y="1089031"/>
            <a:chExt cx="5264592" cy="5256584"/>
          </a:xfrm>
        </p:grpSpPr>
        <p:sp>
          <p:nvSpPr>
            <p:cNvPr id="8" name="Round Diagonal Corner Rectangle 7"/>
            <p:cNvSpPr/>
            <p:nvPr/>
          </p:nvSpPr>
          <p:spPr>
            <a:xfrm>
              <a:off x="3491880" y="1089031"/>
              <a:ext cx="5256584" cy="525658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12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63889" y="1666250"/>
              <a:ext cx="5084633" cy="4662815"/>
            </a:xfrm>
            <a:prstGeom prst="rect">
              <a:avLst/>
            </a:prstGeom>
          </p:spPr>
          <p:txBody>
            <a:bodyPr wrap="square">
              <a:spAutoFit/>
            </a:bodyPr>
            <a:lstStyle/>
            <a:p>
              <a:pPr>
                <a:spcAft>
                  <a:spcPts val="0"/>
                </a:spcAft>
                <a:tabLst>
                  <a:tab pos="4972050" algn="r"/>
                </a:tabLst>
              </a:pPr>
              <a:r>
                <a:rPr lang="en-US" sz="2700" dirty="0"/>
                <a:t>There are only red and yellow marbles in a bag. There are 5 red marbles and 3 yellow marbles. Ethan takes at random a marble from the bag, notes the colour and then puts the marble back in the bag.</a:t>
              </a:r>
            </a:p>
            <a:p>
              <a:pPr>
                <a:spcAft>
                  <a:spcPts val="0"/>
                </a:spcAft>
                <a:tabLst>
                  <a:tab pos="4972050" algn="r"/>
                </a:tabLst>
              </a:pPr>
              <a:r>
                <a:rPr lang="en-US" sz="2700" dirty="0"/>
                <a:t>Ethan then repeats this process, </a:t>
              </a:r>
              <a:endParaRPr lang="en-US" sz="2700" dirty="0" smtClean="0"/>
            </a:p>
            <a:p>
              <a:pPr marL="400050" indent="-400050">
                <a:spcAft>
                  <a:spcPts val="0"/>
                </a:spcAft>
                <a:buFont typeface="+mj-lt"/>
                <a:buAutoNum type="alphaLcPeriod"/>
                <a:tabLst>
                  <a:tab pos="3943350" algn="r"/>
                </a:tabLst>
              </a:pPr>
              <a:r>
                <a:rPr lang="en-US" sz="2700" dirty="0" smtClean="0"/>
                <a:t>Complete </a:t>
              </a:r>
              <a:r>
                <a:rPr lang="en-US" sz="2700" dirty="0"/>
                <a:t>the probability </a:t>
              </a:r>
              <a:r>
                <a:rPr lang="en-US" sz="2700" dirty="0" smtClean="0"/>
                <a:t/>
              </a:r>
              <a:br>
                <a:rPr lang="en-US" sz="2700" dirty="0" smtClean="0"/>
              </a:br>
              <a:r>
                <a:rPr lang="en-US" sz="2700" dirty="0" smtClean="0"/>
                <a:t>tree diagram.	</a:t>
              </a:r>
              <a:r>
                <a:rPr lang="en-US" sz="2700" b="1" dirty="0" smtClean="0"/>
                <a:t>(</a:t>
              </a:r>
              <a:r>
                <a:rPr lang="en-US" sz="2700" b="1" dirty="0"/>
                <a:t>2 marks)</a:t>
              </a:r>
            </a:p>
            <a:p>
              <a:pPr marL="400050" indent="-400050">
                <a:spcAft>
                  <a:spcPts val="0"/>
                </a:spcAft>
                <a:buFont typeface="+mj-lt"/>
                <a:buAutoNum type="alphaLcPeriod"/>
                <a:tabLst>
                  <a:tab pos="3943350" algn="r"/>
                </a:tabLst>
              </a:pPr>
              <a:r>
                <a:rPr lang="en-US" sz="2700" dirty="0" smtClean="0"/>
                <a:t>Work </a:t>
              </a:r>
              <a:r>
                <a:rPr lang="en-US" sz="2700" dirty="0"/>
                <a:t>out the </a:t>
              </a:r>
              <a:r>
                <a:rPr lang="en-US" sz="2700" dirty="0" smtClean="0"/>
                <a:t>probability </a:t>
              </a:r>
              <a:br>
                <a:rPr lang="en-US" sz="2700" dirty="0" smtClean="0"/>
              </a:br>
              <a:r>
                <a:rPr lang="en-US" sz="2700" dirty="0" smtClean="0"/>
                <a:t>that </a:t>
              </a:r>
              <a:r>
                <a:rPr lang="en-US" sz="2700" dirty="0"/>
                <a:t>Ethan </a:t>
              </a:r>
              <a:r>
                <a:rPr lang="en-US" sz="2700" dirty="0" smtClean="0"/>
                <a:t>takes </a:t>
              </a:r>
              <a:br>
                <a:rPr lang="en-US" sz="2700" dirty="0" smtClean="0"/>
              </a:br>
              <a:r>
                <a:rPr lang="en-US" sz="2700" dirty="0" smtClean="0"/>
                <a:t>marbles </a:t>
              </a:r>
              <a:r>
                <a:rPr lang="en-US" sz="2700" dirty="0"/>
                <a:t>of </a:t>
              </a:r>
              <a:r>
                <a:rPr lang="en-US" sz="2700" dirty="0" smtClean="0"/>
                <a:t>different </a:t>
              </a:r>
              <a:br>
                <a:rPr lang="en-US" sz="2700" dirty="0" smtClean="0"/>
              </a:br>
              <a:r>
                <a:rPr lang="en-US" sz="2700" dirty="0" err="1" smtClean="0"/>
                <a:t>colours</a:t>
              </a:r>
              <a:r>
                <a:rPr lang="en-US" sz="2700" dirty="0"/>
                <a:t>. </a:t>
              </a:r>
              <a:r>
                <a:rPr lang="en-US" sz="2700" dirty="0" smtClean="0"/>
                <a:t>	</a:t>
              </a:r>
              <a:r>
                <a:rPr lang="en-US" sz="2700" b="1" dirty="0" smtClean="0"/>
                <a:t>(</a:t>
              </a:r>
              <a:r>
                <a:rPr lang="en-US" sz="2700" b="1" dirty="0"/>
                <a:t>3 marks)</a:t>
              </a:r>
            </a:p>
          </p:txBody>
        </p:sp>
      </p:gr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30128" y="1211604"/>
            <a:ext cx="548640" cy="548640"/>
          </a:xfrm>
          <a:prstGeom prst="rect">
            <a:avLst/>
          </a:prstGeom>
        </p:spPr>
      </p:pic>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967126" y="3984059"/>
            <a:ext cx="3747705" cy="2498468"/>
          </a:xfrm>
          <a:prstGeom prst="rect">
            <a:avLst/>
          </a:prstGeom>
        </p:spPr>
      </p:pic>
    </p:spTree>
    <p:extLst>
      <p:ext uri="{BB962C8B-B14F-4D97-AF65-F5344CB8AC3E}">
        <p14:creationId xmlns:p14="http://schemas.microsoft.com/office/powerpoint/2010/main" val="1171573005"/>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a:t>10.4 – </a:t>
            </a:r>
            <a:r>
              <a:rPr lang="en-US" sz="3000" dirty="0"/>
              <a:t>Independent Events and Tree Diagrams</a:t>
            </a:r>
            <a:endParaRPr lang="en-GB" sz="3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318</a:t>
            </a:r>
            <a:endParaRPr lang="en-GB" sz="1400" b="1" dirty="0">
              <a:latin typeface="Calibri" panose="020F0502020204030204" pitchFamily="34" charset="0"/>
            </a:endParaRPr>
          </a:p>
        </p:txBody>
      </p:sp>
      <p:sp>
        <p:nvSpPr>
          <p:cNvPr id="3" name="Rectangle 2"/>
          <p:cNvSpPr/>
          <p:nvPr/>
        </p:nvSpPr>
        <p:spPr>
          <a:xfrm>
            <a:off x="238559" y="1239718"/>
            <a:ext cx="5269545" cy="5262979"/>
          </a:xfrm>
          <a:prstGeom prst="rect">
            <a:avLst/>
          </a:prstGeom>
        </p:spPr>
        <p:txBody>
          <a:bodyPr wrap="square">
            <a:spAutoFit/>
          </a:bodyPr>
          <a:lstStyle/>
          <a:p>
            <a:pPr marL="457200" indent="-457200">
              <a:buClr>
                <a:srgbClr val="C00000"/>
              </a:buClr>
              <a:buFont typeface="+mj-lt"/>
              <a:buAutoNum type="arabicPeriod" startAt="13"/>
              <a:tabLst>
                <a:tab pos="2743200" algn="l"/>
              </a:tabLst>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Caitlin spins two </a:t>
            </a:r>
            <a:r>
              <a:rPr lang="en-US" sz="2400" dirty="0" smtClean="0">
                <a:latin typeface="Arial" panose="020B0604020202020204" pitchFamily="34" charset="0"/>
                <a:cs typeface="Arial" panose="020B0604020202020204" pitchFamily="34" charset="0"/>
              </a:rPr>
              <a:t>spinners.</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spinner 1, P(pink) = 0.2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On </a:t>
            </a:r>
            <a:r>
              <a:rPr lang="en-US" sz="2400" dirty="0">
                <a:latin typeface="Arial" panose="020B0604020202020204" pitchFamily="34" charset="0"/>
                <a:cs typeface="Arial" panose="020B0604020202020204" pitchFamily="34" charset="0"/>
              </a:rPr>
              <a:t>spinner 2, P(pink) = 0.35</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Draw a tree diagram to show all the possible outcomes.</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What is the probability of only one spinner landing on pink?</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What it is the probability of both spinners landing on pink?</a:t>
            </a:r>
          </a:p>
          <a:p>
            <a:pPr marL="8572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If each spinner was spun 500 times, how many times would you expect them both to land on pink?</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055170433"/>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10.5 </a:t>
            </a:r>
            <a:r>
              <a:rPr lang="en-GB" sz="3600" dirty="0"/>
              <a:t>– </a:t>
            </a:r>
            <a:r>
              <a:rPr lang="en-US" sz="3600" dirty="0" smtClean="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314</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0421855"/>
              </p:ext>
            </p:extLst>
          </p:nvPr>
        </p:nvGraphicFramePr>
        <p:xfrm>
          <a:off x="251518" y="1236697"/>
          <a:ext cx="8568952" cy="4900035"/>
        </p:xfrm>
        <a:graphic>
          <a:graphicData uri="http://schemas.openxmlformats.org/drawingml/2006/table">
            <a:tbl>
              <a:tblPr firstRow="1" bandRow="1">
                <a:effectLst/>
                <a:tableStyleId>{5940675A-B579-460E-94D1-54222C63F5DA}</a:tableStyleId>
              </a:tblPr>
              <a:tblGrid>
                <a:gridCol w="2142238"/>
                <a:gridCol w="3330372"/>
                <a:gridCol w="309634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659020">
                <a:tc gridSpan="2">
                  <a:txBody>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Decide if two events are independent.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Draw and use tree diagrams to calculate conditional probability.</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Draw and use tree diagrams without replacement. </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Use two-way tables to calculate conditional probability.</a:t>
                      </a:r>
                      <a:endParaRPr lang="en-US" sz="24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Conditional probability is used in most type of statistics.</a:t>
                      </a:r>
                    </a:p>
                    <a:p>
                      <a:endParaRPr lang="en-US" sz="24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2400" dirty="0" smtClean="0">
                          <a:latin typeface="Arial" panose="020B0604020202020204" pitchFamily="34" charset="0"/>
                          <a:cs typeface="Arial" panose="020B0604020202020204" pitchFamily="34" charset="0"/>
                        </a:rPr>
                        <a:t>There are 4 red counters in a bag of 10 counters. What is </a:t>
                      </a:r>
                    </a:p>
                    <a:p>
                      <a:r>
                        <a:rPr lang="en-US" sz="2400" dirty="0" smtClean="0">
                          <a:latin typeface="Arial" panose="020B0604020202020204" pitchFamily="34" charset="0"/>
                          <a:cs typeface="Arial" panose="020B0604020202020204" pitchFamily="34" charset="0"/>
                        </a:rPr>
                        <a:t>a.  P(red)    b. P(not red)?</a:t>
                      </a:r>
                      <a:endParaRPr lang="en-US" sz="24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10.5</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3774204"/>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318</a:t>
            </a:r>
            <a:endParaRPr lang="en-GB" sz="1400" b="1" dirty="0">
              <a:latin typeface="Calibri" panose="020F0502020204030204" pitchFamily="34" charset="0"/>
            </a:endParaRPr>
          </a:p>
        </p:txBody>
      </p:sp>
      <p:sp>
        <p:nvSpPr>
          <p:cNvPr id="3" name="Rectangle 2"/>
          <p:cNvSpPr/>
          <p:nvPr/>
        </p:nvSpPr>
        <p:spPr>
          <a:xfrm>
            <a:off x="238559" y="1239718"/>
            <a:ext cx="4909505" cy="3046988"/>
          </a:xfrm>
          <a:prstGeom prst="rect">
            <a:avLst/>
          </a:prstGeom>
        </p:spPr>
        <p:txBody>
          <a:bodyPr wrap="square">
            <a:spAutoFit/>
          </a:bodyPr>
          <a:lstStyle/>
          <a:p>
            <a:pPr marL="400050" indent="-400050">
              <a:buClr>
                <a:srgbClr val="C00000"/>
              </a:buClr>
              <a:buFont typeface="+mj-lt"/>
              <a:buAutoNum type="arabicPeriod"/>
              <a:tabLst>
                <a:tab pos="2743200" algn="l"/>
              </a:tabLst>
            </a:pPr>
            <a:r>
              <a:rPr lang="en-US" sz="2400" dirty="0">
                <a:latin typeface="Arial" panose="020B0604020202020204" pitchFamily="34" charset="0"/>
                <a:cs typeface="Arial" panose="020B0604020202020204" pitchFamily="34" charset="0"/>
              </a:rPr>
              <a:t>This spinner is spun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twice</a:t>
            </a:r>
            <a:r>
              <a:rPr lang="en-US" sz="2400" dirty="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Copy and </a:t>
            </a:r>
            <a:r>
              <a:rPr lang="en-US" sz="2400" dirty="0">
                <a:latin typeface="Arial" panose="020B0604020202020204" pitchFamily="34" charset="0"/>
                <a:cs typeface="Arial" panose="020B0604020202020204" pitchFamily="34" charset="0"/>
              </a:rPr>
              <a:t>complete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tree diagram to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show </a:t>
            </a:r>
            <a:r>
              <a:rPr lang="en-US" sz="2400" dirty="0">
                <a:latin typeface="Arial" panose="020B0604020202020204" pitchFamily="34" charset="0"/>
                <a:cs typeface="Arial" panose="020B0604020202020204" pitchFamily="34" charset="0"/>
              </a:rPr>
              <a:t>all the probabilities, </a:t>
            </a:r>
            <a:endParaRPr lang="en-US" sz="24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probability of the spinner landing on a vowel for both spins.</a:t>
            </a:r>
            <a:endParaRPr lang="en-US" sz="24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6509" y="4209138"/>
            <a:ext cx="4223023" cy="2414049"/>
          </a:xfrm>
          <a:prstGeom prst="rect">
            <a:avLst/>
          </a:prstGeom>
        </p:spPr>
      </p:pic>
      <p:sp>
        <p:nvSpPr>
          <p:cNvPr id="9" name="Flowchart: Delay 8"/>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1920" y="1251347"/>
            <a:ext cx="1577506" cy="1464824"/>
          </a:xfrm>
          <a:prstGeom prst="rect">
            <a:avLst/>
          </a:prstGeom>
        </p:spPr>
      </p:pic>
    </p:spTree>
    <p:extLst>
      <p:ext uri="{BB962C8B-B14F-4D97-AF65-F5344CB8AC3E}">
        <p14:creationId xmlns:p14="http://schemas.microsoft.com/office/powerpoint/2010/main" val="3607608789"/>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525487"/>
              </a:xfrm>
              <a:prstGeom prst="rect">
                <a:avLst/>
              </a:prstGeom>
            </p:spPr>
            <p:txBody>
              <a:bodyPr wrap="square">
                <a:spAutoFit/>
              </a:bodyPr>
              <a:lstStyle/>
              <a:p>
                <a:pPr>
                  <a:buClr>
                    <a:srgbClr val="C00000"/>
                  </a:buClr>
                  <a:tabLst>
                    <a:tab pos="1079500" algn="l"/>
                    <a:tab pos="2743200" algn="l"/>
                  </a:tabLst>
                </a:pPr>
                <a:r>
                  <a:rPr lang="en-US" sz="2500" b="1" dirty="0" smtClean="0">
                    <a:solidFill>
                      <a:srgbClr val="C00000"/>
                    </a:solidFill>
                    <a:latin typeface="Arial" panose="020B0604020202020204" pitchFamily="34" charset="0"/>
                    <a:cs typeface="Arial" panose="020B0604020202020204" pitchFamily="34" charset="0"/>
                  </a:rPr>
                  <a:t>Numerical fluency</a:t>
                </a:r>
                <a:endParaRPr lang="en-US" sz="2500" b="1" dirty="0">
                  <a:solidFill>
                    <a:srgbClr val="C00000"/>
                  </a:solidFill>
                  <a:latin typeface="Arial" panose="020B0604020202020204" pitchFamily="34" charset="0"/>
                  <a:cs typeface="Arial" panose="020B0604020202020204" pitchFamily="34" charset="0"/>
                </a:endParaRPr>
              </a:p>
              <a:p>
                <a:pPr marL="514350" indent="-514350">
                  <a:buClr>
                    <a:srgbClr val="C00000"/>
                  </a:buClr>
                  <a:buFont typeface="+mj-lt"/>
                  <a:buAutoNum type="arabicPeriod" startAt="4"/>
                  <a:tabLst>
                    <a:tab pos="1079500" algn="l"/>
                    <a:tab pos="2743200" algn="l"/>
                  </a:tabLst>
                </a:pPr>
                <a:r>
                  <a:rPr lang="en-US" sz="2500" dirty="0">
                    <a:latin typeface="Arial" panose="020B0604020202020204" pitchFamily="34" charset="0"/>
                    <a:cs typeface="Arial" panose="020B0604020202020204" pitchFamily="34" charset="0"/>
                  </a:rPr>
                  <a:t>Write these </a:t>
                </a:r>
                <a:r>
                  <a:rPr lang="en-US" sz="2500" dirty="0" smtClean="0">
                    <a:latin typeface="Arial" panose="020B0604020202020204" pitchFamily="34" charset="0"/>
                    <a:cs typeface="Arial" panose="020B0604020202020204" pitchFamily="34" charset="0"/>
                  </a:rPr>
                  <a:t>fractions in </a:t>
                </a:r>
                <a:r>
                  <a:rPr lang="en-US" sz="2500" dirty="0">
                    <a:latin typeface="Arial" panose="020B0604020202020204" pitchFamily="34" charset="0"/>
                    <a:cs typeface="Arial" panose="020B0604020202020204" pitchFamily="34" charset="0"/>
                  </a:rPr>
                  <a:t>ascending order</a:t>
                </a:r>
                <a:r>
                  <a:rPr lang="en-US" sz="2500" dirty="0" smtClean="0">
                    <a:latin typeface="Arial" panose="020B0604020202020204" pitchFamily="34" charset="0"/>
                    <a:cs typeface="Arial" panose="020B0604020202020204" pitchFamily="34" charset="0"/>
                  </a:rPr>
                  <a:t>.</a:t>
                </a:r>
                <a:br>
                  <a:rPr lang="en-US" sz="2500" dirty="0" smtClean="0">
                    <a:latin typeface="Arial" panose="020B0604020202020204" pitchFamily="34" charset="0"/>
                    <a:cs typeface="Arial" panose="020B0604020202020204" pitchFamily="34" charset="0"/>
                  </a:rPr>
                </a:b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3</m:t>
                        </m:r>
                      </m:num>
                      <m:den>
                        <m:r>
                          <a:rPr lang="en-US" sz="2500" b="0" i="0" smtClean="0">
                            <a:latin typeface="Cambria Math" panose="02040503050406030204" pitchFamily="18" charset="0"/>
                            <a:cs typeface="Arial" panose="020B0604020202020204" pitchFamily="34" charset="0"/>
                          </a:rPr>
                          <m:t>8</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i="0">
                            <a:latin typeface="Cambria Math" panose="02040503050406030204" pitchFamily="18" charset="0"/>
                            <a:cs typeface="Arial" panose="020B0604020202020204" pitchFamily="34" charset="0"/>
                          </a:rPr>
                          <m:t>5</m:t>
                        </m:r>
                      </m:num>
                      <m:den>
                        <m:r>
                          <a:rPr lang="en-US" sz="2500" i="0">
                            <a:latin typeface="Cambria Math" panose="02040503050406030204" pitchFamily="18" charset="0"/>
                            <a:cs typeface="Arial" panose="020B0604020202020204" pitchFamily="34" charset="0"/>
                          </a:rPr>
                          <m:t>12</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2</m:t>
                        </m:r>
                      </m:num>
                      <m:den>
                        <m:r>
                          <a:rPr lang="en-US" sz="2500" b="0" i="0" smtClean="0">
                            <a:latin typeface="Cambria Math" panose="02040503050406030204" pitchFamily="18" charset="0"/>
                            <a:cs typeface="Arial" panose="020B0604020202020204" pitchFamily="34" charset="0"/>
                          </a:rPr>
                          <m:t>7</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2</m:t>
                        </m:r>
                      </m:num>
                      <m:den>
                        <m:r>
                          <a:rPr lang="en-US" sz="2500" b="0" i="0" smtClean="0">
                            <a:latin typeface="Cambria Math" panose="02040503050406030204" pitchFamily="18" charset="0"/>
                            <a:cs typeface="Arial" panose="020B0604020202020204" pitchFamily="34" charset="0"/>
                          </a:rPr>
                          <m:t>5</m:t>
                        </m:r>
                      </m:den>
                    </m:f>
                  </m:oMath>
                </a14:m>
                <a:endParaRPr lang="en-US" sz="25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4"/>
                  <a:tabLst>
                    <a:tab pos="1079500" algn="l"/>
                    <a:tab pos="2743200" algn="l"/>
                  </a:tabLst>
                </a:pPr>
                <a:r>
                  <a:rPr lang="pl-PL" sz="2500" dirty="0">
                    <a:latin typeface="Arial" panose="020B0604020202020204" pitchFamily="34" charset="0"/>
                    <a:cs typeface="Arial" panose="020B0604020202020204" pitchFamily="34" charset="0"/>
                  </a:rPr>
                  <a:t>Work </a:t>
                </a:r>
                <a:r>
                  <a:rPr lang="pl-PL" sz="2500" dirty="0" smtClean="0">
                    <a:latin typeface="Arial" panose="020B0604020202020204" pitchFamily="34" charset="0"/>
                    <a:cs typeface="Arial" panose="020B0604020202020204" pitchFamily="34" charset="0"/>
                  </a:rPr>
                  <a:t>out</a:t>
                </a:r>
                <a:endParaRPr lang="en-US" sz="25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1079500" algn="l"/>
                    <a:tab pos="2743200" algn="l"/>
                  </a:tabLst>
                </a:pPr>
                <a:r>
                  <a:rPr lang="pt-BR" sz="2500" dirty="0" smtClean="0">
                    <a:latin typeface="Arial" panose="020B0604020202020204" pitchFamily="34" charset="0"/>
                    <a:cs typeface="Arial" panose="020B0604020202020204" pitchFamily="34" charset="0"/>
                  </a:rPr>
                  <a:t>0.25 </a:t>
                </a:r>
                <a:r>
                  <a:rPr lang="pt-BR" sz="2500" dirty="0">
                    <a:latin typeface="Arial" panose="020B0604020202020204" pitchFamily="34" charset="0"/>
                    <a:cs typeface="Arial" panose="020B0604020202020204" pitchFamily="34" charset="0"/>
                  </a:rPr>
                  <a:t>x </a:t>
                </a:r>
                <a:r>
                  <a:rPr lang="pt-BR" sz="2500" dirty="0" smtClean="0">
                    <a:latin typeface="Arial" panose="020B0604020202020204" pitchFamily="34" charset="0"/>
                    <a:cs typeface="Arial" panose="020B0604020202020204" pitchFamily="34" charset="0"/>
                  </a:rPr>
                  <a:t>160	</a:t>
                </a:r>
                <a:r>
                  <a:rPr lang="pt-BR" sz="2500" dirty="0" smtClean="0">
                    <a:solidFill>
                      <a:srgbClr val="C00000"/>
                    </a:solidFill>
                    <a:latin typeface="Arial" panose="020B0604020202020204" pitchFamily="34" charset="0"/>
                    <a:cs typeface="Arial" panose="020B0604020202020204" pitchFamily="34" charset="0"/>
                  </a:rPr>
                  <a:t>b.</a:t>
                </a:r>
                <a:r>
                  <a:rPr lang="pt-BR" sz="2500" dirty="0" smtClean="0">
                    <a:latin typeface="Arial" panose="020B0604020202020204" pitchFamily="34" charset="0"/>
                    <a:cs typeface="Arial" panose="020B0604020202020204" pitchFamily="34" charset="0"/>
                  </a:rPr>
                  <a:t> 0.2 </a:t>
                </a:r>
                <a:r>
                  <a:rPr lang="pt-BR" sz="2500" dirty="0">
                    <a:latin typeface="Arial" panose="020B0604020202020204" pitchFamily="34" charset="0"/>
                    <a:cs typeface="Arial" panose="020B0604020202020204" pitchFamily="34" charset="0"/>
                  </a:rPr>
                  <a:t>x </a:t>
                </a:r>
                <a:r>
                  <a:rPr lang="pt-BR" sz="2500" dirty="0" smtClean="0">
                    <a:latin typeface="Arial" panose="020B0604020202020204" pitchFamily="34" charset="0"/>
                    <a:cs typeface="Arial" panose="020B0604020202020204" pitchFamily="34" charset="0"/>
                  </a:rPr>
                  <a:t>120</a:t>
                </a:r>
              </a:p>
              <a:p>
                <a:pPr marL="971550" lvl="1" indent="-514350">
                  <a:buClr>
                    <a:srgbClr val="C00000"/>
                  </a:buClr>
                  <a:buFont typeface="+mj-lt"/>
                  <a:buAutoNum type="alphaLcPeriod" startAt="3"/>
                  <a:tabLst>
                    <a:tab pos="1079500" algn="l"/>
                    <a:tab pos="2743200" algn="l"/>
                  </a:tabLst>
                </a:pPr>
                <a:r>
                  <a:rPr lang="en-US" sz="2500" dirty="0" smtClean="0">
                    <a:latin typeface="Arial" panose="020B0604020202020204" pitchFamily="34" charset="0"/>
                    <a:cs typeface="Arial" panose="020B0604020202020204" pitchFamily="34" charset="0"/>
                  </a:rPr>
                  <a:t>0.48 x 55	</a:t>
                </a:r>
                <a:r>
                  <a:rPr lang="en-US" sz="2500" dirty="0" smtClean="0">
                    <a:solidFill>
                      <a:srgbClr val="C00000"/>
                    </a:solidFill>
                    <a:latin typeface="Arial" panose="020B0604020202020204" pitchFamily="34" charset="0"/>
                    <a:cs typeface="Arial" panose="020B0604020202020204" pitchFamily="34" charset="0"/>
                  </a:rPr>
                  <a:t>d.</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3</m:t>
                        </m:r>
                      </m:den>
                    </m:f>
                  </m:oMath>
                </a14:m>
                <a:r>
                  <a:rPr lang="en-US" sz="2500" dirty="0" smtClean="0">
                    <a:latin typeface="Arial" panose="020B0604020202020204" pitchFamily="34" charset="0"/>
                    <a:cs typeface="Arial" panose="020B0604020202020204" pitchFamily="34" charset="0"/>
                  </a:rPr>
                  <a:t> x 150</a:t>
                </a:r>
              </a:p>
              <a:p>
                <a:pPr marL="971550" lvl="1" indent="-514350">
                  <a:buClr>
                    <a:srgbClr val="C00000"/>
                  </a:buClr>
                  <a:buFont typeface="+mj-lt"/>
                  <a:buAutoNum type="alphaLcPeriod" startAt="5"/>
                  <a:tabLst>
                    <a:tab pos="1079500" algn="l"/>
                    <a:tab pos="2743200"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i="0">
                            <a:latin typeface="Cambria Math" panose="02040503050406030204" pitchFamily="18" charset="0"/>
                            <a:cs typeface="Arial" panose="020B0604020202020204" pitchFamily="34" charset="0"/>
                          </a:rPr>
                          <m:t>5</m:t>
                        </m:r>
                      </m:num>
                      <m:den>
                        <m:r>
                          <a:rPr lang="en-US" sz="2500" b="0" i="0" smtClean="0">
                            <a:latin typeface="Cambria Math" panose="02040503050406030204" pitchFamily="18" charset="0"/>
                            <a:cs typeface="Arial" panose="020B0604020202020204" pitchFamily="34" charset="0"/>
                          </a:rPr>
                          <m:t>8</m:t>
                        </m:r>
                      </m:den>
                    </m:f>
                  </m:oMath>
                </a14:m>
                <a:r>
                  <a:rPr lang="en-US" sz="2500" dirty="0" smtClean="0">
                    <a:latin typeface="Arial" panose="020B0604020202020204" pitchFamily="34" charset="0"/>
                    <a:cs typeface="Arial" panose="020B0604020202020204" pitchFamily="34" charset="0"/>
                  </a:rPr>
                  <a:t>  x </a:t>
                </a:r>
                <a:r>
                  <a:rPr lang="pl-PL" sz="2500" dirty="0" smtClean="0">
                    <a:latin typeface="Arial" panose="020B0604020202020204" pitchFamily="34" charset="0"/>
                    <a:cs typeface="Arial" panose="020B0604020202020204" pitchFamily="34" charset="0"/>
                  </a:rPr>
                  <a:t>480</a:t>
                </a:r>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f.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7</m:t>
                        </m:r>
                      </m:num>
                      <m:den>
                        <m:r>
                          <a:rPr lang="en-US" sz="2500" b="0" i="0" smtClean="0">
                            <a:latin typeface="Cambria Math" panose="02040503050406030204" pitchFamily="18" charset="0"/>
                            <a:cs typeface="Arial" panose="020B0604020202020204" pitchFamily="34" charset="0"/>
                          </a:rPr>
                          <m:t>10</m:t>
                        </m:r>
                      </m:den>
                    </m:f>
                  </m:oMath>
                </a14:m>
                <a:r>
                  <a:rPr lang="en-US" sz="2500" dirty="0" smtClean="0">
                    <a:latin typeface="Arial" panose="020B0604020202020204" pitchFamily="34" charset="0"/>
                    <a:cs typeface="Arial" panose="020B0604020202020204" pitchFamily="34" charset="0"/>
                  </a:rPr>
                  <a:t> x </a:t>
                </a:r>
                <a:r>
                  <a:rPr lang="pl-PL" sz="2500" dirty="0" smtClean="0">
                    <a:latin typeface="Arial" panose="020B0604020202020204" pitchFamily="34" charset="0"/>
                    <a:cs typeface="Arial" panose="020B0604020202020204" pitchFamily="34" charset="0"/>
                  </a:rPr>
                  <a:t>180</a:t>
                </a:r>
                <a:endParaRPr lang="en-US" sz="2500" dirty="0" smtClean="0">
                  <a:latin typeface="Arial" panose="020B0604020202020204" pitchFamily="34" charset="0"/>
                  <a:cs typeface="Arial" panose="020B0604020202020204" pitchFamily="34" charset="0"/>
                </a:endParaRPr>
              </a:p>
              <a:p>
                <a:pPr marL="457200" indent="-457200">
                  <a:buClr>
                    <a:srgbClr val="C00000"/>
                  </a:buClr>
                  <a:buFont typeface="+mj-lt"/>
                  <a:buAutoNum type="arabicPeriod" startAt="4"/>
                  <a:tabLst>
                    <a:tab pos="1079500" algn="l"/>
                    <a:tab pos="2743200" algn="l"/>
                  </a:tabLst>
                </a:pPr>
                <a:r>
                  <a:rPr lang="en-US" sz="2500" dirty="0" smtClean="0">
                    <a:latin typeface="Arial" panose="020B0604020202020204" pitchFamily="34" charset="0"/>
                    <a:cs typeface="Arial" panose="020B0604020202020204" pitchFamily="34" charset="0"/>
                  </a:rPr>
                  <a:t>Convert these fractions to decimals and percentages</a:t>
                </a:r>
              </a:p>
              <a:p>
                <a:pPr marL="971550" lvl="1" indent="-514350">
                  <a:buClr>
                    <a:srgbClr val="C00000"/>
                  </a:buClr>
                  <a:buFont typeface="+mj-lt"/>
                  <a:buAutoNum type="alphaLcPeriod"/>
                  <a:tabLst>
                    <a:tab pos="1938338" algn="l"/>
                    <a:tab pos="343852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1</m:t>
                        </m:r>
                      </m:num>
                      <m:den>
                        <m:r>
                          <a:rPr lang="en-US" sz="2500" b="0" i="0" smtClean="0">
                            <a:latin typeface="Cambria Math" panose="02040503050406030204" pitchFamily="18" charset="0"/>
                            <a:cs typeface="Arial" panose="020B0604020202020204" pitchFamily="34" charset="0"/>
                          </a:rPr>
                          <m:t>4</m:t>
                        </m:r>
                      </m:den>
                    </m:f>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b.</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3</m:t>
                        </m:r>
                      </m:num>
                      <m:den>
                        <m:r>
                          <a:rPr lang="en-US" sz="2500" i="1">
                            <a:latin typeface="Cambria Math" panose="02040503050406030204" pitchFamily="18" charset="0"/>
                            <a:cs typeface="Arial" panose="020B0604020202020204" pitchFamily="34" charset="0"/>
                          </a:rPr>
                          <m:t>1</m:t>
                        </m:r>
                        <m:r>
                          <a:rPr lang="en-US" sz="2500" b="0" i="1" smtClean="0">
                            <a:latin typeface="Cambria Math" panose="02040503050406030204" pitchFamily="18" charset="0"/>
                            <a:cs typeface="Arial" panose="020B0604020202020204" pitchFamily="34" charset="0"/>
                          </a:rPr>
                          <m:t>0</m:t>
                        </m:r>
                      </m:den>
                    </m:f>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c.</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3</m:t>
                        </m:r>
                      </m:num>
                      <m:den>
                        <m:r>
                          <a:rPr lang="en-US" sz="2500" b="0" i="1" smtClean="0">
                            <a:latin typeface="Cambria Math" panose="02040503050406030204" pitchFamily="18" charset="0"/>
                            <a:cs typeface="Arial" panose="020B0604020202020204" pitchFamily="34" charset="0"/>
                          </a:rPr>
                          <m:t>5</m:t>
                        </m:r>
                      </m:den>
                    </m:f>
                  </m:oMath>
                </a14:m>
                <a:endParaRPr lang="en-US" sz="250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4"/>
                  <a:tabLst>
                    <a:tab pos="1938338" algn="l"/>
                    <a:tab pos="3438525" algn="l"/>
                  </a:tabLst>
                </a:pP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0" smtClean="0">
                            <a:latin typeface="Cambria Math" panose="02040503050406030204" pitchFamily="18" charset="0"/>
                            <a:cs typeface="Arial" panose="020B0604020202020204" pitchFamily="34" charset="0"/>
                          </a:rPr>
                          <m:t>3</m:t>
                        </m:r>
                      </m:num>
                      <m:den>
                        <m:r>
                          <a:rPr lang="en-US" sz="2500" b="0" i="0" smtClean="0">
                            <a:latin typeface="Cambria Math" panose="02040503050406030204" pitchFamily="18" charset="0"/>
                            <a:cs typeface="Arial" panose="020B0604020202020204" pitchFamily="34" charset="0"/>
                          </a:rPr>
                          <m:t>8</m:t>
                        </m:r>
                      </m:den>
                    </m:f>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e.</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17</m:t>
                        </m:r>
                      </m:num>
                      <m:den>
                        <m:r>
                          <a:rPr lang="en-US" sz="2500" b="0" i="1" smtClean="0">
                            <a:latin typeface="Cambria Math" panose="02040503050406030204" pitchFamily="18" charset="0"/>
                            <a:cs typeface="Arial" panose="020B0604020202020204" pitchFamily="34" charset="0"/>
                          </a:rPr>
                          <m:t>20</m:t>
                        </m:r>
                      </m:den>
                    </m:f>
                  </m:oMath>
                </a14:m>
                <a:r>
                  <a:rPr lang="en-US" sz="2500" dirty="0" smtClean="0">
                    <a:latin typeface="Arial" panose="020B0604020202020204" pitchFamily="34" charset="0"/>
                    <a:cs typeface="Arial" panose="020B0604020202020204" pitchFamily="34" charset="0"/>
                  </a:rPr>
                  <a:t>	</a:t>
                </a:r>
                <a:r>
                  <a:rPr lang="en-US" sz="2500" dirty="0" smtClean="0">
                    <a:solidFill>
                      <a:srgbClr val="C00000"/>
                    </a:solidFill>
                    <a:latin typeface="Arial" panose="020B0604020202020204" pitchFamily="34" charset="0"/>
                    <a:cs typeface="Arial" panose="020B0604020202020204" pitchFamily="34" charset="0"/>
                  </a:rPr>
                  <a:t>f.</a:t>
                </a:r>
                <a:r>
                  <a:rPr lang="en-US" sz="2500" dirty="0" smtClean="0">
                    <a:latin typeface="Arial" panose="020B0604020202020204" pitchFamily="34" charset="0"/>
                    <a:cs typeface="Arial" panose="020B0604020202020204" pitchFamily="34" charset="0"/>
                  </a:rPr>
                  <a:t> </a:t>
                </a:r>
                <a14:m>
                  <m:oMath xmlns:m="http://schemas.openxmlformats.org/officeDocument/2006/math">
                    <m:f>
                      <m:fPr>
                        <m:ctrlPr>
                          <a:rPr lang="en-US" sz="2500" i="1">
                            <a:latin typeface="Cambria Math" panose="02040503050406030204" pitchFamily="18" charset="0"/>
                            <a:cs typeface="Arial" panose="020B0604020202020204" pitchFamily="34" charset="0"/>
                          </a:rPr>
                        </m:ctrlPr>
                      </m:fPr>
                      <m:num>
                        <m:r>
                          <a:rPr lang="en-US" sz="2500" b="0" i="1" smtClean="0">
                            <a:latin typeface="Cambria Math" panose="02040503050406030204" pitchFamily="18" charset="0"/>
                            <a:cs typeface="Arial" panose="020B0604020202020204" pitchFamily="34" charset="0"/>
                          </a:rPr>
                          <m:t>37</m:t>
                        </m:r>
                      </m:num>
                      <m:den>
                        <m:r>
                          <a:rPr lang="en-US" sz="2500" b="0" i="1" smtClean="0">
                            <a:latin typeface="Cambria Math" panose="02040503050406030204" pitchFamily="18" charset="0"/>
                            <a:cs typeface="Arial" panose="020B0604020202020204" pitchFamily="34" charset="0"/>
                          </a:rPr>
                          <m:t>80</m:t>
                        </m:r>
                      </m:den>
                    </m:f>
                  </m:oMath>
                </a14:m>
                <a:endParaRPr lang="pl-PL" sz="25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525487"/>
              </a:xfrm>
              <a:prstGeom prst="rect">
                <a:avLst/>
              </a:prstGeom>
              <a:blipFill rotWithShape="0">
                <a:blip r:embed="rId4"/>
                <a:stretch>
                  <a:fillRect l="-1854" t="-772"/>
                </a:stretch>
              </a:blipFill>
            </p:spPr>
            <p:txBody>
              <a:bodyPr/>
              <a:lstStyle/>
              <a:p>
                <a:r>
                  <a:rPr lang="en-US">
                    <a:noFill/>
                  </a:rPr>
                  <a:t> </a:t>
                </a:r>
              </a:p>
            </p:txBody>
          </p:sp>
        </mc:Fallback>
      </mc:AlternateContent>
    </p:spTree>
    <p:extLst>
      <p:ext uri="{BB962C8B-B14F-4D97-AF65-F5344CB8AC3E}">
        <p14:creationId xmlns:p14="http://schemas.microsoft.com/office/powerpoint/2010/main" val="1617680653"/>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318</a:t>
            </a:r>
            <a:endParaRPr lang="en-GB" sz="1400" b="1" dirty="0">
              <a:latin typeface="Calibri" panose="020F0502020204030204" pitchFamily="34" charset="0"/>
            </a:endParaRPr>
          </a:p>
        </p:txBody>
      </p:sp>
      <p:sp>
        <p:nvSpPr>
          <p:cNvPr id="3" name="Rectangle 2"/>
          <p:cNvSpPr/>
          <p:nvPr/>
        </p:nvSpPr>
        <p:spPr>
          <a:xfrm>
            <a:off x="238559" y="1239718"/>
            <a:ext cx="4909505" cy="3471720"/>
          </a:xfrm>
          <a:prstGeom prst="rect">
            <a:avLst/>
          </a:prstGeom>
        </p:spPr>
        <p:txBody>
          <a:bodyPr wrap="square">
            <a:spAutoFit/>
          </a:bodyPr>
          <a:lstStyle/>
          <a:p>
            <a:pPr marL="457200" indent="-457200">
              <a:buClr>
                <a:srgbClr val="C00000"/>
              </a:buClr>
              <a:buFont typeface="+mj-lt"/>
              <a:buAutoNum type="arabicPeriod" startAt="2"/>
              <a:tabLst>
                <a:tab pos="2743200" algn="l"/>
              </a:tabLst>
            </a:pPr>
            <a:r>
              <a:rPr lang="en-US" sz="2440" dirty="0">
                <a:latin typeface="Arial" panose="020B0604020202020204" pitchFamily="34" charset="0"/>
                <a:cs typeface="Arial" panose="020B0604020202020204" pitchFamily="34" charset="0"/>
              </a:rPr>
              <a:t>The two-way table shows the subjects students like </a:t>
            </a:r>
            <a:r>
              <a:rPr lang="en-US" sz="2440" dirty="0" smtClean="0">
                <a:latin typeface="Arial" panose="020B0604020202020204" pitchFamily="34" charset="0"/>
                <a:cs typeface="Arial" panose="020B0604020202020204" pitchFamily="34" charset="0"/>
              </a:rPr>
              <a:t>best.</a:t>
            </a:r>
            <a:br>
              <a:rPr lang="en-US" sz="2440" dirty="0" smtClean="0">
                <a:latin typeface="Arial" panose="020B0604020202020204" pitchFamily="34" charset="0"/>
                <a:cs typeface="Arial" panose="020B0604020202020204" pitchFamily="34" charset="0"/>
              </a:rPr>
            </a:br>
            <a:r>
              <a:rPr lang="en-US" sz="2440" dirty="0" smtClean="0">
                <a:latin typeface="Arial" panose="020B0604020202020204" pitchFamily="34" charset="0"/>
                <a:cs typeface="Arial" panose="020B0604020202020204" pitchFamily="34" charset="0"/>
              </a:rPr>
              <a:t>Work </a:t>
            </a:r>
            <a:r>
              <a:rPr lang="en-US" sz="2440" dirty="0">
                <a:latin typeface="Arial" panose="020B0604020202020204" pitchFamily="34" charset="0"/>
                <a:cs typeface="Arial" panose="020B0604020202020204" pitchFamily="34" charset="0"/>
              </a:rPr>
              <a:t>out the probability that a student picked at random </a:t>
            </a:r>
            <a:endParaRPr lang="en-US" sz="244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440" dirty="0" smtClean="0">
                <a:latin typeface="Arial" panose="020B0604020202020204" pitchFamily="34" charset="0"/>
                <a:cs typeface="Arial" panose="020B0604020202020204" pitchFamily="34" charset="0"/>
              </a:rPr>
              <a:t>likes </a:t>
            </a:r>
            <a:r>
              <a:rPr lang="en-US" sz="2440" dirty="0">
                <a:latin typeface="Arial" panose="020B0604020202020204" pitchFamily="34" charset="0"/>
                <a:cs typeface="Arial" panose="020B0604020202020204" pitchFamily="34" charset="0"/>
              </a:rPr>
              <a:t>English best </a:t>
            </a:r>
            <a:endParaRPr lang="en-US" sz="244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440" dirty="0" smtClean="0">
                <a:latin typeface="Arial" panose="020B0604020202020204" pitchFamily="34" charset="0"/>
                <a:cs typeface="Arial" panose="020B0604020202020204" pitchFamily="34" charset="0"/>
              </a:rPr>
              <a:t>does </a:t>
            </a:r>
            <a:r>
              <a:rPr lang="en-US" sz="2440" dirty="0">
                <a:latin typeface="Arial" panose="020B0604020202020204" pitchFamily="34" charset="0"/>
                <a:cs typeface="Arial" panose="020B0604020202020204" pitchFamily="34" charset="0"/>
              </a:rPr>
              <a:t>not like science </a:t>
            </a:r>
            <a:r>
              <a:rPr lang="en-US" sz="2440" dirty="0" smtClean="0">
                <a:latin typeface="Arial" panose="020B0604020202020204" pitchFamily="34" charset="0"/>
                <a:cs typeface="Arial" panose="020B0604020202020204" pitchFamily="34" charset="0"/>
              </a:rPr>
              <a:t>best.</a:t>
            </a:r>
          </a:p>
          <a:p>
            <a:pPr marL="914400" lvl="1" indent="-457200">
              <a:buClr>
                <a:srgbClr val="C00000"/>
              </a:buClr>
              <a:buFont typeface="+mj-lt"/>
              <a:buAutoNum type="alphaLcPeriod"/>
              <a:tabLst>
                <a:tab pos="2743200" algn="l"/>
              </a:tabLst>
            </a:pPr>
            <a:r>
              <a:rPr lang="en-US" sz="2440" dirty="0" smtClean="0">
                <a:latin typeface="Arial" panose="020B0604020202020204" pitchFamily="34" charset="0"/>
                <a:cs typeface="Arial" panose="020B0604020202020204" pitchFamily="34" charset="0"/>
              </a:rPr>
              <a:t>Work </a:t>
            </a:r>
            <a:r>
              <a:rPr lang="en-US" sz="2440" dirty="0">
                <a:latin typeface="Arial" panose="020B0604020202020204" pitchFamily="34" charset="0"/>
                <a:cs typeface="Arial" panose="020B0604020202020204" pitchFamily="34" charset="0"/>
              </a:rPr>
              <a:t>out the probability that a male student picked at random likes maths best.</a:t>
            </a:r>
            <a:endParaRPr lang="en-US" sz="2440" dirty="0" smtClean="0">
              <a:latin typeface="Arial" panose="020B0604020202020204" pitchFamily="34" charset="0"/>
              <a:cs typeface="Arial" panose="020B0604020202020204" pitchFamily="34" charset="0"/>
            </a:endParaRPr>
          </a:p>
        </p:txBody>
      </p:sp>
      <p:sp>
        <p:nvSpPr>
          <p:cNvPr id="7" name="Flowchart: Delay 6"/>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62849009"/>
              </p:ext>
            </p:extLst>
          </p:nvPr>
        </p:nvGraphicFramePr>
        <p:xfrm>
          <a:off x="251520" y="5062304"/>
          <a:ext cx="4897945" cy="1463040"/>
        </p:xfrm>
        <a:graphic>
          <a:graphicData uri="http://schemas.openxmlformats.org/drawingml/2006/table">
            <a:tbl>
              <a:tblPr firstRow="1" bandRow="1">
                <a:tableStyleId>{5940675A-B579-460E-94D1-54222C63F5DA}</a:tableStyleId>
              </a:tblPr>
              <a:tblGrid>
                <a:gridCol w="1033780"/>
                <a:gridCol w="1071880"/>
                <a:gridCol w="906780"/>
                <a:gridCol w="1109980"/>
                <a:gridCol w="775525"/>
              </a:tblGrid>
              <a:tr h="339240">
                <a:tc>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b="1" dirty="0" smtClean="0">
                          <a:latin typeface="Arial" panose="020B0604020202020204" pitchFamily="34" charset="0"/>
                          <a:cs typeface="Arial" panose="020B0604020202020204" pitchFamily="34" charset="0"/>
                        </a:rPr>
                        <a:t>English</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Maths</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Science</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1800" b="1" dirty="0" smtClean="0">
                          <a:latin typeface="Arial" panose="020B0604020202020204" pitchFamily="34" charset="0"/>
                          <a:cs typeface="Arial" panose="020B0604020202020204" pitchFamily="34" charset="0"/>
                        </a:rPr>
                        <a:t>Male</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23</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22</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60</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1800" b="1" dirty="0" smtClean="0">
                          <a:latin typeface="Arial" panose="020B0604020202020204" pitchFamily="34" charset="0"/>
                          <a:cs typeface="Arial" panose="020B0604020202020204" pitchFamily="34" charset="0"/>
                        </a:rPr>
                        <a:t>Female</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32</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17</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21</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70</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240">
                <a:tc>
                  <a:txBody>
                    <a:bodyPr/>
                    <a:lstStyle/>
                    <a:p>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47</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40</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43</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130</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3227535131"/>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318</a:t>
            </a:r>
            <a:endParaRPr lang="en-GB" sz="1400" b="1" dirty="0">
              <a:latin typeface="Calibri" panose="020F0502020204030204" pitchFamily="34" charset="0"/>
            </a:endParaRPr>
          </a:p>
        </p:txBody>
      </p:sp>
      <p:sp>
        <p:nvSpPr>
          <p:cNvPr id="3" name="Rectangle 2"/>
          <p:cNvSpPr/>
          <p:nvPr/>
        </p:nvSpPr>
        <p:spPr>
          <a:xfrm>
            <a:off x="238559" y="2992884"/>
            <a:ext cx="8725929" cy="2308324"/>
          </a:xfrm>
          <a:prstGeom prst="rect">
            <a:avLst/>
          </a:prstGeom>
        </p:spPr>
        <p:txBody>
          <a:bodyPr wrap="square">
            <a:spAutoFit/>
          </a:bodyPr>
          <a:lstStyle/>
          <a:p>
            <a:pPr marL="342900" indent="-342900">
              <a:buClr>
                <a:srgbClr val="C00000"/>
              </a:buClr>
              <a:buFont typeface="+mj-lt"/>
              <a:buAutoNum type="arabicPeriod" startAt="3"/>
              <a:tabLst>
                <a:tab pos="2743200" algn="l"/>
              </a:tabLst>
            </a:pPr>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each of the events, state if the events are independent or dependent.</a:t>
            </a:r>
          </a:p>
          <a:p>
            <a:pPr marL="6858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Randomly </a:t>
            </a:r>
            <a:r>
              <a:rPr lang="en-US" dirty="0">
                <a:latin typeface="Arial" panose="020B0604020202020204" pitchFamily="34" charset="0"/>
                <a:cs typeface="Arial" panose="020B0604020202020204" pitchFamily="34" charset="0"/>
              </a:rPr>
              <a:t>choosing a chocolate from a box, eating it, and then </a:t>
            </a: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choosing </a:t>
            </a:r>
            <a:r>
              <a:rPr lang="en-US" dirty="0">
                <a:latin typeface="Arial" panose="020B0604020202020204" pitchFamily="34" charset="0"/>
                <a:cs typeface="Arial" panose="020B0604020202020204" pitchFamily="34" charset="0"/>
              </a:rPr>
              <a:t>another, </a:t>
            </a:r>
            <a:endParaRPr lang="en-US"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Rolling </a:t>
            </a:r>
            <a:r>
              <a:rPr lang="en-US" dirty="0">
                <a:latin typeface="Arial" panose="020B0604020202020204" pitchFamily="34" charset="0"/>
                <a:cs typeface="Arial" panose="020B0604020202020204" pitchFamily="34" charset="0"/>
              </a:rPr>
              <a:t>two six-sided dice, </a:t>
            </a:r>
            <a:endParaRPr lang="en-US"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Flipping </a:t>
            </a:r>
            <a:r>
              <a:rPr lang="en-US" dirty="0">
                <a:latin typeface="Arial" panose="020B0604020202020204" pitchFamily="34" charset="0"/>
                <a:cs typeface="Arial" panose="020B0604020202020204" pitchFamily="34" charset="0"/>
              </a:rPr>
              <a:t>a coin three times, </a:t>
            </a:r>
            <a:endParaRPr lang="en-US"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Choosing </a:t>
            </a:r>
            <a:r>
              <a:rPr lang="en-US" dirty="0">
                <a:latin typeface="Arial" panose="020B0604020202020204" pitchFamily="34" charset="0"/>
                <a:cs typeface="Arial" panose="020B0604020202020204" pitchFamily="34" charset="0"/>
              </a:rPr>
              <a:t>two socks from a drawer.</a:t>
            </a:r>
          </a:p>
          <a:p>
            <a:pPr marL="685800" lvl="1" indent="-342900">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Randomly </a:t>
            </a:r>
            <a:r>
              <a:rPr lang="en-US" dirty="0">
                <a:latin typeface="Arial" panose="020B0604020202020204" pitchFamily="34" charset="0"/>
                <a:cs typeface="Arial" panose="020B0604020202020204" pitchFamily="34" charset="0"/>
              </a:rPr>
              <a:t>choosing a counter from a bag, replacing it and then choosing another counter.</a:t>
            </a:r>
            <a:endParaRPr lang="en-US"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16416" y="2952368"/>
            <a:ext cx="548640" cy="548640"/>
          </a:xfrm>
          <a:prstGeom prst="rect">
            <a:avLst/>
          </a:prstGeom>
        </p:spPr>
      </p:pic>
      <p:grpSp>
        <p:nvGrpSpPr>
          <p:cNvPr id="10" name="Group 9"/>
          <p:cNvGrpSpPr/>
          <p:nvPr/>
        </p:nvGrpSpPr>
        <p:grpSpPr>
          <a:xfrm>
            <a:off x="251517" y="1281828"/>
            <a:ext cx="8633825" cy="1610017"/>
            <a:chOff x="150163" y="6494199"/>
            <a:chExt cx="5213924" cy="1610017"/>
          </a:xfrm>
        </p:grpSpPr>
        <p:sp>
          <p:nvSpPr>
            <p:cNvPr id="11" name="Rectangle 10"/>
            <p:cNvSpPr/>
            <p:nvPr/>
          </p:nvSpPr>
          <p:spPr>
            <a:xfrm flipH="1">
              <a:off x="150163" y="6673055"/>
              <a:ext cx="5213924"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If one event depends upon the outcome of another event, the two events are </a:t>
              </a:r>
              <a:r>
                <a:rPr lang="en-US" b="1" dirty="0">
                  <a:solidFill>
                    <a:schemeClr val="tx1"/>
                  </a:solidFill>
                  <a:latin typeface="Arial" panose="020B0604020202020204" pitchFamily="34" charset="0"/>
                  <a:cs typeface="Arial" panose="020B0604020202020204" pitchFamily="34" charset="0"/>
                </a:rPr>
                <a:t>dependent events</a:t>
              </a:r>
              <a:r>
                <a:rPr lang="en-US" dirty="0">
                  <a:solidFill>
                    <a:schemeClr val="tx1"/>
                  </a:solidFill>
                  <a:latin typeface="Arial" panose="020B0604020202020204" pitchFamily="34" charset="0"/>
                  <a:cs typeface="Arial" panose="020B0604020202020204" pitchFamily="34" charset="0"/>
                </a:rPr>
                <a:t>. For example, removing a red card from a pack of playing cards reduces the chance of choosing another red card.</a:t>
              </a:r>
            </a:p>
            <a:p>
              <a:r>
                <a:rPr lang="en-US" dirty="0">
                  <a:solidFill>
                    <a:schemeClr val="tx1"/>
                  </a:solidFill>
                  <a:latin typeface="Arial" panose="020B0604020202020204" pitchFamily="34" charset="0"/>
                  <a:cs typeface="Arial" panose="020B0604020202020204" pitchFamily="34" charset="0"/>
                </a:rPr>
                <a:t>A tree diagram can be used to solve problems involving dependent events.</a:t>
              </a:r>
            </a:p>
          </p:txBody>
        </p:sp>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13</a:t>
              </a:r>
              <a:endParaRPr lang="en-US" b="1" dirty="0">
                <a:latin typeface="Arial" panose="020B0604020202020204" pitchFamily="34" charset="0"/>
                <a:cs typeface="Arial" panose="020B0604020202020204" pitchFamily="34" charset="0"/>
              </a:endParaRPr>
            </a:p>
          </p:txBody>
        </p:sp>
      </p:grpSp>
      <p:grpSp>
        <p:nvGrpSpPr>
          <p:cNvPr id="13" name="Group 12"/>
          <p:cNvGrpSpPr/>
          <p:nvPr/>
        </p:nvGrpSpPr>
        <p:grpSpPr>
          <a:xfrm>
            <a:off x="251520" y="5301208"/>
            <a:ext cx="8633825" cy="1333018"/>
            <a:chOff x="150163" y="6494199"/>
            <a:chExt cx="5213924" cy="1333018"/>
          </a:xfrm>
        </p:grpSpPr>
        <p:sp>
          <p:nvSpPr>
            <p:cNvPr id="14" name="Rectangle 13"/>
            <p:cNvSpPr/>
            <p:nvPr/>
          </p:nvSpPr>
          <p:spPr>
            <a:xfrm flipH="1">
              <a:off x="150163" y="6673055"/>
              <a:ext cx="5213924" cy="115416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conditional probability </a:t>
              </a:r>
              <a:r>
                <a:rPr lang="en-US" dirty="0">
                  <a:solidFill>
                    <a:schemeClr val="tx1"/>
                  </a:solidFill>
                  <a:latin typeface="Arial" panose="020B0604020202020204" pitchFamily="34" charset="0"/>
                  <a:cs typeface="Arial" panose="020B0604020202020204" pitchFamily="34" charset="0"/>
                </a:rPr>
                <a:t>is the probability of a dependent event. The probability of the second outcome depends on what has already happened in the first outcome.</a:t>
              </a:r>
            </a:p>
          </p:txBody>
        </p:sp>
        <p:sp>
          <p:nvSpPr>
            <p:cNvPr id="15" name="Pentagon 14"/>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14</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53482776"/>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319</a:t>
            </a:r>
            <a:endParaRPr lang="en-GB" sz="1400" b="1" dirty="0">
              <a:latin typeface="Calibri" panose="020F0502020204030204" pitchFamily="34" charset="0"/>
            </a:endParaRPr>
          </a:p>
        </p:txBody>
      </p:sp>
      <p:sp>
        <p:nvSpPr>
          <p:cNvPr id="3" name="Rectangle 2"/>
          <p:cNvSpPr/>
          <p:nvPr/>
        </p:nvSpPr>
        <p:spPr>
          <a:xfrm>
            <a:off x="238559" y="1264692"/>
            <a:ext cx="8725929" cy="5509200"/>
          </a:xfrm>
          <a:prstGeom prst="rect">
            <a:avLst/>
          </a:prstGeom>
        </p:spPr>
        <p:txBody>
          <a:bodyPr wrap="square">
            <a:spAutoFit/>
          </a:bodyPr>
          <a:lstStyle/>
          <a:p>
            <a:pPr marL="342900" indent="-342900">
              <a:buClr>
                <a:srgbClr val="C00000"/>
              </a:buClr>
              <a:buFont typeface="+mj-lt"/>
              <a:buAutoNum type="arabicPeriod" startAt="3"/>
              <a:tabLst>
                <a:tab pos="2743200" algn="l"/>
              </a:tabLst>
            </a:pPr>
            <a:r>
              <a:rPr lang="en-US" sz="2200" dirty="0">
                <a:latin typeface="Arial" panose="020B0604020202020204" pitchFamily="34" charset="0"/>
                <a:cs typeface="Arial" panose="020B0604020202020204" pitchFamily="34" charset="0"/>
              </a:rPr>
              <a:t>Real The two-way table shows the number of deaths and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serious </a:t>
            </a:r>
            <a:r>
              <a:rPr lang="en-US" sz="2200" dirty="0">
                <a:latin typeface="Arial" panose="020B0604020202020204" pitchFamily="34" charset="0"/>
                <a:cs typeface="Arial" panose="020B0604020202020204" pitchFamily="34" charset="0"/>
              </a:rPr>
              <a:t>injuries caused by road traffic accidents in Great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Britain </a:t>
            </a:r>
            <a:r>
              <a:rPr lang="en-US" sz="2200" dirty="0">
                <a:latin typeface="Arial" panose="020B0604020202020204" pitchFamily="34" charset="0"/>
                <a:cs typeface="Arial" panose="020B0604020202020204" pitchFamily="34" charset="0"/>
              </a:rPr>
              <a:t>in 2013.</a:t>
            </a:r>
            <a:br>
              <a:rPr lang="en-US" sz="22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Work out an estimate for the </a:t>
            </a:r>
            <a:r>
              <a:rPr lang="en-US" sz="2200" dirty="0" smtClean="0">
                <a:latin typeface="Arial" panose="020B0604020202020204" pitchFamily="34" charset="0"/>
                <a:cs typeface="Arial" panose="020B0604020202020204" pitchFamily="34" charset="0"/>
              </a:rPr>
              <a:t>probability </a:t>
            </a: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that the </a:t>
            </a:r>
            <a:r>
              <a:rPr lang="en-US" sz="2200" dirty="0">
                <a:latin typeface="Arial" panose="020B0604020202020204" pitchFamily="34" charset="0"/>
                <a:cs typeface="Arial" panose="020B0604020202020204" pitchFamily="34" charset="0"/>
              </a:rPr>
              <a:t>accident is fatal given that the speed limit is 30mph</a:t>
            </a: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that </a:t>
            </a:r>
            <a:r>
              <a:rPr lang="en-US" sz="2200" dirty="0">
                <a:latin typeface="Arial" panose="020B0604020202020204" pitchFamily="34" charset="0"/>
                <a:cs typeface="Arial" panose="020B0604020202020204" pitchFamily="34" charset="0"/>
              </a:rPr>
              <a:t>the accident happens at 20 mph given that the accident is serious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that </a:t>
            </a:r>
            <a:r>
              <a:rPr lang="en-US" sz="2200" dirty="0">
                <a:latin typeface="Arial" panose="020B0604020202020204" pitchFamily="34" charset="0"/>
                <a:cs typeface="Arial" panose="020B0604020202020204" pitchFamily="34" charset="0"/>
              </a:rPr>
              <a:t>the accident is serious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given </a:t>
            </a:r>
            <a:r>
              <a:rPr lang="en-US" sz="2200" dirty="0">
                <a:latin typeface="Arial" panose="020B0604020202020204" pitchFamily="34" charset="0"/>
                <a:cs typeface="Arial" panose="020B0604020202020204" pitchFamily="34" charset="0"/>
              </a:rPr>
              <a:t>that the speed limit is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40 </a:t>
            </a:r>
            <a:r>
              <a:rPr lang="en-US" sz="2200" dirty="0">
                <a:latin typeface="Arial" panose="020B0604020202020204" pitchFamily="34" charset="0"/>
                <a:cs typeface="Arial" panose="020B0604020202020204" pitchFamily="34" charset="0"/>
              </a:rPr>
              <a:t>mph. Give your answers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to </a:t>
            </a:r>
            <a:r>
              <a:rPr lang="en-US" sz="2200" dirty="0">
                <a:latin typeface="Arial" panose="020B0604020202020204" pitchFamily="34" charset="0"/>
                <a:cs typeface="Arial" panose="020B0604020202020204" pitchFamily="34" charset="0"/>
              </a:rPr>
              <a:t>2 decimal places.</a:t>
            </a:r>
            <a:endParaRPr lang="en-US" sz="2200" dirty="0" smtClean="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96752"/>
            <a:ext cx="548640" cy="548640"/>
          </a:xfrm>
          <a:prstGeom prst="rect">
            <a:avLst/>
          </a:prstGeom>
        </p:spPr>
      </p:pic>
      <p:graphicFrame>
        <p:nvGraphicFramePr>
          <p:cNvPr id="17" name="Table 16"/>
          <p:cNvGraphicFramePr>
            <a:graphicFrameLocks noGrp="1"/>
          </p:cNvGraphicFramePr>
          <p:nvPr>
            <p:extLst>
              <p:ext uri="{D42A27DB-BD31-4B8C-83A1-F6EECF244321}">
                <p14:modId xmlns:p14="http://schemas.microsoft.com/office/powerpoint/2010/main" val="1106619875"/>
              </p:ext>
            </p:extLst>
          </p:nvPr>
        </p:nvGraphicFramePr>
        <p:xfrm>
          <a:off x="251520" y="2032248"/>
          <a:ext cx="8568952" cy="1828800"/>
        </p:xfrm>
        <a:graphic>
          <a:graphicData uri="http://schemas.openxmlformats.org/drawingml/2006/table">
            <a:tbl>
              <a:tblPr firstRow="1" bandRow="1">
                <a:tableStyleId>{5940675A-B579-460E-94D1-54222C63F5DA}</a:tableStyleId>
              </a:tblPr>
              <a:tblGrid>
                <a:gridCol w="1093121"/>
                <a:gridCol w="1549602"/>
                <a:gridCol w="1495166"/>
                <a:gridCol w="1495166"/>
                <a:gridCol w="1495166"/>
                <a:gridCol w="1440731"/>
              </a:tblGrid>
              <a:tr h="244827">
                <a:tc rowSpan="2" gridSpan="2">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4">
                  <a:txBody>
                    <a:bodyPr/>
                    <a:lstStyle/>
                    <a:p>
                      <a:pPr algn="ctr"/>
                      <a:r>
                        <a:rPr lang="en-US" sz="1800" b="1" dirty="0" smtClean="0">
                          <a:latin typeface="Arial" panose="020B0604020202020204" pitchFamily="34" charset="0"/>
                          <a:cs typeface="Arial" panose="020B0604020202020204" pitchFamily="34" charset="0"/>
                        </a:rPr>
                        <a:t>Speed Limit</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hMerge="1">
                  <a:txBody>
                    <a:bodyPr/>
                    <a:lstStyle/>
                    <a:p>
                      <a:endParaRPr lang="en-US"/>
                    </a:p>
                  </a:txBody>
                  <a:tcPr/>
                </a:tc>
              </a:tr>
              <a:tr h="244827">
                <a:tc gridSpan="2" vMerge="1">
                  <a:txBody>
                    <a:bodyPr/>
                    <a:lstStyle/>
                    <a:p>
                      <a:endParaRPr lang="en-US"/>
                    </a:p>
                  </a:txBody>
                  <a:tcPr/>
                </a:tc>
                <a:tc hMerge="1" vMerge="1">
                  <a:txBody>
                    <a:bodyPr/>
                    <a:lstStyle/>
                    <a:p>
                      <a:endParaRPr lang="en-US"/>
                    </a:p>
                  </a:txBody>
                  <a:tcPr/>
                </a:tc>
                <a:tc>
                  <a:txBody>
                    <a:bodyPr/>
                    <a:lstStyle/>
                    <a:p>
                      <a:pPr algn="ctr"/>
                      <a:r>
                        <a:rPr lang="en-US" sz="1800" b="1" dirty="0" smtClean="0">
                          <a:latin typeface="Arial" panose="020B0604020202020204" pitchFamily="34" charset="0"/>
                          <a:cs typeface="Arial" panose="020B0604020202020204" pitchFamily="34" charset="0"/>
                        </a:rPr>
                        <a:t>20 mph</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30 mph</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40 mph</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244827">
                <a:tc rowSpan="3">
                  <a:txBody>
                    <a:bodyPr/>
                    <a:lstStyle/>
                    <a:p>
                      <a:pPr algn="ctr"/>
                      <a:r>
                        <a:rPr lang="en-US" sz="1800" b="1" dirty="0" smtClean="0">
                          <a:latin typeface="Arial" panose="020B0604020202020204" pitchFamily="34" charset="0"/>
                          <a:cs typeface="Arial" panose="020B0604020202020204" pitchFamily="34" charset="0"/>
                        </a:rPr>
                        <a:t>Type of Injury</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B9CDE5"/>
                    </a:solidFill>
                  </a:tcPr>
                </a:tc>
                <a:tc>
                  <a:txBody>
                    <a:bodyPr/>
                    <a:lstStyle/>
                    <a:p>
                      <a:r>
                        <a:rPr lang="en-US" sz="1800" b="1" dirty="0" smtClean="0">
                          <a:latin typeface="Arial" panose="020B0604020202020204" pitchFamily="34" charset="0"/>
                          <a:cs typeface="Arial" panose="020B0604020202020204" pitchFamily="34" charset="0"/>
                        </a:rPr>
                        <a:t>Fatal</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6</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520</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155</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681</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44827">
                <a:tc vMerge="1">
                  <a:txBody>
                    <a:bodyPr/>
                    <a:lstStyle/>
                    <a:p>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r>
                        <a:rPr lang="en-US" sz="1800" b="1" dirty="0" smtClean="0">
                          <a:latin typeface="Arial" panose="020B0604020202020204" pitchFamily="34" charset="0"/>
                          <a:cs typeface="Arial" panose="020B0604020202020204" pitchFamily="34" charset="0"/>
                        </a:rPr>
                        <a:t>Serious</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420</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11582</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1662</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13664</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4827">
                <a:tc vMerge="1">
                  <a:txBody>
                    <a:bodyPr/>
                    <a:lstStyle/>
                    <a:p>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426</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12102</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1817</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14345</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mc:AlternateContent xmlns:mc="http://schemas.openxmlformats.org/markup-compatibility/2006" xmlns:a14="http://schemas.microsoft.com/office/drawing/2010/main">
        <mc:Choice Requires="a14">
          <p:sp>
            <p:nvSpPr>
              <p:cNvPr id="18" name="Rectangle 17"/>
              <p:cNvSpPr/>
              <p:nvPr/>
            </p:nvSpPr>
            <p:spPr>
              <a:xfrm flipH="1">
                <a:off x="4788024" y="5547706"/>
                <a:ext cx="4062363" cy="104964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Q4a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a:t>
                </a:r>
                <a14:m>
                  <m:oMath xmlns:m="http://schemas.openxmlformats.org/officeDocument/2006/math">
                    <m:f>
                      <m:fPr>
                        <m:ctrlPr>
                          <a:rPr lang="en-US" sz="2400" i="1" smtClean="0">
                            <a:solidFill>
                              <a:schemeClr val="tx1"/>
                            </a:solidFill>
                            <a:latin typeface="Cambria Math" panose="02040503050406030204" pitchFamily="18" charset="0"/>
                            <a:cs typeface="Arial" panose="020B0604020202020204" pitchFamily="34" charset="0"/>
                          </a:rPr>
                        </m:ctrlPr>
                      </m:fPr>
                      <m:num>
                        <m:r>
                          <m:rPr>
                            <m:sty m:val="p"/>
                          </m:rPr>
                          <a:rPr lang="en-US" sz="2400" i="1">
                            <a:solidFill>
                              <a:schemeClr val="tx1"/>
                            </a:solidFill>
                            <a:latin typeface="Cambria Math" panose="02040503050406030204" pitchFamily="18" charset="0"/>
                            <a:cs typeface="Arial" panose="020B0604020202020204" pitchFamily="34" charset="0"/>
                          </a:rPr>
                          <m:t>number</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of</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fatal</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accidents</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at</m:t>
                        </m:r>
                        <m:r>
                          <a:rPr lang="en-US" sz="2400" i="1">
                            <a:solidFill>
                              <a:schemeClr val="tx1"/>
                            </a:solidFill>
                            <a:latin typeface="Cambria Math" panose="02040503050406030204" pitchFamily="18" charset="0"/>
                            <a:cs typeface="Arial" panose="020B0604020202020204" pitchFamily="34" charset="0"/>
                          </a:rPr>
                          <m:t> 30 </m:t>
                        </m:r>
                        <m:r>
                          <m:rPr>
                            <m:sty m:val="p"/>
                          </m:rPr>
                          <a:rPr lang="en-US" sz="2400" i="1">
                            <a:solidFill>
                              <a:schemeClr val="tx1"/>
                            </a:solidFill>
                            <a:latin typeface="Cambria Math" panose="02040503050406030204" pitchFamily="18" charset="0"/>
                            <a:cs typeface="Arial" panose="020B0604020202020204" pitchFamily="34" charset="0"/>
                          </a:rPr>
                          <m:t>mph</m:t>
                        </m:r>
                      </m:num>
                      <m:den>
                        <m:r>
                          <m:rPr>
                            <m:sty m:val="p"/>
                          </m:rPr>
                          <a:rPr lang="en-US" sz="2400" i="1">
                            <a:solidFill>
                              <a:schemeClr val="tx1"/>
                            </a:solidFill>
                            <a:latin typeface="Cambria Math" panose="02040503050406030204" pitchFamily="18" charset="0"/>
                            <a:cs typeface="Arial" panose="020B0604020202020204" pitchFamily="34" charset="0"/>
                          </a:rPr>
                          <m:t>total</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number</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of</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accidents</m:t>
                        </m:r>
                        <m:r>
                          <a:rPr lang="en-US" sz="2400" i="1">
                            <a:solidFill>
                              <a:schemeClr val="tx1"/>
                            </a:solidFill>
                            <a:latin typeface="Cambria Math" panose="02040503050406030204" pitchFamily="18" charset="0"/>
                            <a:cs typeface="Arial" panose="020B0604020202020204" pitchFamily="34" charset="0"/>
                          </a:rPr>
                          <m:t> </m:t>
                        </m:r>
                        <m:r>
                          <m:rPr>
                            <m:sty m:val="p"/>
                          </m:rPr>
                          <a:rPr lang="en-US" sz="2400" i="1">
                            <a:solidFill>
                              <a:schemeClr val="tx1"/>
                            </a:solidFill>
                            <a:latin typeface="Cambria Math" panose="02040503050406030204" pitchFamily="18" charset="0"/>
                            <a:cs typeface="Arial" panose="020B0604020202020204" pitchFamily="34" charset="0"/>
                          </a:rPr>
                          <m:t>at</m:t>
                        </m:r>
                        <m:r>
                          <a:rPr lang="en-US" sz="2400" i="1">
                            <a:solidFill>
                              <a:schemeClr val="tx1"/>
                            </a:solidFill>
                            <a:latin typeface="Cambria Math" panose="02040503050406030204" pitchFamily="18" charset="0"/>
                            <a:cs typeface="Arial" panose="020B0604020202020204" pitchFamily="34" charset="0"/>
                          </a:rPr>
                          <m:t> 30 </m:t>
                        </m:r>
                        <m:r>
                          <m:rPr>
                            <m:sty m:val="p"/>
                          </m:rPr>
                          <a:rPr lang="en-US" sz="2400" i="1">
                            <a:solidFill>
                              <a:schemeClr val="tx1"/>
                            </a:solidFill>
                            <a:latin typeface="Cambria Math" panose="02040503050406030204" pitchFamily="18" charset="0"/>
                            <a:cs typeface="Arial" panose="020B0604020202020204" pitchFamily="34" charset="0"/>
                          </a:rPr>
                          <m:t>mph</m:t>
                        </m:r>
                      </m:den>
                    </m:f>
                  </m:oMath>
                </a14:m>
                <a:endParaRPr lang="en-US" sz="2400" dirty="0">
                  <a:solidFill>
                    <a:schemeClr val="tx1"/>
                  </a:solidFill>
                  <a:latin typeface="Arial" panose="020B0604020202020204" pitchFamily="34" charset="0"/>
                  <a:cs typeface="Arial" panose="020B0604020202020204" pitchFamily="34" charset="0"/>
                </a:endParaRPr>
              </a:p>
            </p:txBody>
          </p:sp>
        </mc:Choice>
        <mc:Fallback xmlns="">
          <p:sp>
            <p:nvSpPr>
              <p:cNvPr id="18" name="Rectangle 17"/>
              <p:cNvSpPr>
                <a:spLocks noRot="1" noChangeAspect="1" noMove="1" noResize="1" noEditPoints="1" noAdjustHandles="1" noChangeArrowheads="1" noChangeShapeType="1" noTextEdit="1"/>
              </p:cNvSpPr>
              <p:nvPr/>
            </p:nvSpPr>
            <p:spPr>
              <a:xfrm flipH="1">
                <a:off x="4788024" y="5547706"/>
                <a:ext cx="4062363" cy="1049646"/>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830475486"/>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44624"/>
            <a:ext cx="7563798" cy="648072"/>
          </a:xfrm>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319</a:t>
            </a:r>
            <a:endParaRPr lang="en-GB" sz="1400" b="1" dirty="0">
              <a:latin typeface="Calibri" panose="020F0502020204030204" pitchFamily="34" charset="0"/>
            </a:endParaRPr>
          </a:p>
        </p:txBody>
      </p:sp>
      <p:grpSp>
        <p:nvGrpSpPr>
          <p:cNvPr id="6" name="Group 5"/>
          <p:cNvGrpSpPr/>
          <p:nvPr/>
        </p:nvGrpSpPr>
        <p:grpSpPr>
          <a:xfrm>
            <a:off x="179512" y="1196752"/>
            <a:ext cx="8712968" cy="5472608"/>
            <a:chOff x="3483872" y="1089031"/>
            <a:chExt cx="5264592" cy="5472608"/>
          </a:xfrm>
        </p:grpSpPr>
        <p:sp>
          <p:nvSpPr>
            <p:cNvPr id="8" name="Round Diagonal Corner Rectangle 7"/>
            <p:cNvSpPr/>
            <p:nvPr/>
          </p:nvSpPr>
          <p:spPr>
            <a:xfrm>
              <a:off x="3491880" y="1264811"/>
              <a:ext cx="5256584" cy="5296828"/>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58865" y="1547595"/>
              <a:ext cx="5146090" cy="1792798"/>
            </a:xfrm>
            <a:prstGeom prst="rect">
              <a:avLst/>
            </a:prstGeom>
          </p:spPr>
          <p:txBody>
            <a:bodyPr wrap="square">
              <a:spAutoFit/>
            </a:bodyPr>
            <a:lstStyle/>
            <a:p>
              <a:pPr>
                <a:spcAft>
                  <a:spcPts val="0"/>
                </a:spcAft>
                <a:tabLst>
                  <a:tab pos="4972050" algn="r"/>
                </a:tabLst>
              </a:pPr>
              <a:r>
                <a:rPr lang="en-US" sz="2000" dirty="0"/>
                <a:t>There are 10 pencils in Toby's pencil </a:t>
              </a:r>
              <a:r>
                <a:rPr lang="en-US" sz="2000" dirty="0" smtClean="0"/>
                <a:t>case. Seven </a:t>
              </a:r>
              <a:r>
                <a:rPr lang="en-US" sz="2000" dirty="0"/>
                <a:t>of the pencils are HB </a:t>
              </a:r>
              <a:r>
                <a:rPr lang="en-US" sz="2000" dirty="0" smtClean="0"/>
                <a:t>pencils. Toby </a:t>
              </a:r>
              <a:r>
                <a:rPr lang="en-US" sz="2000" dirty="0"/>
                <a:t>takes two pencils out of his pencil case.</a:t>
              </a:r>
            </a:p>
            <a:p>
              <a:pPr>
                <a:spcAft>
                  <a:spcPts val="0"/>
                </a:spcAft>
                <a:tabLst>
                  <a:tab pos="4972050" algn="r"/>
                </a:tabLst>
              </a:pPr>
              <a:r>
                <a:rPr lang="en-US" sz="2000" dirty="0"/>
                <a:t>Draw a tree diagram to show all the possible outcomes.</a:t>
              </a:r>
            </a:p>
            <a:p>
              <a:pPr>
                <a:spcAft>
                  <a:spcPts val="0"/>
                </a:spcAft>
                <a:tabLst>
                  <a:tab pos="4972050" algn="r"/>
                </a:tabLst>
              </a:pPr>
              <a:r>
                <a:rPr lang="en-US" sz="2000" dirty="0"/>
                <a:t>Work out the probability that he picks out at least one </a:t>
              </a:r>
              <a:r>
                <a:rPr lang="en-US" sz="2000" dirty="0" smtClean="0"/>
                <a:t>HB </a:t>
              </a:r>
              <a:r>
                <a:rPr lang="en-US" sz="2000" dirty="0"/>
                <a:t>pencil</a:t>
              </a:r>
              <a:r>
                <a:rPr lang="en-US" sz="2000" dirty="0" smtClean="0"/>
                <a:t>.</a:t>
              </a:r>
              <a:br>
                <a:rPr lang="en-US" sz="2000" dirty="0" smtClean="0"/>
              </a:br>
              <a:endParaRPr lang="en-US" sz="1050" dirty="0"/>
            </a:p>
            <a:p>
              <a:pPr>
                <a:spcAft>
                  <a:spcPts val="0"/>
                </a:spcAft>
                <a:tabLst>
                  <a:tab pos="2286000" algn="l"/>
                </a:tabLst>
              </a:pPr>
              <a:r>
                <a:rPr lang="en-US" sz="2000" b="1" dirty="0" smtClean="0">
                  <a:solidFill>
                    <a:srgbClr val="7030A0"/>
                  </a:solidFill>
                  <a:latin typeface="Comic Sans MS" panose="030F0702030302020204" pitchFamily="66" charset="0"/>
                </a:rPr>
                <a:t>1st pencil	2nd </a:t>
              </a:r>
              <a:r>
                <a:rPr lang="en-US" sz="2000" b="1" dirty="0">
                  <a:solidFill>
                    <a:srgbClr val="7030A0"/>
                  </a:solidFill>
                  <a:latin typeface="Comic Sans MS" panose="030F0702030302020204" pitchFamily="66" charset="0"/>
                </a:rPr>
                <a:t>pencil</a:t>
              </a:r>
              <a:endParaRPr lang="en-US" sz="200" b="1" dirty="0" smtClean="0">
                <a:solidFill>
                  <a:srgbClr val="7030A0"/>
                </a:solidFill>
                <a:latin typeface="Comic Sans MS" panose="030F0702030302020204" pitchFamily="66" charset="0"/>
              </a:endParaRPr>
            </a:p>
          </p:txBody>
        </p:sp>
        <p:sp>
          <p:nvSpPr>
            <p:cNvPr id="9" name="Round Diagonal Corner Rectangle 8"/>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5</a:t>
              </a:r>
              <a:endParaRPr lang="en-US" sz="2000" b="1" dirty="0">
                <a:solidFill>
                  <a:schemeClr val="bg1"/>
                </a:solidFill>
                <a:latin typeface="Arial" panose="020B0604020202020204" pitchFamily="34" charset="0"/>
                <a:cs typeface="Arial" panose="020B0604020202020204" pitchFamily="34" charset="0"/>
              </a:endParaRPr>
            </a:p>
          </p:txBody>
        </p:sp>
      </p:grpSp>
      <p:sp>
        <p:nvSpPr>
          <p:cNvPr id="3" name="Rectangle 2"/>
          <p:cNvSpPr/>
          <p:nvPr/>
        </p:nvSpPr>
        <p:spPr>
          <a:xfrm>
            <a:off x="613682" y="3030062"/>
            <a:ext cx="429926" cy="369332"/>
          </a:xfrm>
          <a:prstGeom prst="rect">
            <a:avLst/>
          </a:prstGeom>
        </p:spPr>
        <p:txBody>
          <a:bodyPr wrap="none">
            <a:spAutoFit/>
          </a:bodyPr>
          <a:lstStyle/>
          <a:p>
            <a:pPr>
              <a:spcAft>
                <a:spcPts val="0"/>
              </a:spcAft>
              <a:tabLst>
                <a:tab pos="4972050" algn="r"/>
              </a:tabLst>
            </a:pPr>
            <a:r>
              <a:rPr lang="en-US" dirty="0">
                <a:solidFill>
                  <a:srgbClr val="002060"/>
                </a:solidFill>
                <a:latin typeface="Comic Sans MS" panose="030F0702030302020204" pitchFamily="66" charset="0"/>
              </a:rPr>
              <a:t>a. </a:t>
            </a:r>
            <a:endParaRPr lang="en-US" dirty="0">
              <a:latin typeface="Comic Sans MS" panose="030F0702030302020204" pitchFamily="66" charset="0"/>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7544" y="3356992"/>
            <a:ext cx="3312368" cy="3229366"/>
          </a:xfrm>
          <a:prstGeom prst="rect">
            <a:avLst/>
          </a:prstGeom>
        </p:spPr>
      </p:pic>
      <p:sp>
        <p:nvSpPr>
          <p:cNvPr id="12" name="Rectangle 11"/>
          <p:cNvSpPr/>
          <p:nvPr/>
        </p:nvSpPr>
        <p:spPr>
          <a:xfrm flipH="1">
            <a:off x="4283967" y="3655446"/>
            <a:ext cx="4527748"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schemeClr val="tx1"/>
                </a:solidFill>
                <a:latin typeface="Arial" panose="020B0604020202020204" pitchFamily="34" charset="0"/>
                <a:cs typeface="Arial" panose="020B0604020202020204" pitchFamily="34" charset="0"/>
              </a:rPr>
              <a:t>Taking two pencils from the pencil case at the same time is the same as taking one pencil, then another (without replacement).</a:t>
            </a:r>
          </a:p>
        </p:txBody>
      </p:sp>
      <p:sp>
        <p:nvSpPr>
          <p:cNvPr id="13" name="Rectangle 12"/>
          <p:cNvSpPr/>
          <p:nvPr/>
        </p:nvSpPr>
        <p:spPr>
          <a:xfrm flipH="1">
            <a:off x="4292724" y="5301208"/>
            <a:ext cx="4527748"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a:solidFill>
                  <a:schemeClr val="tx1"/>
                </a:solidFill>
                <a:latin typeface="Arial" panose="020B0604020202020204" pitchFamily="34" charset="0"/>
                <a:cs typeface="Arial" panose="020B0604020202020204" pitchFamily="34" charset="0"/>
              </a:rPr>
              <a:t>You don't need to simplify probability fractions, but sometimes it makes calculations easier.</a:t>
            </a:r>
          </a:p>
        </p:txBody>
      </p:sp>
      <p:cxnSp>
        <p:nvCxnSpPr>
          <p:cNvPr id="11" name="Straight Arrow Connector 10"/>
          <p:cNvCxnSpPr>
            <a:stCxn id="13" idx="3"/>
          </p:cNvCxnSpPr>
          <p:nvPr/>
        </p:nvCxnSpPr>
        <p:spPr>
          <a:xfrm flipH="1">
            <a:off x="2771800" y="5809040"/>
            <a:ext cx="1520924" cy="5814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p:cNvCxnSpPr>
          <p:nvPr/>
        </p:nvCxnSpPr>
        <p:spPr>
          <a:xfrm flipH="1" flipV="1">
            <a:off x="3540833" y="4317165"/>
            <a:ext cx="743134" cy="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1058234"/>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320</a:t>
            </a:r>
            <a:endParaRPr lang="en-GB" sz="1400" b="1" dirty="0">
              <a:latin typeface="Calibri" panose="020F0502020204030204" pitchFamily="34" charset="0"/>
            </a:endParaRPr>
          </a:p>
        </p:txBody>
      </p:sp>
      <p:sp>
        <p:nvSpPr>
          <p:cNvPr id="3" name="Rectangle 2"/>
          <p:cNvSpPr/>
          <p:nvPr/>
        </p:nvSpPr>
        <p:spPr>
          <a:xfrm>
            <a:off x="238559" y="1239718"/>
            <a:ext cx="5269545" cy="3016210"/>
          </a:xfrm>
          <a:prstGeom prst="rect">
            <a:avLst/>
          </a:prstGeom>
        </p:spPr>
        <p:txBody>
          <a:bodyPr wrap="square">
            <a:spAutoFit/>
          </a:bodyPr>
          <a:lstStyle/>
          <a:p>
            <a:pPr marL="342900" indent="-342900">
              <a:buClr>
                <a:srgbClr val="C00000"/>
              </a:buClr>
              <a:buFont typeface="+mj-lt"/>
              <a:buAutoNum type="arabicPeriod" startAt="5"/>
              <a:tabLst>
                <a:tab pos="2743200" algn="l"/>
              </a:tabLst>
            </a:pPr>
            <a:r>
              <a:rPr lang="en-US" sz="1900" dirty="0">
                <a:latin typeface="Arial" panose="020B0604020202020204" pitchFamily="34" charset="0"/>
                <a:cs typeface="Arial" panose="020B0604020202020204" pitchFamily="34" charset="0"/>
              </a:rPr>
              <a:t>Chris has a bag containing 5 red and 3 orange </a:t>
            </a:r>
            <a:r>
              <a:rPr lang="en-US" sz="1900" dirty="0" smtClean="0">
                <a:latin typeface="Arial" panose="020B0604020202020204" pitchFamily="34" charset="0"/>
                <a:cs typeface="Arial" panose="020B0604020202020204" pitchFamily="34" charset="0"/>
              </a:rPr>
              <a:t>sweets</a:t>
            </a:r>
            <a:r>
              <a:rPr lang="en-US" sz="1900" dirty="0">
                <a:latin typeface="Arial" panose="020B0604020202020204" pitchFamily="34" charset="0"/>
                <a:cs typeface="Arial" panose="020B0604020202020204" pitchFamily="34" charset="0"/>
              </a:rPr>
              <a:t>. He chooses a sweet at random and eats </a:t>
            </a:r>
            <a:r>
              <a:rPr lang="en-US" sz="1900" dirty="0" smtClean="0">
                <a:latin typeface="Arial" panose="020B0604020202020204" pitchFamily="34" charset="0"/>
                <a:cs typeface="Arial" panose="020B0604020202020204" pitchFamily="34" charset="0"/>
              </a:rPr>
              <a:t>it.</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He </a:t>
            </a:r>
            <a:r>
              <a:rPr lang="en-US" sz="1900" dirty="0">
                <a:latin typeface="Arial" panose="020B0604020202020204" pitchFamily="34" charset="0"/>
                <a:cs typeface="Arial" panose="020B0604020202020204" pitchFamily="34" charset="0"/>
              </a:rPr>
              <a:t>then chooses another sweet at random.</a:t>
            </a:r>
          </a:p>
          <a:p>
            <a:pPr marL="800100" lvl="1" indent="-34290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Copy </a:t>
            </a:r>
            <a:r>
              <a:rPr lang="en-US" sz="1900" dirty="0">
                <a:latin typeface="Arial" panose="020B0604020202020204" pitchFamily="34" charset="0"/>
                <a:cs typeface="Arial" panose="020B0604020202020204" pitchFamily="34" charset="0"/>
              </a:rPr>
              <a:t>and complete the tree diagram to show all the probabilities, </a:t>
            </a:r>
            <a:endParaRPr lang="en-US" sz="19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Work </a:t>
            </a:r>
            <a:r>
              <a:rPr lang="en-US" sz="1900" dirty="0">
                <a:latin typeface="Arial" panose="020B0604020202020204" pitchFamily="34" charset="0"/>
                <a:cs typeface="Arial" panose="020B0604020202020204" pitchFamily="34" charset="0"/>
              </a:rPr>
              <a:t>out the probability that the sweets will be</a:t>
            </a:r>
          </a:p>
          <a:p>
            <a:pPr marL="1200150" lvl="2" indent="-400050">
              <a:buClr>
                <a:srgbClr val="C00000"/>
              </a:buClr>
              <a:buFont typeface="+mj-lt"/>
              <a:buAutoNum type="romanLcPeriod"/>
              <a:tabLst>
                <a:tab pos="2743200" algn="l"/>
              </a:tabLst>
            </a:pP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same colour</a:t>
            </a:r>
          </a:p>
          <a:p>
            <a:pPr marL="1200150" lvl="2" indent="-400050">
              <a:buClr>
                <a:srgbClr val="C00000"/>
              </a:buClr>
              <a:buFont typeface="+mj-lt"/>
              <a:buAutoNum type="romanLcPeriod"/>
              <a:tabLst>
                <a:tab pos="2743200" algn="l"/>
              </a:tabLst>
            </a:pPr>
            <a:r>
              <a:rPr lang="en-US" sz="1900" dirty="0" smtClean="0">
                <a:latin typeface="Arial" panose="020B0604020202020204" pitchFamily="34" charset="0"/>
                <a:cs typeface="Arial" panose="020B0604020202020204" pitchFamily="34" charset="0"/>
              </a:rPr>
              <a:t>one </a:t>
            </a:r>
            <a:r>
              <a:rPr lang="en-US" sz="1900" dirty="0">
                <a:latin typeface="Arial" panose="020B0604020202020204" pitchFamily="34" charset="0"/>
                <a:cs typeface="Arial" panose="020B0604020202020204" pitchFamily="34" charset="0"/>
              </a:rPr>
              <a:t>of each </a:t>
            </a:r>
            <a:r>
              <a:rPr lang="en-US" sz="1900" dirty="0" smtClean="0">
                <a:latin typeface="Arial" panose="020B0604020202020204" pitchFamily="34" charset="0"/>
                <a:cs typeface="Arial" panose="020B0604020202020204" pitchFamily="34" charset="0"/>
              </a:rPr>
              <a:t>colour    </a:t>
            </a:r>
            <a:r>
              <a:rPr lang="en-US" sz="1900" dirty="0" smtClean="0">
                <a:solidFill>
                  <a:srgbClr val="C00000"/>
                </a:solidFill>
                <a:latin typeface="Arial" panose="020B0604020202020204" pitchFamily="34" charset="0"/>
                <a:cs typeface="Arial" panose="020B0604020202020204" pitchFamily="34" charset="0"/>
              </a:rPr>
              <a:t>iii.</a:t>
            </a:r>
            <a:r>
              <a:rPr lang="en-US" sz="1900" dirty="0" smtClean="0">
                <a:latin typeface="Arial" panose="020B0604020202020204" pitchFamily="34" charset="0"/>
                <a:cs typeface="Arial" panose="020B0604020202020204" pitchFamily="34" charset="0"/>
              </a:rPr>
              <a:t> not </a:t>
            </a:r>
            <a:r>
              <a:rPr lang="en-US" sz="1900" dirty="0">
                <a:latin typeface="Arial" panose="020B0604020202020204" pitchFamily="34" charset="0"/>
                <a:cs typeface="Arial" panose="020B0604020202020204" pitchFamily="34" charset="0"/>
              </a:rPr>
              <a:t>orange.</a:t>
            </a:r>
            <a:endParaRPr lang="en-US" sz="1900"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86848" y="4209035"/>
            <a:ext cx="3393625" cy="240037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1600039543"/>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320</a:t>
            </a:r>
            <a:endParaRPr lang="en-GB" sz="1400" b="1" dirty="0">
              <a:latin typeface="Calibri" panose="020F0502020204030204" pitchFamily="34" charset="0"/>
            </a:endParaRPr>
          </a:p>
        </p:txBody>
      </p:sp>
      <p:sp>
        <p:nvSpPr>
          <p:cNvPr id="3" name="Rectangle 2"/>
          <p:cNvSpPr/>
          <p:nvPr/>
        </p:nvSpPr>
        <p:spPr>
          <a:xfrm>
            <a:off x="238559" y="1239718"/>
            <a:ext cx="5269545" cy="3016210"/>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1900" b="1" dirty="0">
                <a:solidFill>
                  <a:srgbClr val="C00000"/>
                </a:solidFill>
                <a:latin typeface="Arial" panose="020B0604020202020204" pitchFamily="34" charset="0"/>
                <a:cs typeface="Arial" panose="020B0604020202020204" pitchFamily="34" charset="0"/>
              </a:rPr>
              <a:t>Problem-solving</a:t>
            </a:r>
            <a:r>
              <a:rPr lang="en-US" sz="1900" dirty="0">
                <a:solidFill>
                  <a:srgbClr val="C00000"/>
                </a:solidFill>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In a group of students, 55% are girls. 30% of these girls prefer to play electronic games on a hand-held gaming </a:t>
            </a:r>
            <a:r>
              <a:rPr lang="en-US" sz="1900" dirty="0" smtClean="0">
                <a:latin typeface="Arial" panose="020B0604020202020204" pitchFamily="34" charset="0"/>
                <a:cs typeface="Arial" panose="020B0604020202020204" pitchFamily="34" charset="0"/>
              </a:rPr>
              <a:t>device.</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75</a:t>
            </a:r>
            <a:r>
              <a:rPr lang="en-US" sz="1900" dirty="0">
                <a:latin typeface="Arial" panose="020B0604020202020204" pitchFamily="34" charset="0"/>
                <a:cs typeface="Arial" panose="020B0604020202020204" pitchFamily="34" charset="0"/>
              </a:rPr>
              <a:t>% of the boys prefer to play electronic games on a games </a:t>
            </a:r>
            <a:r>
              <a:rPr lang="en-US" sz="1900" dirty="0" smtClean="0">
                <a:latin typeface="Arial" panose="020B0604020202020204" pitchFamily="34" charset="0"/>
                <a:cs typeface="Arial" panose="020B0604020202020204" pitchFamily="34" charset="0"/>
              </a:rPr>
              <a:t>console.</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One </a:t>
            </a:r>
            <a:r>
              <a:rPr lang="en-US" sz="1900" dirty="0">
                <a:latin typeface="Arial" panose="020B0604020202020204" pitchFamily="34" charset="0"/>
                <a:cs typeface="Arial" panose="020B0604020202020204" pitchFamily="34" charset="0"/>
              </a:rPr>
              <a:t>student is chosen at </a:t>
            </a:r>
            <a:r>
              <a:rPr lang="en-US" sz="1900" dirty="0" smtClean="0">
                <a:latin typeface="Arial" panose="020B0604020202020204" pitchFamily="34" charset="0"/>
                <a:cs typeface="Arial" panose="020B0604020202020204" pitchFamily="34" charset="0"/>
              </a:rPr>
              <a:t>random.</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Find </a:t>
            </a:r>
            <a:r>
              <a:rPr lang="en-US" sz="1900" dirty="0">
                <a:latin typeface="Arial" panose="020B0604020202020204" pitchFamily="34" charset="0"/>
                <a:cs typeface="Arial" panose="020B0604020202020204" pitchFamily="34" charset="0"/>
              </a:rPr>
              <a:t>the probability that this is a boy who prefers to play games on a hand-held gaming device.</a:t>
            </a:r>
            <a:endParaRPr lang="en-US" sz="1900" dirty="0" smtClean="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37090"/>
          </a:xfrm>
          <a:prstGeom prst="rect">
            <a:avLst/>
          </a:prstGeom>
        </p:spPr>
      </p:pic>
      <p:sp>
        <p:nvSpPr>
          <p:cNvPr id="7" name="Rectangle 6"/>
          <p:cNvSpPr/>
          <p:nvPr/>
        </p:nvSpPr>
        <p:spPr>
          <a:xfrm flipH="1">
            <a:off x="225755" y="4289028"/>
            <a:ext cx="5204539" cy="2308324"/>
          </a:xfrm>
          <a:prstGeom prst="rect">
            <a:avLst/>
          </a:prstGeom>
          <a:solidFill>
            <a:srgbClr val="FEF1E1"/>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Q6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Draw a tree diagram</a:t>
            </a: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43608" y="4725144"/>
            <a:ext cx="3524994" cy="1844116"/>
          </a:xfrm>
          <a:prstGeom prst="rect">
            <a:avLst/>
          </a:prstGeom>
        </p:spPr>
      </p:pic>
    </p:spTree>
    <p:extLst>
      <p:ext uri="{BB962C8B-B14F-4D97-AF65-F5344CB8AC3E}">
        <p14:creationId xmlns:p14="http://schemas.microsoft.com/office/powerpoint/2010/main" val="3119091479"/>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320</a:t>
            </a:r>
            <a:endParaRPr lang="en-GB" sz="1400" b="1" dirty="0">
              <a:latin typeface="Calibri" panose="020F0502020204030204" pitchFamily="34" charset="0"/>
            </a:endParaRPr>
          </a:p>
        </p:txBody>
      </p:sp>
      <p:sp>
        <p:nvSpPr>
          <p:cNvPr id="3" name="Rectangle 2"/>
          <p:cNvSpPr/>
          <p:nvPr/>
        </p:nvSpPr>
        <p:spPr>
          <a:xfrm>
            <a:off x="238559" y="1239718"/>
            <a:ext cx="5269545" cy="5509200"/>
          </a:xfrm>
          <a:prstGeom prst="rect">
            <a:avLst/>
          </a:prstGeom>
        </p:spPr>
        <p:txBody>
          <a:bodyPr wrap="square">
            <a:spAutoFit/>
          </a:bodyPr>
          <a:lstStyle/>
          <a:p>
            <a:pPr marL="457200" indent="-457200">
              <a:buClr>
                <a:srgbClr val="C00000"/>
              </a:buClr>
              <a:buFont typeface="+mj-lt"/>
              <a:buAutoNum type="arabicPeriod" startAt="7"/>
              <a:tabLst>
                <a:tab pos="2743200" algn="l"/>
              </a:tabLst>
            </a:pPr>
            <a:r>
              <a:rPr lang="en-US" sz="2200" b="1" dirty="0">
                <a:solidFill>
                  <a:srgbClr val="C00000"/>
                </a:solidFill>
                <a:latin typeface="Arial" panose="020B0604020202020204" pitchFamily="34" charset="0"/>
                <a:cs typeface="Arial" panose="020B0604020202020204" pitchFamily="34" charset="0"/>
              </a:rPr>
              <a:t>Problem-solving</a:t>
            </a:r>
            <a:r>
              <a:rPr lang="en-US" sz="2200" dirty="0">
                <a:solidFill>
                  <a:srgbClr val="C000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Callum </a:t>
            </a:r>
            <a:r>
              <a:rPr lang="en-US" sz="2200" dirty="0">
                <a:latin typeface="Arial" panose="020B0604020202020204" pitchFamily="34" charset="0"/>
                <a:cs typeface="Arial" panose="020B0604020202020204" pitchFamily="34" charset="0"/>
              </a:rPr>
              <a:t>either walks to school or travels by </a:t>
            </a:r>
            <a:r>
              <a:rPr lang="en-US" sz="2200" dirty="0" smtClean="0">
                <a:latin typeface="Arial" panose="020B0604020202020204" pitchFamily="34" charset="0"/>
                <a:cs typeface="Arial" panose="020B0604020202020204" pitchFamily="34" charset="0"/>
              </a:rPr>
              <a:t>car.</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probability that he walks to school is 0.65. If he walks to school, the probability that </a:t>
            </a:r>
            <a:r>
              <a:rPr lang="en-US" sz="2200" dirty="0" smtClean="0">
                <a:latin typeface="Arial" panose="020B0604020202020204" pitchFamily="34" charset="0"/>
                <a:cs typeface="Arial" panose="020B0604020202020204" pitchFamily="34" charset="0"/>
              </a:rPr>
              <a:t>he </a:t>
            </a:r>
            <a:r>
              <a:rPr lang="en-US" sz="2200" dirty="0">
                <a:latin typeface="Arial" panose="020B0604020202020204" pitchFamily="34" charset="0"/>
                <a:cs typeface="Arial" panose="020B0604020202020204" pitchFamily="34" charset="0"/>
              </a:rPr>
              <a:t>will be late is </a:t>
            </a:r>
            <a:r>
              <a:rPr lang="en-US" sz="2200" dirty="0" smtClean="0">
                <a:latin typeface="Arial" panose="020B0604020202020204" pitchFamily="34" charset="0"/>
                <a:cs typeface="Arial" panose="020B0604020202020204" pitchFamily="34" charset="0"/>
              </a:rPr>
              <a:t>0.3</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If </a:t>
            </a:r>
            <a:r>
              <a:rPr lang="en-US" sz="2200" dirty="0">
                <a:latin typeface="Arial" panose="020B0604020202020204" pitchFamily="34" charset="0"/>
                <a:cs typeface="Arial" panose="020B0604020202020204" pitchFamily="34" charset="0"/>
              </a:rPr>
              <a:t>he travels to school by car, the probability that he will be late is 0.05 Work out the probability that he will not be late</a:t>
            </a:r>
            <a:r>
              <a:rPr lang="en-US" sz="220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9"/>
              <a:tabLst>
                <a:tab pos="2743200" algn="l"/>
              </a:tabLst>
            </a:pPr>
            <a:r>
              <a:rPr lang="en-US" sz="2200" b="1" dirty="0">
                <a:solidFill>
                  <a:srgbClr val="C00000"/>
                </a:solidFill>
                <a:latin typeface="Arial" panose="020B0604020202020204" pitchFamily="34" charset="0"/>
                <a:cs typeface="Arial" panose="020B0604020202020204" pitchFamily="34" charset="0"/>
              </a:rPr>
              <a:t>Problem-solving</a:t>
            </a:r>
            <a:r>
              <a:rPr lang="en-US" sz="2200" dirty="0">
                <a:latin typeface="Arial" panose="020B0604020202020204" pitchFamily="34" charset="0"/>
                <a:cs typeface="Arial" panose="020B0604020202020204" pitchFamily="34" charset="0"/>
              </a:rPr>
              <a:t> There are 5 boxes of cornflakes and 7 boxes of puffed wheat. Mike and Reece both choose a box at </a:t>
            </a:r>
            <a:r>
              <a:rPr lang="en-US" sz="2200" dirty="0" smtClean="0">
                <a:latin typeface="Arial" panose="020B0604020202020204" pitchFamily="34" charset="0"/>
                <a:cs typeface="Arial" panose="020B0604020202020204" pitchFamily="34" charset="0"/>
              </a:rPr>
              <a:t>random.</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probability that they do not choose the same type.</a:t>
            </a:r>
            <a:endParaRPr lang="en-US" sz="2200" dirty="0" smtClean="0">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5057"/>
            <a:ext cx="548640" cy="54864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4581128"/>
            <a:ext cx="548640" cy="548640"/>
          </a:xfrm>
          <a:prstGeom prst="rect">
            <a:avLst/>
          </a:prstGeom>
        </p:spPr>
      </p:pic>
    </p:spTree>
    <p:extLst>
      <p:ext uri="{BB962C8B-B14F-4D97-AF65-F5344CB8AC3E}">
        <p14:creationId xmlns:p14="http://schemas.microsoft.com/office/powerpoint/2010/main" val="1774394553"/>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320</a:t>
            </a:r>
            <a:endParaRPr lang="en-GB" sz="1400" b="1" dirty="0">
              <a:latin typeface="Calibri" panose="020F0502020204030204" pitchFamily="34" charset="0"/>
            </a:endParaRPr>
          </a:p>
        </p:txBody>
      </p:sp>
      <p:sp>
        <p:nvSpPr>
          <p:cNvPr id="3" name="Rectangle 2"/>
          <p:cNvSpPr/>
          <p:nvPr/>
        </p:nvSpPr>
        <p:spPr>
          <a:xfrm>
            <a:off x="238559" y="1239718"/>
            <a:ext cx="5269545" cy="5509200"/>
          </a:xfrm>
          <a:prstGeom prst="rect">
            <a:avLst/>
          </a:prstGeom>
        </p:spPr>
        <p:txBody>
          <a:bodyPr wrap="square">
            <a:spAutoFit/>
          </a:bodyPr>
          <a:lstStyle/>
          <a:p>
            <a:pPr marL="342900" indent="-342900">
              <a:buClr>
                <a:srgbClr val="C00000"/>
              </a:buClr>
              <a:buFont typeface="+mj-lt"/>
              <a:buAutoNum type="arabicPeriod" startAt="8"/>
              <a:tabLst>
                <a:tab pos="2743200" algn="l"/>
              </a:tabLst>
            </a:pPr>
            <a:r>
              <a:rPr lang="en-US" sz="2000" dirty="0">
                <a:latin typeface="Arial" panose="020B0604020202020204" pitchFamily="34" charset="0"/>
                <a:cs typeface="Arial" panose="020B0604020202020204" pitchFamily="34" charset="0"/>
              </a:rPr>
              <a:t>Emily and Zoe have 5 chocolate biscuits, 3 shortbread biscuits and 2 ginger biscuits in a tub. Emily picks a biscuit, at random, from the tub. Then Zoe picks a biscuit,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Copy </a:t>
            </a:r>
            <a:r>
              <a:rPr lang="en-US" sz="2000" dirty="0">
                <a:latin typeface="Arial" panose="020B0604020202020204" pitchFamily="34" charset="0"/>
                <a:cs typeface="Arial" panose="020B0604020202020204" pitchFamily="34" charset="0"/>
              </a:rPr>
              <a:t>and complete the diagram to show all the probabilities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What is the possibility that they both pick the same type of biscuit?</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5057"/>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601319" y="3140968"/>
            <a:ext cx="3132214" cy="2881637"/>
          </a:xfrm>
          <a:prstGeom prst="rect">
            <a:avLst/>
          </a:prstGeom>
        </p:spPr>
      </p:pic>
    </p:spTree>
    <p:extLst>
      <p:ext uri="{BB962C8B-B14F-4D97-AF65-F5344CB8AC3E}">
        <p14:creationId xmlns:p14="http://schemas.microsoft.com/office/powerpoint/2010/main" val="3422274583"/>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10.5 – </a:t>
            </a:r>
            <a:r>
              <a:rPr lang="en-US" sz="4000" dirty="0"/>
              <a:t>Conditional Probability</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321</a:t>
            </a:r>
            <a:endParaRPr lang="en-GB" sz="1400" b="1" dirty="0">
              <a:latin typeface="Calibri" panose="020F0502020204030204" pitchFamily="34" charset="0"/>
            </a:endParaRPr>
          </a:p>
        </p:txBody>
      </p:sp>
      <p:sp>
        <p:nvSpPr>
          <p:cNvPr id="3" name="Rectangle 2"/>
          <p:cNvSpPr/>
          <p:nvPr/>
        </p:nvSpPr>
        <p:spPr>
          <a:xfrm>
            <a:off x="238559" y="1232168"/>
            <a:ext cx="5269545" cy="1938992"/>
          </a:xfrm>
          <a:prstGeom prst="rect">
            <a:avLst/>
          </a:prstGeom>
        </p:spPr>
        <p:txBody>
          <a:bodyPr wrap="square">
            <a:spAutoFit/>
          </a:bodyPr>
          <a:lstStyle/>
          <a:p>
            <a:pPr marL="457200" indent="-457200">
              <a:buClr>
                <a:srgbClr val="C00000"/>
              </a:buClr>
              <a:buFont typeface="+mj-lt"/>
              <a:buAutoNum type="arabicPeriod" startAt="10"/>
              <a:tabLst>
                <a:tab pos="2743200" algn="l"/>
              </a:tabLst>
            </a:pPr>
            <a:r>
              <a:rPr lang="en-US" sz="2000" b="1" dirty="0">
                <a:solidFill>
                  <a:srgbClr val="C00000"/>
                </a:solidFill>
                <a:latin typeface="Arial" panose="020B0604020202020204" pitchFamily="34" charset="0"/>
                <a:cs typeface="Arial" panose="020B0604020202020204" pitchFamily="34" charset="0"/>
              </a:rPr>
              <a:t>Problem-solving</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bag contains 4 red, 3 blue and 2 green marbles. Jamie chooses two counters, at random, from the </a:t>
            </a:r>
            <a:r>
              <a:rPr lang="en-US" sz="2000" dirty="0" smtClean="0">
                <a:latin typeface="Arial" panose="020B0604020202020204" pitchFamily="34" charset="0"/>
                <a:cs typeface="Arial" panose="020B0604020202020204" pitchFamily="34" charset="0"/>
              </a:rPr>
              <a:t>bag.</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probability that his two counters are the same colour.</a:t>
            </a:r>
            <a:endParaRPr lang="en-US" sz="2000" dirty="0" smtClean="0">
              <a:latin typeface="Arial" panose="020B0604020202020204" pitchFamily="34" charset="0"/>
              <a:cs typeface="Arial" panose="020B0604020202020204" pitchFamily="34" charset="0"/>
            </a:endParaRPr>
          </a:p>
        </p:txBody>
      </p:sp>
      <p:grpSp>
        <p:nvGrpSpPr>
          <p:cNvPr id="7" name="Group 6"/>
          <p:cNvGrpSpPr/>
          <p:nvPr/>
        </p:nvGrpSpPr>
        <p:grpSpPr>
          <a:xfrm>
            <a:off x="305905" y="3212976"/>
            <a:ext cx="5130191" cy="3432869"/>
            <a:chOff x="3483872" y="1089031"/>
            <a:chExt cx="5264592" cy="3432869"/>
          </a:xfrm>
        </p:grpSpPr>
        <p:sp>
          <p:nvSpPr>
            <p:cNvPr id="8" name="Round Diagonal Corner Rectangle 7"/>
            <p:cNvSpPr/>
            <p:nvPr/>
          </p:nvSpPr>
          <p:spPr>
            <a:xfrm>
              <a:off x="3491880" y="1094460"/>
              <a:ext cx="5256584" cy="3378947"/>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483872" y="1089031"/>
              <a:ext cx="5256584" cy="36004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11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521079"/>
              <a:ext cx="5095139" cy="3000821"/>
            </a:xfrm>
            <a:prstGeom prst="rect">
              <a:avLst/>
            </a:prstGeom>
          </p:spPr>
          <p:txBody>
            <a:bodyPr wrap="square">
              <a:spAutoFit/>
            </a:bodyPr>
            <a:lstStyle/>
            <a:p>
              <a:pPr>
                <a:spcAft>
                  <a:spcPts val="0"/>
                </a:spcAft>
                <a:tabLst>
                  <a:tab pos="4972050" algn="r"/>
                </a:tabLst>
              </a:pPr>
              <a:r>
                <a:rPr lang="en-US" sz="2100" dirty="0"/>
                <a:t>There are 3 orange sweets, 2 red sweets and 5 yellow sweets in a bag. Sarah takes a sweet at random.</a:t>
              </a:r>
            </a:p>
            <a:p>
              <a:pPr>
                <a:spcAft>
                  <a:spcPts val="0"/>
                </a:spcAft>
                <a:tabLst>
                  <a:tab pos="4972050" algn="r"/>
                </a:tabLst>
              </a:pPr>
              <a:r>
                <a:rPr lang="en-US" sz="2100" dirty="0"/>
                <a:t>She eats the sweet.</a:t>
              </a:r>
            </a:p>
            <a:p>
              <a:pPr>
                <a:spcAft>
                  <a:spcPts val="0"/>
                </a:spcAft>
                <a:tabLst>
                  <a:tab pos="4972050" algn="r"/>
                </a:tabLst>
              </a:pPr>
              <a:r>
                <a:rPr lang="en-US" sz="2100" dirty="0"/>
                <a:t>She then takes another sweet at random.</a:t>
              </a:r>
            </a:p>
            <a:p>
              <a:pPr>
                <a:spcAft>
                  <a:spcPts val="0"/>
                </a:spcAft>
                <a:tabLst>
                  <a:tab pos="4972050" algn="r"/>
                </a:tabLst>
              </a:pPr>
              <a:r>
                <a:rPr lang="en-US" sz="2100" dirty="0"/>
                <a:t>Work out the probability that both</a:t>
              </a:r>
            </a:p>
            <a:p>
              <a:pPr>
                <a:spcAft>
                  <a:spcPts val="0"/>
                </a:spcAft>
                <a:tabLst>
                  <a:tab pos="4972050" algn="r"/>
                </a:tabLst>
              </a:pPr>
              <a:r>
                <a:rPr lang="en-US" sz="2100" dirty="0"/>
                <a:t>sweets are the same colour. </a:t>
              </a:r>
              <a:r>
                <a:rPr lang="en-US" sz="2100" dirty="0" smtClean="0"/>
                <a:t>	</a:t>
              </a:r>
              <a:r>
                <a:rPr lang="en-US" sz="2100" b="1" dirty="0" smtClean="0"/>
                <a:t>(</a:t>
              </a:r>
              <a:r>
                <a:rPr lang="en-US" sz="2100" b="1" dirty="0"/>
                <a:t>4 marks)</a:t>
              </a:r>
            </a:p>
            <a:p>
              <a:pPr algn="r">
                <a:spcAft>
                  <a:spcPts val="0"/>
                </a:spcAft>
                <a:tabLst>
                  <a:tab pos="4972050" algn="r"/>
                </a:tabLst>
              </a:pPr>
              <a:r>
                <a:rPr lang="en-US" sz="2100" i="1" dirty="0"/>
                <a:t>June 2010, Q26, 1380/3H</a:t>
              </a:r>
              <a:endParaRPr lang="en-US" sz="2100" b="1" i="1" dirty="0"/>
            </a:p>
          </p:txBody>
        </p:sp>
      </p:gr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13" name="Rectangle 12"/>
          <p:cNvSpPr/>
          <p:nvPr/>
        </p:nvSpPr>
        <p:spPr>
          <a:xfrm flipH="1">
            <a:off x="5568883" y="4941168"/>
            <a:ext cx="3251589" cy="1631216"/>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chemeClr val="accent3">
                    <a:lumMod val="50000"/>
                  </a:schemeClr>
                </a:solidFill>
                <a:latin typeface="Arial" panose="020B0604020202020204" pitchFamily="34" charset="0"/>
                <a:cs typeface="Arial" panose="020B0604020202020204" pitchFamily="34" charset="0"/>
              </a:rPr>
              <a:t>Q11 strategy hint</a:t>
            </a:r>
            <a:r>
              <a:rPr lang="en-US" sz="2000" dirty="0" smtClean="0">
                <a:solidFill>
                  <a:schemeClr val="accent3">
                    <a:lumMod val="50000"/>
                  </a:schemeClr>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Once a sweet has been taken, and eaten, remember the total number of sweets in the bag is now one less.</a:t>
            </a:r>
          </a:p>
        </p:txBody>
      </p:sp>
    </p:spTree>
    <p:extLst>
      <p:ext uri="{BB962C8B-B14F-4D97-AF65-F5344CB8AC3E}">
        <p14:creationId xmlns:p14="http://schemas.microsoft.com/office/powerpoint/2010/main" val="1000145865"/>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US" sz="3500" dirty="0" smtClean="0"/>
              <a:t>10.6 – Venn Diagrams and Set Notation</a:t>
            </a:r>
            <a:endParaRPr lang="en-GB" sz="35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321</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449737530"/>
              </p:ext>
            </p:extLst>
          </p:nvPr>
        </p:nvGraphicFramePr>
        <p:xfrm>
          <a:off x="251518" y="1236697"/>
          <a:ext cx="8568952" cy="4785375"/>
        </p:xfrm>
        <a:graphic>
          <a:graphicData uri="http://schemas.openxmlformats.org/drawingml/2006/table">
            <a:tbl>
              <a:tblPr firstRow="1" bandRow="1">
                <a:effectLst/>
                <a:tableStyleId>{5940675A-B579-460E-94D1-54222C63F5DA}</a:tableStyleId>
              </a:tblPr>
              <a:tblGrid>
                <a:gridCol w="2142238"/>
                <a:gridCol w="2466276"/>
                <a:gridCol w="39604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659020">
                <a:tc gridSpan="2">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Use Venn diagrams to calculate conditional probability. </a:t>
                      </a:r>
                    </a:p>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Use set notation.</a:t>
                      </a:r>
                      <a:endParaRPr lang="en-US" sz="32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smtClean="0">
                          <a:latin typeface="Arial" panose="020B0604020202020204" pitchFamily="34" charset="0"/>
                          <a:cs typeface="Arial" panose="020B0604020202020204" pitchFamily="34" charset="0"/>
                        </a:rPr>
                        <a:t>John Venn, born in Kingston upon Hull, first</a:t>
                      </a:r>
                      <a:r>
                        <a:rPr lang="en-US" sz="3200" baseline="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introduced Venn diagrams in 1880.</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r>
                        <a:rPr lang="en-US" sz="3200" dirty="0" smtClean="0">
                          <a:latin typeface="Arial" panose="020B0604020202020204" pitchFamily="34" charset="0"/>
                          <a:cs typeface="Arial" panose="020B0604020202020204" pitchFamily="34" charset="0"/>
                        </a:rPr>
                        <a:t>What are the integer values in each set? </a:t>
                      </a:r>
                    </a:p>
                    <a:p>
                      <a:pPr marL="457200" indent="-457200">
                        <a:buFont typeface="+mj-lt"/>
                        <a:buAutoNum type="alphaLcPeriod"/>
                      </a:pPr>
                      <a:r>
                        <a:rPr lang="en-US" sz="3200" dirty="0" smtClean="0">
                          <a:latin typeface="Arial" panose="020B0604020202020204" pitchFamily="34" charset="0"/>
                          <a:cs typeface="Arial" panose="020B0604020202020204" pitchFamily="34" charset="0"/>
                        </a:rPr>
                        <a:t>(x: 0&lt; x ≤ 5)                  b.</a:t>
                      </a:r>
                      <a:r>
                        <a:rPr lang="en-US" sz="3200" baseline="0" dirty="0" smtClean="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(x: -3 ≤ x &lt; 2)</a:t>
                      </a:r>
                      <a:endParaRPr lang="en-US" sz="24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10.6</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790744"/>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5256584" cy="5339923"/>
              </a:xfrm>
              <a:prstGeom prst="rect">
                <a:avLst/>
              </a:prstGeom>
            </p:spPr>
            <p:txBody>
              <a:bodyPr wrap="square">
                <a:spAutoFit/>
              </a:bodyPr>
              <a:lstStyle/>
              <a:p>
                <a:pPr>
                  <a:buClr>
                    <a:srgbClr val="C00000"/>
                  </a:buClr>
                  <a:tabLst>
                    <a:tab pos="1079500" algn="l"/>
                    <a:tab pos="2743200" algn="l"/>
                  </a:tabLst>
                </a:pPr>
                <a:r>
                  <a:rPr lang="en-US" sz="3300" b="1" dirty="0" smtClean="0">
                    <a:solidFill>
                      <a:srgbClr val="C00000"/>
                    </a:solidFill>
                    <a:latin typeface="Arial" panose="020B0604020202020204" pitchFamily="34" charset="0"/>
                    <a:cs typeface="Arial" panose="020B0604020202020204" pitchFamily="34" charset="0"/>
                  </a:rPr>
                  <a:t>Numerical fluency</a:t>
                </a:r>
                <a:endParaRPr lang="en-US" sz="3300" b="1" dirty="0">
                  <a:solidFill>
                    <a:srgbClr val="C00000"/>
                  </a:solidFill>
                  <a:latin typeface="Arial" panose="020B0604020202020204" pitchFamily="34" charset="0"/>
                  <a:cs typeface="Arial" panose="020B0604020202020204" pitchFamily="34" charset="0"/>
                </a:endParaRPr>
              </a:p>
              <a:p>
                <a:pPr marL="514350" indent="-514350">
                  <a:buClr>
                    <a:srgbClr val="C00000"/>
                  </a:buClr>
                  <a:buFont typeface="+mj-lt"/>
                  <a:buAutoNum type="arabicPeriod" startAt="7"/>
                  <a:tabLst>
                    <a:tab pos="1079500" algn="l"/>
                    <a:tab pos="2743200" algn="l"/>
                  </a:tabLst>
                </a:pPr>
                <a:r>
                  <a:rPr lang="en-US" sz="3300" dirty="0">
                    <a:latin typeface="Arial" panose="020B0604020202020204" pitchFamily="34" charset="0"/>
                    <a:cs typeface="Arial" panose="020B0604020202020204" pitchFamily="34" charset="0"/>
                  </a:rPr>
                  <a:t>Work out</a:t>
                </a:r>
              </a:p>
              <a:p>
                <a:pPr marL="971550" lvl="1" indent="-514350">
                  <a:buClr>
                    <a:srgbClr val="C00000"/>
                  </a:buClr>
                  <a:buFont typeface="+mj-lt"/>
                  <a:buAutoNum type="alphaLcPeriod"/>
                  <a:tabLst>
                    <a:tab pos="1079500" algn="l"/>
                    <a:tab pos="2743200" algn="l"/>
                  </a:tabLst>
                </a:pPr>
                <a:r>
                  <a:rPr lang="en-US" sz="3300" dirty="0" smtClean="0">
                    <a:latin typeface="Arial" panose="020B0604020202020204" pitchFamily="34" charset="0"/>
                    <a:cs typeface="Arial" panose="020B0604020202020204" pitchFamily="34" charset="0"/>
                  </a:rPr>
                  <a:t>20</a:t>
                </a:r>
                <a:r>
                  <a:rPr lang="en-US" sz="3300" dirty="0">
                    <a:latin typeface="Arial" panose="020B0604020202020204" pitchFamily="34" charset="0"/>
                    <a:cs typeface="Arial" panose="020B0604020202020204" pitchFamily="34" charset="0"/>
                  </a:rPr>
                  <a:t>% of 340</a:t>
                </a:r>
              </a:p>
              <a:p>
                <a:pPr marL="971550" lvl="1" indent="-514350">
                  <a:buClr>
                    <a:srgbClr val="C00000"/>
                  </a:buClr>
                  <a:buFont typeface="+mj-lt"/>
                  <a:buAutoNum type="alphaLcPeriod"/>
                  <a:tabLst>
                    <a:tab pos="1079500" algn="l"/>
                    <a:tab pos="2743200" algn="l"/>
                  </a:tabLst>
                </a:pPr>
                <a:r>
                  <a:rPr lang="en-US" sz="3300" dirty="0" smtClean="0">
                    <a:latin typeface="Arial" panose="020B0604020202020204" pitchFamily="34" charset="0"/>
                    <a:cs typeface="Arial" panose="020B0604020202020204" pitchFamily="34" charset="0"/>
                  </a:rPr>
                  <a:t>35</a:t>
                </a:r>
                <a:r>
                  <a:rPr lang="en-US" sz="3300" dirty="0">
                    <a:latin typeface="Arial" panose="020B0604020202020204" pitchFamily="34" charset="0"/>
                    <a:cs typeface="Arial" panose="020B0604020202020204" pitchFamily="34" charset="0"/>
                  </a:rPr>
                  <a:t>% of 234</a:t>
                </a:r>
              </a:p>
              <a:p>
                <a:pPr marL="971550" lvl="1" indent="-514350">
                  <a:buClr>
                    <a:srgbClr val="C00000"/>
                  </a:buClr>
                  <a:buFont typeface="+mj-lt"/>
                  <a:buAutoNum type="alphaLcPeriod"/>
                  <a:tabLst>
                    <a:tab pos="1079500" algn="l"/>
                    <a:tab pos="2743200" algn="l"/>
                  </a:tabLst>
                </a:pPr>
                <a:r>
                  <a:rPr lang="en-US" sz="3300" dirty="0" smtClean="0">
                    <a:latin typeface="Arial" panose="020B0604020202020204" pitchFamily="34" charset="0"/>
                    <a:cs typeface="Arial" panose="020B0604020202020204" pitchFamily="34" charset="0"/>
                  </a:rPr>
                  <a:t>82</a:t>
                </a:r>
                <a:r>
                  <a:rPr lang="en-US" sz="3300" dirty="0">
                    <a:latin typeface="Arial" panose="020B0604020202020204" pitchFamily="34" charset="0"/>
                    <a:cs typeface="Arial" panose="020B0604020202020204" pitchFamily="34" charset="0"/>
                  </a:rPr>
                  <a:t>% of 250</a:t>
                </a:r>
              </a:p>
              <a:p>
                <a:pPr marL="971550" lvl="1" indent="-514350">
                  <a:buClr>
                    <a:srgbClr val="C00000"/>
                  </a:buClr>
                  <a:buFont typeface="+mj-lt"/>
                  <a:buAutoNum type="alphaLcPeriod"/>
                  <a:tabLst>
                    <a:tab pos="1079500" algn="l"/>
                    <a:tab pos="2743200" algn="l"/>
                  </a:tabLst>
                </a:pPr>
                <a:r>
                  <a:rPr lang="en-US" sz="3300" dirty="0" smtClean="0">
                    <a:latin typeface="Arial" panose="020B0604020202020204" pitchFamily="34" charset="0"/>
                    <a:cs typeface="Arial" panose="020B0604020202020204" pitchFamily="34" charset="0"/>
                  </a:rPr>
                  <a:t>7</a:t>
                </a:r>
                <a:r>
                  <a:rPr lang="en-US" sz="3300" dirty="0">
                    <a:latin typeface="Arial" panose="020B0604020202020204" pitchFamily="34" charset="0"/>
                    <a:cs typeface="Arial" panose="020B0604020202020204" pitchFamily="34" charset="0"/>
                  </a:rPr>
                  <a:t>% of 60</a:t>
                </a:r>
              </a:p>
              <a:p>
                <a:pPr marL="514350" indent="-514350">
                  <a:buClr>
                    <a:srgbClr val="C00000"/>
                  </a:buClr>
                  <a:buFont typeface="+mj-lt"/>
                  <a:buAutoNum type="arabicPeriod" startAt="7"/>
                  <a:tabLst>
                    <a:tab pos="1079500" algn="l"/>
                    <a:tab pos="2743200" algn="l"/>
                  </a:tabLst>
                </a:pPr>
                <a:r>
                  <a:rPr lang="en-US" sz="3300" dirty="0" smtClean="0">
                    <a:latin typeface="Arial" panose="020B0604020202020204" pitchFamily="34" charset="0"/>
                    <a:cs typeface="Arial" panose="020B0604020202020204" pitchFamily="34" charset="0"/>
                  </a:rPr>
                  <a:t>Work out</a:t>
                </a:r>
              </a:p>
              <a:p>
                <a:pPr marL="971550" lvl="1" indent="-514350">
                  <a:lnSpc>
                    <a:spcPts val="6600"/>
                  </a:lnSpc>
                  <a:buClr>
                    <a:srgbClr val="C00000"/>
                  </a:buClr>
                  <a:buFont typeface="+mj-lt"/>
                  <a:buAutoNum type="alphaLcPeriod"/>
                  <a:tabLst>
                    <a:tab pos="1079500" algn="l"/>
                    <a:tab pos="2743200"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2</m:t>
                        </m:r>
                      </m:num>
                      <m:den>
                        <m:r>
                          <a:rPr lang="en-US" sz="3300" b="0" i="0" smtClean="0">
                            <a:latin typeface="Cambria Math" panose="02040503050406030204" pitchFamily="18" charset="0"/>
                            <a:cs typeface="Arial" panose="020B0604020202020204" pitchFamily="34" charset="0"/>
                          </a:rPr>
                          <m:t>3</m:t>
                        </m:r>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1</m:t>
                        </m:r>
                      </m:num>
                      <m:den>
                        <m:r>
                          <a:rPr lang="en-US" sz="3300" b="0" i="0" smtClean="0">
                            <a:latin typeface="Cambria Math" panose="02040503050406030204" pitchFamily="18" charset="0"/>
                            <a:cs typeface="Arial" panose="020B0604020202020204" pitchFamily="34" charset="0"/>
                          </a:rPr>
                          <m:t>4</m:t>
                        </m:r>
                      </m:den>
                    </m:f>
                  </m:oMath>
                </a14:m>
                <a:r>
                  <a:rPr lang="en-US" sz="3300" dirty="0" smtClean="0">
                    <a:latin typeface="Arial" panose="020B0604020202020204" pitchFamily="34" charset="0"/>
                    <a:cs typeface="Arial" panose="020B0604020202020204" pitchFamily="34" charset="0"/>
                  </a:rPr>
                  <a:t>	</a:t>
                </a:r>
                <a:r>
                  <a:rPr lang="en-US" sz="3300" dirty="0" smtClean="0">
                    <a:solidFill>
                      <a:srgbClr val="C00000"/>
                    </a:solidFill>
                    <a:latin typeface="Arial" panose="020B0604020202020204" pitchFamily="34" charset="0"/>
                    <a:cs typeface="Arial" panose="020B0604020202020204" pitchFamily="34" charset="0"/>
                  </a:rPr>
                  <a:t>b.</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3</m:t>
                        </m:r>
                      </m:num>
                      <m:den>
                        <m:r>
                          <a:rPr lang="en-US" sz="3300" b="0" i="0" smtClean="0">
                            <a:latin typeface="Cambria Math" panose="02040503050406030204" pitchFamily="18" charset="0"/>
                            <a:cs typeface="Arial" panose="020B0604020202020204" pitchFamily="34" charset="0"/>
                          </a:rPr>
                          <m:t>5</m:t>
                        </m:r>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1</m:t>
                        </m:r>
                      </m:num>
                      <m:den>
                        <m:r>
                          <a:rPr lang="en-US" sz="3300" b="0" i="0" smtClean="0">
                            <a:latin typeface="Cambria Math" panose="02040503050406030204" pitchFamily="18" charset="0"/>
                            <a:cs typeface="Arial" panose="020B0604020202020204" pitchFamily="34" charset="0"/>
                          </a:rPr>
                          <m:t>6</m:t>
                        </m:r>
                      </m:den>
                    </m:f>
                  </m:oMath>
                </a14:m>
                <a:endParaRPr lang="en-US" sz="3300" dirty="0" smtClean="0">
                  <a:latin typeface="Arial" panose="020B0604020202020204" pitchFamily="34" charset="0"/>
                  <a:cs typeface="Arial" panose="020B0604020202020204" pitchFamily="34" charset="0"/>
                </a:endParaRPr>
              </a:p>
              <a:p>
                <a:pPr marL="971550" lvl="1" indent="-514350">
                  <a:lnSpc>
                    <a:spcPts val="6600"/>
                  </a:lnSpc>
                  <a:buClr>
                    <a:srgbClr val="C00000"/>
                  </a:buClr>
                  <a:buFont typeface="+mj-lt"/>
                  <a:buAutoNum type="alphaLcPeriod" startAt="3"/>
                  <a:tabLst>
                    <a:tab pos="1079500" algn="l"/>
                    <a:tab pos="2743200" algn="l"/>
                  </a:tabLst>
                </a:pP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i="0">
                            <a:latin typeface="Cambria Math" panose="02040503050406030204" pitchFamily="18" charset="0"/>
                            <a:cs typeface="Arial" panose="020B0604020202020204" pitchFamily="34" charset="0"/>
                          </a:rPr>
                          <m:t>5</m:t>
                        </m:r>
                      </m:num>
                      <m:den>
                        <m:r>
                          <a:rPr lang="en-US" sz="3300" b="0" i="0" smtClean="0">
                            <a:latin typeface="Cambria Math" panose="02040503050406030204" pitchFamily="18" charset="0"/>
                            <a:cs typeface="Arial" panose="020B0604020202020204" pitchFamily="34" charset="0"/>
                          </a:rPr>
                          <m:t>6</m:t>
                        </m:r>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1</m:t>
                        </m:r>
                      </m:num>
                      <m:den>
                        <m:r>
                          <a:rPr lang="en-US" sz="3300" b="0" i="0" smtClean="0">
                            <a:latin typeface="Cambria Math" panose="02040503050406030204" pitchFamily="18" charset="0"/>
                            <a:cs typeface="Arial" panose="020B0604020202020204" pitchFamily="34" charset="0"/>
                          </a:rPr>
                          <m:t>4</m:t>
                        </m:r>
                      </m:den>
                    </m:f>
                  </m:oMath>
                </a14:m>
                <a:r>
                  <a:rPr lang="en-US" sz="3300" dirty="0" smtClean="0">
                    <a:latin typeface="Arial" panose="020B0604020202020204" pitchFamily="34" charset="0"/>
                    <a:cs typeface="Arial" panose="020B0604020202020204" pitchFamily="34" charset="0"/>
                  </a:rPr>
                  <a:t>	</a:t>
                </a:r>
                <a:r>
                  <a:rPr lang="en-US" sz="3300" dirty="0" smtClean="0">
                    <a:solidFill>
                      <a:srgbClr val="C00000"/>
                    </a:solidFill>
                    <a:latin typeface="Arial" panose="020B0604020202020204" pitchFamily="34" charset="0"/>
                    <a:cs typeface="Arial" panose="020B0604020202020204" pitchFamily="34" charset="0"/>
                  </a:rPr>
                  <a:t>d.</a:t>
                </a:r>
                <a:r>
                  <a:rPr lang="en-US" sz="3300" dirty="0" smtClean="0">
                    <a:latin typeface="Arial" panose="020B0604020202020204" pitchFamily="34" charset="0"/>
                    <a:cs typeface="Arial" panose="020B0604020202020204" pitchFamily="34" charset="0"/>
                  </a:rPr>
                  <a:t>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7</m:t>
                        </m:r>
                      </m:num>
                      <m:den>
                        <m:r>
                          <a:rPr lang="en-US" sz="3300" b="0" i="0" smtClean="0">
                            <a:latin typeface="Cambria Math" panose="02040503050406030204" pitchFamily="18" charset="0"/>
                            <a:cs typeface="Arial" panose="020B0604020202020204" pitchFamily="34" charset="0"/>
                          </a:rPr>
                          <m:t>12</m:t>
                        </m:r>
                      </m:den>
                    </m:f>
                  </m:oMath>
                </a14:m>
                <a:r>
                  <a:rPr lang="en-US" sz="3300" dirty="0" smtClean="0">
                    <a:latin typeface="Arial" panose="020B0604020202020204" pitchFamily="34" charset="0"/>
                    <a:cs typeface="Arial" panose="020B0604020202020204" pitchFamily="34" charset="0"/>
                  </a:rPr>
                  <a:t> = </a:t>
                </a:r>
                <a14:m>
                  <m:oMath xmlns:m="http://schemas.openxmlformats.org/officeDocument/2006/math">
                    <m:f>
                      <m:fPr>
                        <m:ctrlPr>
                          <a:rPr lang="en-US" sz="3300" i="1">
                            <a:latin typeface="Cambria Math" panose="02040503050406030204" pitchFamily="18" charset="0"/>
                            <a:cs typeface="Arial" panose="020B0604020202020204" pitchFamily="34" charset="0"/>
                          </a:rPr>
                        </m:ctrlPr>
                      </m:fPr>
                      <m:num>
                        <m:r>
                          <a:rPr lang="en-US" sz="3300" b="0" i="0" smtClean="0">
                            <a:latin typeface="Cambria Math" panose="02040503050406030204" pitchFamily="18" charset="0"/>
                            <a:cs typeface="Arial" panose="020B0604020202020204" pitchFamily="34" charset="0"/>
                          </a:rPr>
                          <m:t>3</m:t>
                        </m:r>
                      </m:num>
                      <m:den>
                        <m:r>
                          <a:rPr lang="en-US" sz="3300" b="0" i="0" smtClean="0">
                            <a:latin typeface="Cambria Math" panose="02040503050406030204" pitchFamily="18" charset="0"/>
                            <a:cs typeface="Arial" panose="020B0604020202020204" pitchFamily="34" charset="0"/>
                          </a:rPr>
                          <m:t>7</m:t>
                        </m:r>
                      </m:den>
                    </m:f>
                  </m:oMath>
                </a14:m>
                <a:endParaRPr lang="en-US" sz="33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5256584" cy="5339923"/>
              </a:xfrm>
              <a:prstGeom prst="rect">
                <a:avLst/>
              </a:prstGeom>
              <a:blipFill rotWithShape="0">
                <a:blip r:embed="rId4"/>
                <a:stretch>
                  <a:fillRect l="-3129" t="-1484" b="-799"/>
                </a:stretch>
              </a:blipFill>
            </p:spPr>
            <p:txBody>
              <a:bodyPr/>
              <a:lstStyle/>
              <a:p>
                <a:r>
                  <a:rPr lang="en-US">
                    <a:noFill/>
                  </a:rPr>
                  <a:t> </a:t>
                </a:r>
              </a:p>
            </p:txBody>
          </p:sp>
        </mc:Fallback>
      </mc:AlternateContent>
    </p:spTree>
    <p:extLst>
      <p:ext uri="{BB962C8B-B14F-4D97-AF65-F5344CB8AC3E}">
        <p14:creationId xmlns:p14="http://schemas.microsoft.com/office/powerpoint/2010/main" val="392286798"/>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321</a:t>
            </a:r>
            <a:endParaRPr lang="en-GB" sz="1400" b="1" dirty="0">
              <a:latin typeface="Calibri" panose="020F0502020204030204" pitchFamily="34" charset="0"/>
            </a:endParaRPr>
          </a:p>
        </p:txBody>
      </p:sp>
      <p:sp>
        <p:nvSpPr>
          <p:cNvPr id="3" name="Rectangle 2"/>
          <p:cNvSpPr/>
          <p:nvPr/>
        </p:nvSpPr>
        <p:spPr>
          <a:xfrm>
            <a:off x="238559" y="1232168"/>
            <a:ext cx="4909505" cy="3785652"/>
          </a:xfrm>
          <a:prstGeom prst="rect">
            <a:avLst/>
          </a:prstGeom>
        </p:spPr>
        <p:txBody>
          <a:bodyPr wrap="square">
            <a:spAutoFit/>
          </a:bodyPr>
          <a:lstStyle/>
          <a:p>
            <a:pPr marL="342900" indent="-342900">
              <a:buClr>
                <a:srgbClr val="C00000"/>
              </a:buClr>
              <a:buFont typeface="+mj-lt"/>
              <a:buAutoNum type="arabicPeriod"/>
              <a:tabLst>
                <a:tab pos="2743200" algn="l"/>
              </a:tabLst>
            </a:pPr>
            <a:r>
              <a:rPr lang="en-US" sz="2000" dirty="0">
                <a:latin typeface="Arial" panose="020B0604020202020204" pitchFamily="34" charset="0"/>
                <a:cs typeface="Arial" panose="020B0604020202020204" pitchFamily="34" charset="0"/>
              </a:rPr>
              <a:t>Amber surveyed Year 10 students to see how many owned a smartphone and </a:t>
            </a:r>
            <a:r>
              <a:rPr lang="en-US" sz="2000" dirty="0" smtClean="0">
                <a:latin typeface="Arial" panose="020B0604020202020204" pitchFamily="34" charset="0"/>
                <a:cs typeface="Arial" panose="020B0604020202020204" pitchFamily="34" charset="0"/>
              </a:rPr>
              <a:t>tablet.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Venn diagram shows her results,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students did not own either a smartphone or tablet?</a:t>
            </a: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students owned a tablet?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students owned both a smartphone and a tablet?</a:t>
            </a: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students took part in Amber's survey</a:t>
            </a:r>
            <a:r>
              <a:rPr lang="en-US" sz="2000" dirty="0" smtClean="0">
                <a:latin typeface="Arial" panose="020B0604020202020204" pitchFamily="34" charset="0"/>
                <a:cs typeface="Arial" panose="020B0604020202020204" pitchFamily="34" charset="0"/>
              </a:rPr>
              <a:t>?</a:t>
            </a:r>
          </a:p>
        </p:txBody>
      </p:sp>
      <p:grpSp>
        <p:nvGrpSpPr>
          <p:cNvPr id="6" name="Group 5"/>
          <p:cNvGrpSpPr/>
          <p:nvPr/>
        </p:nvGrpSpPr>
        <p:grpSpPr>
          <a:xfrm>
            <a:off x="539552" y="4969770"/>
            <a:ext cx="4608512" cy="1483566"/>
            <a:chOff x="539552" y="4969770"/>
            <a:chExt cx="4608512" cy="1483566"/>
          </a:xfrm>
        </p:grpSpPr>
        <p:sp>
          <p:nvSpPr>
            <p:cNvPr id="2" name="Rectangle 1"/>
            <p:cNvSpPr/>
            <p:nvPr/>
          </p:nvSpPr>
          <p:spPr>
            <a:xfrm>
              <a:off x="539552" y="5017820"/>
              <a:ext cx="4608512" cy="143551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1810669" y="5068890"/>
              <a:ext cx="1393179" cy="13124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2818781" y="5068890"/>
              <a:ext cx="1393179" cy="13124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3239" y="4969770"/>
              <a:ext cx="4309898" cy="369332"/>
            </a:xfrm>
            <a:prstGeom prst="rect">
              <a:avLst/>
            </a:prstGeom>
            <a:noFill/>
          </p:spPr>
          <p:txBody>
            <a:bodyPr wrap="none" rtlCol="0">
              <a:spAutoFit/>
            </a:bodyPr>
            <a:lstStyle/>
            <a:p>
              <a:r>
                <a:rPr lang="en-US" dirty="0" smtClean="0"/>
                <a:t>Smartphone	                          Tablet</a:t>
              </a:r>
              <a:endParaRPr lang="en-US" dirty="0"/>
            </a:p>
          </p:txBody>
        </p:sp>
        <p:sp>
          <p:nvSpPr>
            <p:cNvPr id="15" name="TextBox 14"/>
            <p:cNvSpPr txBox="1"/>
            <p:nvPr/>
          </p:nvSpPr>
          <p:spPr>
            <a:xfrm>
              <a:off x="2195736" y="5530006"/>
              <a:ext cx="2326279" cy="923330"/>
            </a:xfrm>
            <a:prstGeom prst="rect">
              <a:avLst/>
            </a:prstGeom>
            <a:noFill/>
          </p:spPr>
          <p:txBody>
            <a:bodyPr wrap="square" rtlCol="0">
              <a:spAutoFit/>
            </a:bodyPr>
            <a:lstStyle/>
            <a:p>
              <a:pPr marL="342900" indent="-342900">
                <a:buAutoNum type="arabicPlain" startAt="66"/>
              </a:pPr>
              <a:r>
                <a:rPr lang="en-US" dirty="0" smtClean="0"/>
                <a:t>    17      15</a:t>
              </a:r>
            </a:p>
            <a:p>
              <a:pPr algn="r"/>
              <a:endParaRPr lang="en-US" dirty="0" smtClean="0"/>
            </a:p>
            <a:p>
              <a:pPr algn="r"/>
              <a:r>
                <a:rPr lang="en-US" dirty="0" smtClean="0"/>
                <a:t>   2</a:t>
              </a:r>
              <a:endParaRPr lang="en-US" dirty="0"/>
            </a:p>
          </p:txBody>
        </p:sp>
      </p:grpSp>
      <p:sp>
        <p:nvSpPr>
          <p:cNvPr id="16" name="Flowchart: Delay 15"/>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
        <p:nvSpPr>
          <p:cNvPr id="13"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630669720"/>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321</a:t>
            </a:r>
            <a:endParaRPr lang="en-GB" sz="1400" b="1" dirty="0">
              <a:latin typeface="Calibri" panose="020F0502020204030204" pitchFamily="34" charset="0"/>
            </a:endParaRPr>
          </a:p>
        </p:txBody>
      </p:sp>
      <p:sp>
        <p:nvSpPr>
          <p:cNvPr id="3" name="Rectangle 2"/>
          <p:cNvSpPr/>
          <p:nvPr/>
        </p:nvSpPr>
        <p:spPr>
          <a:xfrm>
            <a:off x="238559" y="2593935"/>
            <a:ext cx="5269545" cy="3139321"/>
          </a:xfrm>
          <a:prstGeom prst="rect">
            <a:avLst/>
          </a:prstGeom>
        </p:spPr>
        <p:txBody>
          <a:bodyPr wrap="square">
            <a:spAutoFit/>
          </a:bodyPr>
          <a:lstStyle/>
          <a:p>
            <a:pPr marL="457200" indent="-457200">
              <a:buClr>
                <a:srgbClr val="C00000"/>
              </a:buClr>
              <a:buFont typeface="+mj-lt"/>
              <a:buAutoNum type="arabicPeriod" startAt="2"/>
              <a:tabLst>
                <a:tab pos="2743200" algn="l"/>
              </a:tabLst>
            </a:pPr>
            <a:r>
              <a:rPr lang="en-US" sz="2200" dirty="0">
                <a:latin typeface="Arial" panose="020B0604020202020204" pitchFamily="34" charset="0"/>
                <a:cs typeface="Arial" panose="020B0604020202020204" pitchFamily="34" charset="0"/>
              </a:rPr>
              <a:t>A = {positive even numbers &lt; </a:t>
            </a:r>
            <a:r>
              <a:rPr lang="en-US" sz="2200" dirty="0" smtClean="0">
                <a:latin typeface="Arial" panose="020B0604020202020204" pitchFamily="34" charset="0"/>
                <a:cs typeface="Arial" panose="020B0604020202020204" pitchFamily="34" charset="0"/>
              </a:rPr>
              <a:t>10}</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B </a:t>
            </a:r>
            <a:r>
              <a:rPr lang="en-US" sz="2200" dirty="0">
                <a:latin typeface="Arial" panose="020B0604020202020204" pitchFamily="34" charset="0"/>
                <a:cs typeface="Arial" panose="020B0604020202020204" pitchFamily="34" charset="0"/>
              </a:rPr>
              <a:t>= {prime numbers &lt; 10}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List </a:t>
            </a:r>
            <a:r>
              <a:rPr lang="en-US" sz="2200" dirty="0">
                <a:latin typeface="Arial" panose="020B0604020202020204" pitchFamily="34" charset="0"/>
                <a:cs typeface="Arial" panose="020B0604020202020204" pitchFamily="34" charset="0"/>
              </a:rPr>
              <a:t>the numbers in each </a:t>
            </a:r>
            <a:r>
              <a:rPr lang="en-US" sz="2200" dirty="0" smtClean="0">
                <a:latin typeface="Arial" panose="020B0604020202020204" pitchFamily="34" charset="0"/>
                <a:cs typeface="Arial" panose="020B0604020202020204" pitchFamily="34" charset="0"/>
              </a:rPr>
              <a:t>set.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 {2, ...} </a:t>
            </a:r>
            <a:r>
              <a:rPr lang="en-US" sz="2200" dirty="0" smtClean="0">
                <a:latin typeface="Arial" panose="020B0604020202020204" pitchFamily="34" charset="0"/>
                <a:cs typeface="Arial" panose="020B0604020202020204" pitchFamily="34" charset="0"/>
              </a:rPr>
              <a:t>    B </a:t>
            </a:r>
            <a:r>
              <a:rPr lang="en-US" sz="2200" dirty="0">
                <a:latin typeface="Arial" panose="020B0604020202020204" pitchFamily="34" charset="0"/>
                <a:cs typeface="Arial" panose="020B0604020202020204" pitchFamily="34" charset="0"/>
              </a:rPr>
              <a:t>= {...}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'true' or 'false' for each statement.</a:t>
            </a: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6 </a:t>
            </a:r>
            <a:r>
              <a:rPr lang="el-GR" sz="2200" dirty="0"/>
              <a:t>ϵ </a:t>
            </a:r>
            <a:r>
              <a:rPr lang="en-US" sz="2200" dirty="0" smtClean="0"/>
              <a:t> </a:t>
            </a:r>
            <a:r>
              <a:rPr lang="en-US" sz="2200" dirty="0" smtClean="0">
                <a:latin typeface="Arial" panose="020B0604020202020204" pitchFamily="34" charset="0"/>
                <a:cs typeface="Arial" panose="020B0604020202020204" pitchFamily="34" charset="0"/>
              </a:rPr>
              <a:t>A</a:t>
            </a:r>
            <a:endParaRPr lang="en-US" sz="2200" dirty="0">
              <a:latin typeface="Arial" panose="020B0604020202020204" pitchFamily="34" charset="0"/>
              <a:cs typeface="Arial" panose="020B0604020202020204" pitchFamily="34" charset="0"/>
            </a:endParaRP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1 </a:t>
            </a:r>
            <a:r>
              <a:rPr lang="el-GR" sz="2200" dirty="0"/>
              <a:t>ϵ </a:t>
            </a:r>
            <a:r>
              <a:rPr lang="en-US" sz="2200" dirty="0" smtClean="0">
                <a:latin typeface="Arial" panose="020B0604020202020204" pitchFamily="34" charset="0"/>
                <a:cs typeface="Arial" panose="020B0604020202020204" pitchFamily="34" charset="0"/>
              </a:rPr>
              <a:t>B</a:t>
            </a:r>
            <a:endParaRPr lang="en-US" sz="2200" dirty="0">
              <a:latin typeface="Arial" panose="020B0604020202020204" pitchFamily="34" charset="0"/>
              <a:cs typeface="Arial" panose="020B0604020202020204" pitchFamily="34" charset="0"/>
            </a:endParaRP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5</a:t>
            </a:r>
            <a:r>
              <a:rPr lang="el-GR" sz="2200" dirty="0"/>
              <a:t> ϵ </a:t>
            </a:r>
            <a:r>
              <a:rPr lang="en-US" sz="2200" dirty="0" smtClean="0">
                <a:latin typeface="Arial" panose="020B0604020202020204" pitchFamily="34" charset="0"/>
                <a:cs typeface="Arial" panose="020B0604020202020204" pitchFamily="34" charset="0"/>
              </a:rPr>
              <a:t>B</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13" name="Group 12"/>
          <p:cNvGrpSpPr/>
          <p:nvPr/>
        </p:nvGrpSpPr>
        <p:grpSpPr>
          <a:xfrm>
            <a:off x="266369" y="1249305"/>
            <a:ext cx="5213924" cy="1296144"/>
            <a:chOff x="150164" y="6494199"/>
            <a:chExt cx="5213924" cy="1296144"/>
          </a:xfrm>
        </p:grpSpPr>
        <p:sp>
          <p:nvSpPr>
            <p:cNvPr id="17" name="Rectangle 16"/>
            <p:cNvSpPr/>
            <p:nvPr/>
          </p:nvSpPr>
          <p:spPr>
            <a:xfrm flipH="1">
              <a:off x="150164" y="6666959"/>
              <a:ext cx="5213924" cy="1123384"/>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Curly brackets {} show a set of values. </a:t>
              </a:r>
              <a:r>
                <a:rPr lang="el-GR" sz="2800" dirty="0">
                  <a:solidFill>
                    <a:schemeClr val="tx1"/>
                  </a:solidFill>
                  <a:latin typeface="Arial" panose="020B0604020202020204" pitchFamily="34" charset="0"/>
                  <a:cs typeface="Arial" panose="020B0604020202020204" pitchFamily="34" charset="0"/>
                </a:rPr>
                <a:t>ϵ</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means 'is an element </a:t>
              </a:r>
              <a:r>
                <a:rPr lang="en-US" sz="2400" dirty="0" smtClean="0">
                  <a:solidFill>
                    <a:schemeClr val="tx1"/>
                  </a:solidFill>
                  <a:latin typeface="Arial" panose="020B0604020202020204" pitchFamily="34" charset="0"/>
                  <a:cs typeface="Arial" panose="020B0604020202020204" pitchFamily="34" charset="0"/>
                </a:rPr>
                <a:t>of’.</a:t>
              </a:r>
              <a:endParaRPr lang="en-US" sz="2400" dirty="0">
                <a:solidFill>
                  <a:schemeClr val="tx1"/>
                </a:solidFill>
                <a:latin typeface="Arial" panose="020B0604020202020204" pitchFamily="34" charset="0"/>
                <a:cs typeface="Arial" panose="020B0604020202020204" pitchFamily="34" charset="0"/>
              </a:endParaRPr>
            </a:p>
          </p:txBody>
        </p:sp>
        <p:sp>
          <p:nvSpPr>
            <p:cNvPr id="18" name="Pentagon 17"/>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15</a:t>
              </a:r>
              <a:endParaRPr lang="en-US" b="1" dirty="0">
                <a:latin typeface="Arial" panose="020B0604020202020204" pitchFamily="34" charset="0"/>
                <a:cs typeface="Arial" panose="020B0604020202020204" pitchFamily="34" charset="0"/>
              </a:endParaRPr>
            </a:p>
          </p:txBody>
        </p:sp>
      </p:grpSp>
      <p:sp>
        <p:nvSpPr>
          <p:cNvPr id="19" name="Rectangle 18"/>
          <p:cNvSpPr/>
          <p:nvPr/>
        </p:nvSpPr>
        <p:spPr>
          <a:xfrm flipH="1">
            <a:off x="239284" y="5694347"/>
            <a:ext cx="5196812" cy="830997"/>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Communication hint </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An element is a 'member' of a set.</a:t>
            </a:r>
          </a:p>
        </p:txBody>
      </p:sp>
      <p:sp>
        <p:nvSpPr>
          <p:cNvPr id="11"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2846057107"/>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321</a:t>
            </a:r>
            <a:endParaRPr lang="en-GB" sz="1400" b="1" dirty="0">
              <a:latin typeface="Calibri" panose="020F0502020204030204" pitchFamily="34" charset="0"/>
            </a:endParaRPr>
          </a:p>
        </p:txBody>
      </p:sp>
      <p:sp>
        <p:nvSpPr>
          <p:cNvPr id="3" name="Rectangle 2"/>
          <p:cNvSpPr/>
          <p:nvPr/>
        </p:nvSpPr>
        <p:spPr>
          <a:xfrm>
            <a:off x="238559" y="1225783"/>
            <a:ext cx="5269545" cy="3508653"/>
          </a:xfrm>
          <a:prstGeom prst="rect">
            <a:avLst/>
          </a:prstGeom>
        </p:spPr>
        <p:txBody>
          <a:bodyPr wrap="square">
            <a:spAutoFit/>
          </a:bodyPr>
          <a:lstStyle/>
          <a:p>
            <a:pPr marL="457200" indent="-457200">
              <a:buClr>
                <a:srgbClr val="C00000"/>
              </a:buClr>
              <a:buFont typeface="+mj-lt"/>
              <a:buAutoNum type="arabicPeriod" startAt="3"/>
              <a:tabLst>
                <a:tab pos="2743200" algn="l"/>
              </a:tabLst>
            </a:pPr>
            <a:r>
              <a:rPr lang="en-US" sz="2200" dirty="0">
                <a:latin typeface="Arial" panose="020B0604020202020204" pitchFamily="34" charset="0"/>
                <a:cs typeface="Arial" panose="020B0604020202020204" pitchFamily="34" charset="0"/>
              </a:rPr>
              <a:t>The Venn diagram shows two sets, P and Q, and the </a:t>
            </a:r>
            <a:r>
              <a:rPr lang="en-US" sz="2200" dirty="0" smtClean="0">
                <a:latin typeface="Arial" panose="020B0604020202020204" pitchFamily="34" charset="0"/>
                <a:cs typeface="Arial" panose="020B0604020202020204" pitchFamily="34" charset="0"/>
              </a:rPr>
              <a:t>set of </a:t>
            </a:r>
            <a:r>
              <a:rPr lang="en-US" sz="2200" dirty="0">
                <a:latin typeface="Arial" panose="020B0604020202020204" pitchFamily="34" charset="0"/>
                <a:cs typeface="Arial" panose="020B0604020202020204" pitchFamily="34" charset="0"/>
              </a:rPr>
              <a:t>all numbers being considered, </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all the elements of each set inside curly brackets {}. </a:t>
            </a:r>
            <a:endParaRPr lang="en-US" sz="22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P       b. Q      c. </a:t>
            </a:r>
            <a:r>
              <a:rPr lang="en-US" sz="2400" dirty="0" smtClean="0">
                <a:sym typeface="Wingdings" panose="05000000000000000000" pitchFamily="2" charset="2"/>
              </a:rPr>
              <a:t>§</a:t>
            </a:r>
            <a:endParaRPr lang="en-US" sz="2200" dirty="0">
              <a:latin typeface="Arial" panose="020B0604020202020204" pitchFamily="34" charset="0"/>
              <a:cs typeface="Arial" panose="020B0604020202020204" pitchFamily="34" charset="0"/>
              <a:sym typeface="Wingdings" panose="05000000000000000000" pitchFamily="2" charset="2"/>
            </a:endParaRPr>
          </a:p>
          <a:p>
            <a:pPr marL="857250" lvl="1" indent="-40005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Which set is {square numbers &lt; 16}? </a:t>
            </a:r>
          </a:p>
          <a:p>
            <a:pPr marL="857250" lvl="1" indent="-40005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Write descriptions of the other two sets.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095550" y="4429830"/>
            <a:ext cx="3384376" cy="2167522"/>
          </a:xfrm>
          <a:prstGeom prst="rect">
            <a:avLst/>
          </a:prstGeom>
          <a:ln>
            <a:solidFill>
              <a:schemeClr val="tx1"/>
            </a:solidFill>
          </a:ln>
        </p:spPr>
      </p:pic>
      <p:sp>
        <p:nvSpPr>
          <p:cNvPr id="8"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2922029301"/>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322</a:t>
            </a:r>
            <a:endParaRPr lang="en-GB" sz="1400" b="1" dirty="0">
              <a:latin typeface="Calibri" panose="020F0502020204030204" pitchFamily="34" charset="0"/>
            </a:endParaRPr>
          </a:p>
        </p:txBody>
      </p:sp>
      <p:sp>
        <p:nvSpPr>
          <p:cNvPr id="3" name="Rectangle 2"/>
          <p:cNvSpPr/>
          <p:nvPr/>
        </p:nvSpPr>
        <p:spPr>
          <a:xfrm>
            <a:off x="238559" y="4894709"/>
            <a:ext cx="5269545" cy="1846659"/>
          </a:xfrm>
          <a:prstGeom prst="rect">
            <a:avLst/>
          </a:prstGeom>
        </p:spPr>
        <p:txBody>
          <a:bodyPr wrap="square">
            <a:spAutoFit/>
          </a:bodyPr>
          <a:lstStyle/>
          <a:p>
            <a:pPr marL="457200" indent="-457200">
              <a:buClr>
                <a:srgbClr val="C00000"/>
              </a:buClr>
              <a:buFont typeface="+mj-lt"/>
              <a:buAutoNum type="arabicPeriod" startAt="4"/>
              <a:tabLst>
                <a:tab pos="2743200" algn="l"/>
              </a:tabLst>
            </a:pPr>
            <a:r>
              <a:rPr lang="en-US" sz="2200" dirty="0">
                <a:latin typeface="Arial" panose="020B0604020202020204" pitchFamily="34" charset="0"/>
                <a:cs typeface="Arial" panose="020B0604020202020204" pitchFamily="34" charset="0"/>
              </a:rPr>
              <a:t>For the Venn diagram in </a:t>
            </a:r>
            <a:r>
              <a:rPr lang="en-US" sz="2200" b="1" dirty="0">
                <a:latin typeface="Arial" panose="020B0604020202020204" pitchFamily="34" charset="0"/>
                <a:cs typeface="Arial" panose="020B0604020202020204" pitchFamily="34" charset="0"/>
              </a:rPr>
              <a:t>Q3</a:t>
            </a:r>
            <a:r>
              <a:rPr lang="en-US" sz="2200" dirty="0">
                <a:latin typeface="Arial" panose="020B0604020202020204" pitchFamily="34" charset="0"/>
                <a:cs typeface="Arial" panose="020B0604020202020204" pitchFamily="34" charset="0"/>
              </a:rPr>
              <a:t>, write these sets,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P U Q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P </a:t>
            </a:r>
            <a:r>
              <a:rPr lang="en-US" sz="2400" dirty="0"/>
              <a:t>∩ </a:t>
            </a:r>
            <a:r>
              <a:rPr lang="en-US" sz="2200" dirty="0" smtClean="0">
                <a:latin typeface="Arial" panose="020B0604020202020204" pitchFamily="34" charset="0"/>
                <a:cs typeface="Arial" panose="020B0604020202020204" pitchFamily="34" charset="0"/>
              </a:rPr>
              <a:t>Q</a:t>
            </a:r>
            <a:endParaRPr lang="en-US" sz="22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3"/>
              <a:tabLst>
                <a:tab pos="2743200" algn="l"/>
              </a:tabLst>
            </a:pPr>
            <a:r>
              <a:rPr lang="en-US" sz="2200" dirty="0" smtClean="0">
                <a:latin typeface="Arial" panose="020B0604020202020204" pitchFamily="34" charset="0"/>
                <a:cs typeface="Arial" panose="020B0604020202020204" pitchFamily="34" charset="0"/>
              </a:rPr>
              <a:t>P</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d.</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Q'</a:t>
            </a:r>
          </a:p>
          <a:p>
            <a:pPr marL="914400" lvl="1" indent="-457200">
              <a:buClr>
                <a:srgbClr val="C00000"/>
              </a:buClr>
              <a:buFont typeface="+mj-lt"/>
              <a:buAutoNum type="alphaLcPeriod" startAt="5"/>
              <a:tabLst>
                <a:tab pos="2743200" algn="l"/>
              </a:tabLst>
            </a:pPr>
            <a:r>
              <a:rPr lang="en-US" sz="2200" dirty="0" smtClean="0">
                <a:latin typeface="Arial" panose="020B0604020202020204" pitchFamily="34" charset="0"/>
                <a:cs typeface="Arial" panose="020B0604020202020204" pitchFamily="34" charset="0"/>
              </a:rPr>
              <a:t>P’ </a:t>
            </a:r>
            <a:r>
              <a:rPr lang="en-US" sz="2000" dirty="0" smtClean="0"/>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Q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f.</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Q' </a:t>
            </a:r>
            <a:r>
              <a:rPr lang="en-US" sz="2000" dirty="0"/>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t>
            </a:r>
            <a:endParaRPr lang="en-US" sz="2200" dirty="0" smtClean="0">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pSp>
        <p:nvGrpSpPr>
          <p:cNvPr id="7" name="Group 6"/>
          <p:cNvGrpSpPr/>
          <p:nvPr/>
        </p:nvGrpSpPr>
        <p:grpSpPr>
          <a:xfrm>
            <a:off x="251520" y="1268760"/>
            <a:ext cx="5213924" cy="3579787"/>
            <a:chOff x="150164" y="6494199"/>
            <a:chExt cx="5213924" cy="3579787"/>
          </a:xfrm>
        </p:grpSpPr>
        <p:sp>
          <p:nvSpPr>
            <p:cNvPr id="8" name="Rectangle 7"/>
            <p:cNvSpPr/>
            <p:nvPr/>
          </p:nvSpPr>
          <p:spPr>
            <a:xfrm flipH="1">
              <a:off x="150164" y="6673055"/>
              <a:ext cx="5213924" cy="3400931"/>
            </a:xfrm>
            <a:prstGeom prst="rect">
              <a:avLst/>
            </a:prstGeom>
            <a:solidFill>
              <a:srgbClr val="E9F7FA"/>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Ins="1737360" rtlCol="0" anchor="t" anchorCtr="0">
              <a:spAutoFit/>
            </a:bodyPr>
            <a:lstStyle/>
            <a:p>
              <a:r>
                <a:rPr lang="en-US" sz="2000" dirty="0">
                  <a:solidFill>
                    <a:schemeClr val="tx1"/>
                  </a:solidFill>
                  <a:latin typeface="Arial" panose="020B0604020202020204" pitchFamily="34" charset="0"/>
                  <a:cs typeface="Arial" panose="020B0604020202020204" pitchFamily="34" charset="0"/>
                </a:rPr>
                <a:t>A </a:t>
              </a:r>
              <a:r>
                <a:rPr lang="en-US" sz="2000" dirty="0">
                  <a:solidFill>
                    <a:schemeClr val="tx1"/>
                  </a:solidFill>
                </a:rPr>
                <a:t>∩</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B means 'A intersection B'. </a:t>
              </a:r>
              <a:r>
                <a:rPr lang="en-US" sz="2000" dirty="0" smtClean="0">
                  <a:solidFill>
                    <a:schemeClr val="tx1"/>
                  </a:solidFill>
                  <a:latin typeface="Arial" panose="020B0604020202020204" pitchFamily="34" charset="0"/>
                  <a:cs typeface="Arial" panose="020B0604020202020204" pitchFamily="34" charset="0"/>
                </a:rPr>
                <a:t>This </a:t>
              </a:r>
              <a:r>
                <a:rPr lang="en-US" sz="2000" dirty="0">
                  <a:solidFill>
                    <a:schemeClr val="tx1"/>
                  </a:solidFill>
                  <a:latin typeface="Arial" panose="020B0604020202020204" pitchFamily="34" charset="0"/>
                  <a:cs typeface="Arial" panose="020B0604020202020204" pitchFamily="34" charset="0"/>
                </a:rPr>
                <a:t>is all the elements that </a:t>
              </a:r>
              <a:r>
                <a:rPr lang="en-US" sz="2000" dirty="0" smtClean="0">
                  <a:solidFill>
                    <a:schemeClr val="tx1"/>
                  </a:solidFill>
                  <a:latin typeface="Arial" panose="020B0604020202020204" pitchFamily="34" charset="0"/>
                  <a:cs typeface="Arial" panose="020B0604020202020204" pitchFamily="34" charset="0"/>
                </a:rPr>
                <a:t>are </a:t>
              </a:r>
              <a:r>
                <a:rPr lang="en-US" sz="2000" dirty="0">
                  <a:solidFill>
                    <a:schemeClr val="tx1"/>
                  </a:solidFill>
                  <a:latin typeface="Arial" panose="020B0604020202020204" pitchFamily="34" charset="0"/>
                  <a:cs typeface="Arial" panose="020B0604020202020204" pitchFamily="34" charset="0"/>
                </a:rPr>
                <a:t>in A and in B. </a:t>
              </a:r>
              <a:endParaRPr lang="en-US" sz="2000" dirty="0" smtClean="0">
                <a:solidFill>
                  <a:schemeClr val="tx1"/>
                </a:solidFill>
                <a:latin typeface="Arial" panose="020B0604020202020204" pitchFamily="34" charset="0"/>
                <a:cs typeface="Arial" panose="020B0604020202020204" pitchFamily="34" charset="0"/>
              </a:endParaRPr>
            </a:p>
            <a:p>
              <a:r>
                <a:rPr lang="en-US" sz="2000" dirty="0" smtClean="0">
                  <a:solidFill>
                    <a:schemeClr val="tx1"/>
                  </a:solidFill>
                  <a:latin typeface="Arial" panose="020B0604020202020204" pitchFamily="34" charset="0"/>
                  <a:cs typeface="Arial" panose="020B0604020202020204" pitchFamily="34" charset="0"/>
                </a:rPr>
                <a:t>A </a:t>
              </a:r>
              <a:r>
                <a:rPr lang="en-US" sz="2000" dirty="0">
                  <a:solidFill>
                    <a:schemeClr val="tx1"/>
                  </a:solidFill>
                  <a:latin typeface="Arial" panose="020B0604020202020204" pitchFamily="34" charset="0"/>
                  <a:cs typeface="Arial" panose="020B0604020202020204" pitchFamily="34" charset="0"/>
                </a:rPr>
                <a:t>U B means A union B</a:t>
              </a:r>
              <a:r>
                <a:rPr lang="en-US" sz="2000" dirty="0" smtClean="0">
                  <a:solidFill>
                    <a:schemeClr val="tx1"/>
                  </a:solidFill>
                  <a:latin typeface="Arial" panose="020B0604020202020204" pitchFamily="34" charset="0"/>
                  <a:cs typeface="Arial" panose="020B0604020202020204" pitchFamily="34" charset="0"/>
                </a:rPr>
                <a:t>’. This is </a:t>
              </a:r>
              <a:r>
                <a:rPr lang="en-US" sz="2000" dirty="0">
                  <a:solidFill>
                    <a:schemeClr val="tx1"/>
                  </a:solidFill>
                  <a:latin typeface="Arial" panose="020B0604020202020204" pitchFamily="34" charset="0"/>
                  <a:cs typeface="Arial" panose="020B0604020202020204" pitchFamily="34" charset="0"/>
                </a:rPr>
                <a:t>all the elements that are in A or B or both.</a:t>
              </a:r>
            </a:p>
            <a:p>
              <a:r>
                <a:rPr lang="en-US" sz="2000" dirty="0" smtClean="0">
                  <a:solidFill>
                    <a:schemeClr val="tx1"/>
                  </a:solidFill>
                  <a:latin typeface="Arial" panose="020B0604020202020204" pitchFamily="34" charset="0"/>
                  <a:cs typeface="Arial" panose="020B0604020202020204" pitchFamily="34" charset="0"/>
                </a:rPr>
                <a:t>A‘ means </a:t>
              </a:r>
              <a:r>
                <a:rPr lang="en-US" sz="2000" dirty="0">
                  <a:solidFill>
                    <a:schemeClr val="tx1"/>
                  </a:solidFill>
                  <a:latin typeface="Arial" panose="020B0604020202020204" pitchFamily="34" charset="0"/>
                  <a:cs typeface="Arial" panose="020B0604020202020204" pitchFamily="34" charset="0"/>
                </a:rPr>
                <a:t>the elements not in A.</a:t>
              </a:r>
            </a:p>
            <a:p>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means the universal set - all elements being considered.</a:t>
              </a:r>
            </a:p>
          </p:txBody>
        </p:sp>
        <p:sp>
          <p:nvSpPr>
            <p:cNvPr id="9" name="Pentagon 8"/>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16</a:t>
              </a:r>
              <a:endParaRPr lang="en-US"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851919" y="3861048"/>
            <a:ext cx="1512169" cy="902290"/>
          </a:xfrm>
          <a:prstGeom prst="rect">
            <a:avLst/>
          </a:prstGeom>
        </p:spPr>
      </p:pic>
      <p:pic>
        <p:nvPicPr>
          <p:cNvPr id="11" name="Picture 1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892990" y="1638092"/>
            <a:ext cx="1508095" cy="864096"/>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863534" y="2530351"/>
            <a:ext cx="1512168" cy="864096"/>
          </a:xfrm>
          <a:prstGeom prst="rect">
            <a:avLst/>
          </a:prstGeom>
        </p:spPr>
      </p:pic>
      <p:sp>
        <p:nvSpPr>
          <p:cNvPr id="14"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3301397959"/>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322</a:t>
            </a:r>
            <a:endParaRPr lang="en-GB" sz="1400" b="1" dirty="0">
              <a:latin typeface="Calibri" panose="020F0502020204030204" pitchFamily="34" charset="0"/>
            </a:endParaRPr>
          </a:p>
        </p:txBody>
      </p:sp>
      <p:grpSp>
        <p:nvGrpSpPr>
          <p:cNvPr id="6" name="Group 5"/>
          <p:cNvGrpSpPr/>
          <p:nvPr/>
        </p:nvGrpSpPr>
        <p:grpSpPr>
          <a:xfrm>
            <a:off x="179512" y="1916832"/>
            <a:ext cx="8699715" cy="4695621"/>
            <a:chOff x="3483872" y="1089031"/>
            <a:chExt cx="5256584" cy="4695621"/>
          </a:xfrm>
        </p:grpSpPr>
        <p:sp>
          <p:nvSpPr>
            <p:cNvPr id="8" name="Round Diagonal Corner Rectangle 7"/>
            <p:cNvSpPr/>
            <p:nvPr/>
          </p:nvSpPr>
          <p:spPr>
            <a:xfrm>
              <a:off x="3483872" y="1264811"/>
              <a:ext cx="5256584" cy="4494193"/>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 name="Rectangle 9"/>
                <p:cNvSpPr/>
                <p:nvPr/>
              </p:nvSpPr>
              <p:spPr>
                <a:xfrm>
                  <a:off x="3558865" y="1547595"/>
                  <a:ext cx="5146090" cy="4237057"/>
                </a:xfrm>
                <a:prstGeom prst="rect">
                  <a:avLst/>
                </a:prstGeom>
              </p:spPr>
              <p:txBody>
                <a:bodyPr wrap="square">
                  <a:spAutoFit/>
                </a:bodyPr>
                <a:lstStyle/>
                <a:p>
                  <a:pPr>
                    <a:spcAft>
                      <a:spcPts val="0"/>
                    </a:spcAft>
                    <a:tabLst>
                      <a:tab pos="4972050" algn="r"/>
                    </a:tabLst>
                  </a:pPr>
                  <a:r>
                    <a:rPr lang="en-US" sz="2300" dirty="0" smtClean="0"/>
                    <a:t>The Venn diagram shows the number of</a:t>
                  </a:r>
                  <a:br>
                    <a:rPr lang="en-US" sz="2300" dirty="0" smtClean="0"/>
                  </a:br>
                  <a:r>
                    <a:rPr lang="en-US" sz="2300" dirty="0" smtClean="0"/>
                    <a:t>students </a:t>
                  </a:r>
                  <a:r>
                    <a:rPr lang="en-US" sz="2300" dirty="0"/>
                    <a:t>studying </a:t>
                  </a:r>
                  <a:r>
                    <a:rPr lang="en-US" sz="2300" dirty="0" smtClean="0"/>
                    <a:t>German </a:t>
                  </a:r>
                  <a:r>
                    <a:rPr lang="en-US" sz="2300" dirty="0"/>
                    <a:t>(G) and </a:t>
                  </a:r>
                  <a:r>
                    <a:rPr lang="en-US" sz="2300" dirty="0" smtClean="0"/>
                    <a:t/>
                  </a:r>
                  <a:br>
                    <a:rPr lang="en-US" sz="2300" dirty="0" smtClean="0"/>
                  </a:br>
                  <a:r>
                    <a:rPr lang="en-US" sz="2300" dirty="0" smtClean="0"/>
                    <a:t>Mandarin </a:t>
                  </a:r>
                  <a:r>
                    <a:rPr lang="en-US" sz="2300" dirty="0"/>
                    <a:t>(M).</a:t>
                  </a:r>
                </a:p>
                <a:p>
                  <a:pPr>
                    <a:spcAft>
                      <a:spcPts val="0"/>
                    </a:spcAft>
                    <a:tabLst>
                      <a:tab pos="4972050" algn="r"/>
                    </a:tabLst>
                  </a:pPr>
                  <a:r>
                    <a:rPr lang="en-US" sz="2300" dirty="0"/>
                    <a:t>A student is picked at random.  </a:t>
                  </a:r>
                  <a:r>
                    <a:rPr lang="en-US" sz="2300" dirty="0" smtClean="0"/>
                    <a:t>Work </a:t>
                  </a:r>
                  <a:r>
                    <a:rPr lang="en-US" sz="2300" dirty="0"/>
                    <a:t>out </a:t>
                  </a:r>
                  <a:endParaRPr lang="en-US" sz="2300" dirty="0" smtClean="0"/>
                </a:p>
                <a:p>
                  <a:pPr marL="457200" indent="-457200">
                    <a:spcAft>
                      <a:spcPts val="0"/>
                    </a:spcAft>
                    <a:buFont typeface="+mj-lt"/>
                    <a:buAutoNum type="alphaLcPeriod"/>
                    <a:tabLst>
                      <a:tab pos="4972050" algn="r"/>
                    </a:tabLst>
                  </a:pPr>
                  <a:r>
                    <a:rPr lang="en-US" sz="2300" dirty="0" smtClean="0"/>
                    <a:t>P(G </a:t>
                  </a:r>
                  <a:r>
                    <a:rPr lang="en-US" sz="2300" dirty="0"/>
                    <a:t>∩</a:t>
                  </a:r>
                  <a:r>
                    <a:rPr lang="en-US" sz="2300" dirty="0" smtClean="0"/>
                    <a:t> </a:t>
                  </a:r>
                  <a:r>
                    <a:rPr lang="en-US" sz="2300" dirty="0"/>
                    <a:t>M) </a:t>
                  </a:r>
                  <a:r>
                    <a:rPr lang="en-US" sz="2300" dirty="0" smtClean="0"/>
                    <a:t>   b. </a:t>
                  </a:r>
                  <a:r>
                    <a:rPr lang="en-US" sz="2300" dirty="0"/>
                    <a:t>P(G') </a:t>
                  </a:r>
                  <a:r>
                    <a:rPr lang="en-US" sz="2300" dirty="0" smtClean="0"/>
                    <a:t>   c. </a:t>
                  </a:r>
                  <a:r>
                    <a:rPr lang="en-US" sz="2300" dirty="0"/>
                    <a:t>P(G U M</a:t>
                  </a:r>
                  <a:r>
                    <a:rPr lang="en-US" sz="2300" dirty="0" smtClean="0"/>
                    <a:t>)</a:t>
                  </a:r>
                </a:p>
                <a:p>
                  <a:pPr>
                    <a:spcAft>
                      <a:spcPts val="0"/>
                    </a:spcAft>
                    <a:tabLst>
                      <a:tab pos="4972050" algn="r"/>
                    </a:tabLst>
                  </a:pPr>
                  <a:endParaRPr lang="en-US" sz="100" dirty="0" smtClean="0"/>
                </a:p>
                <a:p>
                  <a:pPr marL="457200" indent="-457200">
                    <a:lnSpc>
                      <a:spcPts val="4600"/>
                    </a:lnSpc>
                    <a:spcAft>
                      <a:spcPts val="0"/>
                    </a:spcAft>
                    <a:buFont typeface="+mj-lt"/>
                    <a:buAutoNum type="alphaLcPeriod"/>
                    <a:tabLst>
                      <a:tab pos="4972050" algn="r"/>
                    </a:tabLst>
                  </a:pPr>
                  <a:r>
                    <a:rPr lang="en-US" sz="2300" dirty="0" smtClean="0">
                      <a:solidFill>
                        <a:srgbClr val="7030A0"/>
                      </a:solidFill>
                      <a:latin typeface="Comic Sans MS" panose="030F0702030302020204" pitchFamily="66" charset="0"/>
                    </a:rPr>
                    <a:t>20 + 3 + 7 + 8 = 38</a:t>
                  </a:r>
                  <a:br>
                    <a:rPr lang="en-US" sz="2300" dirty="0" smtClean="0">
                      <a:solidFill>
                        <a:srgbClr val="7030A0"/>
                      </a:solidFill>
                      <a:latin typeface="Comic Sans MS" panose="030F0702030302020204" pitchFamily="66" charset="0"/>
                    </a:rPr>
                  </a:br>
                  <a:r>
                    <a:rPr lang="en-US" sz="2300" dirty="0">
                      <a:solidFill>
                        <a:srgbClr val="7030A0"/>
                      </a:solidFill>
                      <a:latin typeface="Comic Sans MS" panose="030F0702030302020204" pitchFamily="66" charset="0"/>
                    </a:rPr>
                    <a:t>P(G ∩ M) </a:t>
                  </a:r>
                  <a:r>
                    <a:rPr lang="en-US" sz="2300" dirty="0" smtClean="0">
                      <a:solidFill>
                        <a:srgbClr val="7030A0"/>
                      </a:solidFill>
                      <a:latin typeface="Comic Sans MS" panose="030F0702030302020204" pitchFamily="66" charset="0"/>
                    </a:rPr>
                    <a:t>= </a:t>
                  </a:r>
                  <a14:m>
                    <m:oMath xmlns:m="http://schemas.openxmlformats.org/officeDocument/2006/math">
                      <m:f>
                        <m:fPr>
                          <m:ctrlPr>
                            <a:rPr lang="en-US" sz="2300" i="1">
                              <a:solidFill>
                                <a:srgbClr val="7030A0"/>
                              </a:solidFill>
                              <a:latin typeface="Cambria Math" panose="02040503050406030204" pitchFamily="18" charset="0"/>
                              <a:cs typeface="Arial" panose="020B0604020202020204" pitchFamily="34" charset="0"/>
                            </a:rPr>
                          </m:ctrlPr>
                        </m:fPr>
                        <m:num>
                          <m:r>
                            <a:rPr lang="en-US" sz="2300" b="0" i="0" smtClean="0">
                              <a:solidFill>
                                <a:srgbClr val="7030A0"/>
                              </a:solidFill>
                              <a:latin typeface="Cambria Math" panose="02040503050406030204" pitchFamily="18" charset="0"/>
                              <a:cs typeface="Arial" panose="020B0604020202020204" pitchFamily="34" charset="0"/>
                            </a:rPr>
                            <m:t>3</m:t>
                          </m:r>
                        </m:num>
                        <m:den>
                          <m:r>
                            <a:rPr lang="en-US" sz="2300" b="0" i="0" smtClean="0">
                              <a:solidFill>
                                <a:srgbClr val="7030A0"/>
                              </a:solidFill>
                              <a:latin typeface="Cambria Math" panose="02040503050406030204" pitchFamily="18" charset="0"/>
                              <a:cs typeface="Arial" panose="020B0604020202020204" pitchFamily="34" charset="0"/>
                            </a:rPr>
                            <m:t>38</m:t>
                          </m:r>
                        </m:den>
                      </m:f>
                    </m:oMath>
                  </a14:m>
                  <a:endParaRPr lang="en-US" sz="2300" dirty="0" smtClean="0">
                    <a:solidFill>
                      <a:srgbClr val="7030A0"/>
                    </a:solidFill>
                    <a:latin typeface="Comic Sans MS" panose="030F0702030302020204" pitchFamily="66" charset="0"/>
                  </a:endParaRPr>
                </a:p>
                <a:p>
                  <a:pPr marL="457200" indent="-457200">
                    <a:lnSpc>
                      <a:spcPts val="4600"/>
                    </a:lnSpc>
                    <a:spcAft>
                      <a:spcPts val="0"/>
                    </a:spcAft>
                    <a:buFont typeface="+mj-lt"/>
                    <a:buAutoNum type="alphaLcPeriod"/>
                    <a:tabLst>
                      <a:tab pos="4972050" algn="r"/>
                    </a:tabLst>
                  </a:pPr>
                  <a:r>
                    <a:rPr lang="en-US" sz="2300" dirty="0" smtClean="0">
                      <a:solidFill>
                        <a:srgbClr val="7030A0"/>
                      </a:solidFill>
                      <a:latin typeface="Comic Sans MS" panose="030F0702030302020204" pitchFamily="66" charset="0"/>
                    </a:rPr>
                    <a:t>P(G’) </a:t>
                  </a:r>
                  <a:r>
                    <a:rPr lang="en-US" sz="2300" dirty="0">
                      <a:solidFill>
                        <a:srgbClr val="7030A0"/>
                      </a:solidFill>
                      <a:latin typeface="Comic Sans MS" panose="030F0702030302020204" pitchFamily="66" charset="0"/>
                    </a:rPr>
                    <a:t>= </a:t>
                  </a:r>
                  <a14:m>
                    <m:oMath xmlns:m="http://schemas.openxmlformats.org/officeDocument/2006/math">
                      <m:f>
                        <m:fPr>
                          <m:ctrlPr>
                            <a:rPr lang="en-US" sz="2300" i="1">
                              <a:solidFill>
                                <a:srgbClr val="7030A0"/>
                              </a:solidFill>
                              <a:latin typeface="Cambria Math" panose="02040503050406030204" pitchFamily="18" charset="0"/>
                              <a:cs typeface="Arial" panose="020B0604020202020204" pitchFamily="34" charset="0"/>
                            </a:rPr>
                          </m:ctrlPr>
                        </m:fPr>
                        <m:num>
                          <m:r>
                            <a:rPr lang="en-US" sz="2300" b="0" i="0" smtClean="0">
                              <a:solidFill>
                                <a:srgbClr val="7030A0"/>
                              </a:solidFill>
                              <a:latin typeface="Cambria Math" panose="02040503050406030204" pitchFamily="18" charset="0"/>
                              <a:cs typeface="Arial" panose="020B0604020202020204" pitchFamily="34" charset="0"/>
                            </a:rPr>
                            <m:t>7+8</m:t>
                          </m:r>
                        </m:num>
                        <m:den>
                          <m:r>
                            <a:rPr lang="en-US" sz="2300" b="0">
                              <a:solidFill>
                                <a:srgbClr val="7030A0"/>
                              </a:solidFill>
                              <a:latin typeface="Cambria Math" panose="02040503050406030204" pitchFamily="18" charset="0"/>
                              <a:cs typeface="Arial" panose="020B0604020202020204" pitchFamily="34" charset="0"/>
                            </a:rPr>
                            <m:t>38</m:t>
                          </m:r>
                        </m:den>
                      </m:f>
                    </m:oMath>
                  </a14:m>
                  <a:r>
                    <a:rPr lang="en-US" sz="2300" dirty="0" smtClean="0">
                      <a:solidFill>
                        <a:srgbClr val="7030A0"/>
                      </a:solidFill>
                      <a:latin typeface="Comic Sans MS" panose="030F0702030302020204" pitchFamily="66" charset="0"/>
                    </a:rPr>
                    <a:t> = </a:t>
                  </a:r>
                  <a14:m>
                    <m:oMath xmlns:m="http://schemas.openxmlformats.org/officeDocument/2006/math">
                      <m:f>
                        <m:fPr>
                          <m:ctrlPr>
                            <a:rPr lang="en-US" sz="2300" i="1">
                              <a:solidFill>
                                <a:srgbClr val="7030A0"/>
                              </a:solidFill>
                              <a:latin typeface="Cambria Math" panose="02040503050406030204" pitchFamily="18" charset="0"/>
                              <a:cs typeface="Arial" panose="020B0604020202020204" pitchFamily="34" charset="0"/>
                            </a:rPr>
                          </m:ctrlPr>
                        </m:fPr>
                        <m:num>
                          <m:r>
                            <a:rPr lang="en-US" sz="2300" b="0" i="0" smtClean="0">
                              <a:solidFill>
                                <a:srgbClr val="7030A0"/>
                              </a:solidFill>
                              <a:latin typeface="Cambria Math" panose="02040503050406030204" pitchFamily="18" charset="0"/>
                              <a:cs typeface="Arial" panose="020B0604020202020204" pitchFamily="34" charset="0"/>
                            </a:rPr>
                            <m:t>15</m:t>
                          </m:r>
                        </m:num>
                        <m:den>
                          <m:r>
                            <a:rPr lang="en-US" sz="2300" b="0">
                              <a:solidFill>
                                <a:srgbClr val="7030A0"/>
                              </a:solidFill>
                              <a:latin typeface="Cambria Math" panose="02040503050406030204" pitchFamily="18" charset="0"/>
                              <a:cs typeface="Arial" panose="020B0604020202020204" pitchFamily="34" charset="0"/>
                            </a:rPr>
                            <m:t>38</m:t>
                          </m:r>
                        </m:den>
                      </m:f>
                    </m:oMath>
                  </a14:m>
                  <a:endParaRPr lang="en-US" sz="2300" dirty="0" smtClean="0">
                    <a:solidFill>
                      <a:srgbClr val="7030A0"/>
                    </a:solidFill>
                    <a:latin typeface="Comic Sans MS" panose="030F0702030302020204" pitchFamily="66" charset="0"/>
                  </a:endParaRPr>
                </a:p>
                <a:p>
                  <a:pPr marL="457200" indent="-457200">
                    <a:lnSpc>
                      <a:spcPts val="4600"/>
                    </a:lnSpc>
                    <a:spcAft>
                      <a:spcPts val="0"/>
                    </a:spcAft>
                    <a:buFont typeface="+mj-lt"/>
                    <a:buAutoNum type="alphaLcPeriod"/>
                    <a:tabLst>
                      <a:tab pos="4972050" algn="r"/>
                    </a:tabLst>
                  </a:pPr>
                  <a:r>
                    <a:rPr lang="en-US" sz="2300" dirty="0">
                      <a:solidFill>
                        <a:srgbClr val="7030A0"/>
                      </a:solidFill>
                      <a:latin typeface="Comic Sans MS" panose="030F0702030302020204" pitchFamily="66" charset="0"/>
                    </a:rPr>
                    <a:t>P(G </a:t>
                  </a:r>
                  <a:r>
                    <a:rPr lang="en-US" sz="2300" dirty="0">
                      <a:solidFill>
                        <a:srgbClr val="7030A0"/>
                      </a:solidFill>
                    </a:rPr>
                    <a:t>U</a:t>
                  </a:r>
                  <a:r>
                    <a:rPr lang="en-US" sz="2300" dirty="0" smtClean="0">
                      <a:solidFill>
                        <a:srgbClr val="7030A0"/>
                      </a:solidFill>
                      <a:latin typeface="Comic Sans MS" panose="030F0702030302020204" pitchFamily="66" charset="0"/>
                    </a:rPr>
                    <a:t> </a:t>
                  </a:r>
                  <a:r>
                    <a:rPr lang="en-US" sz="2300" dirty="0">
                      <a:solidFill>
                        <a:srgbClr val="7030A0"/>
                      </a:solidFill>
                      <a:latin typeface="Comic Sans MS" panose="030F0702030302020204" pitchFamily="66" charset="0"/>
                    </a:rPr>
                    <a:t>M) = </a:t>
                  </a:r>
                  <a14:m>
                    <m:oMath xmlns:m="http://schemas.openxmlformats.org/officeDocument/2006/math">
                      <m:f>
                        <m:fPr>
                          <m:ctrlPr>
                            <a:rPr lang="en-US" sz="2300" i="1">
                              <a:solidFill>
                                <a:srgbClr val="7030A0"/>
                              </a:solidFill>
                              <a:latin typeface="Cambria Math" panose="02040503050406030204" pitchFamily="18" charset="0"/>
                              <a:cs typeface="Arial" panose="020B0604020202020204" pitchFamily="34" charset="0"/>
                            </a:rPr>
                          </m:ctrlPr>
                        </m:fPr>
                        <m:num>
                          <m:r>
                            <a:rPr lang="en-US" sz="2300" b="0" i="0" smtClean="0">
                              <a:solidFill>
                                <a:srgbClr val="7030A0"/>
                              </a:solidFill>
                              <a:latin typeface="Cambria Math" panose="02040503050406030204" pitchFamily="18" charset="0"/>
                              <a:cs typeface="Arial" panose="020B0604020202020204" pitchFamily="34" charset="0"/>
                            </a:rPr>
                            <m:t>20+3+7</m:t>
                          </m:r>
                        </m:num>
                        <m:den>
                          <m:r>
                            <a:rPr lang="en-US" sz="2300" b="0">
                              <a:solidFill>
                                <a:srgbClr val="7030A0"/>
                              </a:solidFill>
                              <a:latin typeface="Cambria Math" panose="02040503050406030204" pitchFamily="18" charset="0"/>
                              <a:cs typeface="Arial" panose="020B0604020202020204" pitchFamily="34" charset="0"/>
                            </a:rPr>
                            <m:t>38</m:t>
                          </m:r>
                        </m:den>
                      </m:f>
                    </m:oMath>
                  </a14:m>
                  <a:r>
                    <a:rPr lang="en-US" sz="2300" dirty="0" smtClean="0">
                      <a:solidFill>
                        <a:srgbClr val="7030A0"/>
                      </a:solidFill>
                      <a:latin typeface="Comic Sans MS" panose="030F0702030302020204" pitchFamily="66" charset="0"/>
                    </a:rPr>
                    <a:t> = </a:t>
                  </a:r>
                  <a14:m>
                    <m:oMath xmlns:m="http://schemas.openxmlformats.org/officeDocument/2006/math">
                      <m:f>
                        <m:fPr>
                          <m:ctrlPr>
                            <a:rPr lang="en-US" sz="2300" i="1">
                              <a:solidFill>
                                <a:srgbClr val="7030A0"/>
                              </a:solidFill>
                              <a:latin typeface="Cambria Math" panose="02040503050406030204" pitchFamily="18" charset="0"/>
                              <a:cs typeface="Arial" panose="020B0604020202020204" pitchFamily="34" charset="0"/>
                            </a:rPr>
                          </m:ctrlPr>
                        </m:fPr>
                        <m:num>
                          <m:r>
                            <a:rPr lang="en-US" sz="2300" b="0" i="0" smtClean="0">
                              <a:solidFill>
                                <a:srgbClr val="7030A0"/>
                              </a:solidFill>
                              <a:latin typeface="Cambria Math" panose="02040503050406030204" pitchFamily="18" charset="0"/>
                              <a:cs typeface="Arial" panose="020B0604020202020204" pitchFamily="34" charset="0"/>
                            </a:rPr>
                            <m:t>30</m:t>
                          </m:r>
                        </m:num>
                        <m:den>
                          <m:r>
                            <a:rPr lang="en-US" sz="2300" b="0">
                              <a:solidFill>
                                <a:srgbClr val="7030A0"/>
                              </a:solidFill>
                              <a:latin typeface="Cambria Math" panose="02040503050406030204" pitchFamily="18" charset="0"/>
                              <a:cs typeface="Arial" panose="020B0604020202020204" pitchFamily="34" charset="0"/>
                            </a:rPr>
                            <m:t>38</m:t>
                          </m:r>
                        </m:den>
                      </m:f>
                    </m:oMath>
                  </a14:m>
                  <a:r>
                    <a:rPr lang="en-US" sz="2000" b="1" dirty="0" smtClean="0">
                      <a:solidFill>
                        <a:srgbClr val="7030A0"/>
                      </a:solidFill>
                      <a:latin typeface="Comic Sans MS" panose="030F0702030302020204" pitchFamily="66" charset="0"/>
                    </a:rPr>
                    <a:t>	</a:t>
                  </a:r>
                </a:p>
              </p:txBody>
            </p:sp>
          </mc:Choice>
          <mc:Fallback xmlns="">
            <p:sp>
              <p:nvSpPr>
                <p:cNvPr id="10" name="Rectangle 9"/>
                <p:cNvSpPr>
                  <a:spLocks noRot="1" noChangeAspect="1" noMove="1" noResize="1" noEditPoints="1" noAdjustHandles="1" noChangeArrowheads="1" noChangeShapeType="1" noTextEdit="1"/>
                </p:cNvSpPr>
                <p:nvPr/>
              </p:nvSpPr>
              <p:spPr>
                <a:xfrm>
                  <a:off x="3558865" y="1547595"/>
                  <a:ext cx="5146090" cy="4237057"/>
                </a:xfrm>
                <a:prstGeom prst="rect">
                  <a:avLst/>
                </a:prstGeom>
                <a:blipFill rotWithShape="0">
                  <a:blip r:embed="rId4"/>
                  <a:stretch>
                    <a:fillRect l="-1360" t="-1151" b="-1295"/>
                  </a:stretch>
                </a:blipFill>
              </p:spPr>
              <p:txBody>
                <a:bodyPr/>
                <a:lstStyle/>
                <a:p>
                  <a:r>
                    <a:rPr lang="en-US">
                      <a:noFill/>
                    </a:rPr>
                    <a:t> </a:t>
                  </a:r>
                </a:p>
              </p:txBody>
            </p:sp>
          </mc:Fallback>
        </mc:AlternateContent>
        <p:sp>
          <p:nvSpPr>
            <p:cNvPr id="9" name="Round Diagonal Corner Rectangle 8"/>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6</a:t>
              </a:r>
              <a:endParaRPr lang="en-US" sz="2000" b="1" dirty="0">
                <a:solidFill>
                  <a:schemeClr val="bg1"/>
                </a:solidFill>
                <a:latin typeface="Arial" panose="020B0604020202020204" pitchFamily="34" charset="0"/>
                <a:cs typeface="Arial" panose="020B0604020202020204" pitchFamily="34" charset="0"/>
              </a:endParaRPr>
            </a:p>
          </p:txBody>
        </p:sp>
      </p:grpSp>
      <p:sp>
        <p:nvSpPr>
          <p:cNvPr id="12" name="Rectangle 11"/>
          <p:cNvSpPr/>
          <p:nvPr/>
        </p:nvSpPr>
        <p:spPr>
          <a:xfrm flipH="1">
            <a:off x="4283968" y="4325034"/>
            <a:ext cx="4536503"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dirty="0" smtClean="0">
                <a:solidFill>
                  <a:schemeClr val="tx1"/>
                </a:solidFill>
                <a:latin typeface="Arial" panose="020B0604020202020204" pitchFamily="34" charset="0"/>
                <a:cs typeface="Arial" panose="020B0604020202020204" pitchFamily="34" charset="0"/>
              </a:rPr>
              <a:t>Work out the total number of students.</a:t>
            </a:r>
            <a:endParaRPr lang="en-US" sz="2000"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3" name="Rectangle 12"/>
              <p:cNvSpPr/>
              <p:nvPr/>
            </p:nvSpPr>
            <p:spPr>
              <a:xfrm flipH="1">
                <a:off x="5084812" y="4797152"/>
                <a:ext cx="3735660" cy="74578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m:rPr>
                            <m:sty m:val="p"/>
                          </m:rPr>
                          <a:rPr lang="en-US" sz="2800" b="0" i="0" smtClean="0">
                            <a:solidFill>
                              <a:schemeClr val="tx1"/>
                            </a:solidFill>
                            <a:latin typeface="Cambria Math" panose="02040503050406030204" pitchFamily="18" charset="0"/>
                            <a:cs typeface="Arial" panose="020B0604020202020204" pitchFamily="34" charset="0"/>
                          </a:rPr>
                          <m:t>Number</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of</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students</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in</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G</m:t>
                        </m:r>
                        <m:r>
                          <m:rPr>
                            <m:nor/>
                          </m:rPr>
                          <a:rPr lang="en-US" sz="2800" dirty="0">
                            <a:solidFill>
                              <a:schemeClr val="tx1"/>
                            </a:solidFill>
                          </a:rPr>
                          <m:t>∩</m:t>
                        </m:r>
                        <m:r>
                          <m:rPr>
                            <m:sty m:val="p"/>
                          </m:rPr>
                          <a:rPr lang="en-US" sz="2800" b="0" i="0" smtClean="0">
                            <a:solidFill>
                              <a:schemeClr val="tx1"/>
                            </a:solidFill>
                            <a:latin typeface="Cambria Math" panose="02040503050406030204" pitchFamily="18" charset="0"/>
                            <a:cs typeface="Arial" panose="020B0604020202020204" pitchFamily="34" charset="0"/>
                          </a:rPr>
                          <m:t>M</m:t>
                        </m:r>
                      </m:num>
                      <m:den>
                        <m:r>
                          <m:rPr>
                            <m:sty m:val="p"/>
                          </m:rPr>
                          <a:rPr lang="en-US" sz="2800" b="0" i="0" smtClean="0">
                            <a:solidFill>
                              <a:schemeClr val="tx1"/>
                            </a:solidFill>
                            <a:latin typeface="Cambria Math" panose="02040503050406030204" pitchFamily="18" charset="0"/>
                            <a:cs typeface="Arial" panose="020B0604020202020204" pitchFamily="34" charset="0"/>
                          </a:rPr>
                          <m:t>total</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number</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of</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students</m:t>
                        </m:r>
                      </m:den>
                    </m:f>
                  </m:oMath>
                </a14:m>
                <a:r>
                  <a:rPr lang="en-US" sz="2800" dirty="0" smtClean="0">
                    <a:solidFill>
                      <a:schemeClr val="tx1"/>
                    </a:solidFill>
                  </a:rPr>
                  <a:t> </a:t>
                </a:r>
                <a:endParaRPr lang="en-US" sz="2800" dirty="0"/>
              </a:p>
            </p:txBody>
          </p:sp>
        </mc:Choice>
        <mc:Fallback xmlns="">
          <p:sp>
            <p:nvSpPr>
              <p:cNvPr id="13" name="Rectangle 12"/>
              <p:cNvSpPr>
                <a:spLocks noRot="1" noChangeAspect="1" noMove="1" noResize="1" noEditPoints="1" noAdjustHandles="1" noChangeArrowheads="1" noChangeShapeType="1" noTextEdit="1"/>
              </p:cNvSpPr>
              <p:nvPr/>
            </p:nvSpPr>
            <p:spPr>
              <a:xfrm flipH="1">
                <a:off x="5084812" y="4797152"/>
                <a:ext cx="3735660" cy="745782"/>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11" name="Straight Arrow Connector 10"/>
          <p:cNvCxnSpPr>
            <a:stCxn id="13" idx="3"/>
          </p:cNvCxnSpPr>
          <p:nvPr/>
        </p:nvCxnSpPr>
        <p:spPr>
          <a:xfrm flipH="1" flipV="1">
            <a:off x="2874903" y="5157192"/>
            <a:ext cx="2209909" cy="1285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2" idx="3"/>
          </p:cNvCxnSpPr>
          <p:nvPr/>
        </p:nvCxnSpPr>
        <p:spPr>
          <a:xfrm flipH="1">
            <a:off x="3419872" y="4525089"/>
            <a:ext cx="864096" cy="5603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p:cNvSpPr/>
              <p:nvPr/>
            </p:nvSpPr>
            <p:spPr>
              <a:xfrm flipH="1">
                <a:off x="5436096" y="5635546"/>
                <a:ext cx="3375620" cy="74578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14:m>
                  <m:oMath xmlns:m="http://schemas.openxmlformats.org/officeDocument/2006/math">
                    <m:f>
                      <m:fPr>
                        <m:ctrlPr>
                          <a:rPr lang="en-US" sz="2800" i="1" smtClean="0">
                            <a:solidFill>
                              <a:schemeClr val="tx1"/>
                            </a:solidFill>
                            <a:latin typeface="Cambria Math" panose="02040503050406030204" pitchFamily="18" charset="0"/>
                            <a:cs typeface="Arial" panose="020B0604020202020204" pitchFamily="34" charset="0"/>
                          </a:rPr>
                        </m:ctrlPr>
                      </m:fPr>
                      <m:num>
                        <m:r>
                          <m:rPr>
                            <m:sty m:val="p"/>
                          </m:rPr>
                          <a:rPr lang="en-US" sz="2800" b="0" i="0" smtClean="0">
                            <a:solidFill>
                              <a:schemeClr val="tx1"/>
                            </a:solidFill>
                            <a:latin typeface="Cambria Math" panose="02040503050406030204" pitchFamily="18" charset="0"/>
                            <a:cs typeface="Arial" panose="020B0604020202020204" pitchFamily="34" charset="0"/>
                          </a:rPr>
                          <m:t>Number</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of</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students</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in</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G</m:t>
                        </m:r>
                        <m:r>
                          <a:rPr lang="en-US" sz="2800" i="1" dirty="0" smtClean="0">
                            <a:solidFill>
                              <a:schemeClr val="tx1"/>
                            </a:solidFill>
                            <a:latin typeface="Cambria Math" panose="02040503050406030204" pitchFamily="18" charset="0"/>
                          </a:rPr>
                          <m:t>′</m:t>
                        </m:r>
                      </m:num>
                      <m:den>
                        <m:r>
                          <m:rPr>
                            <m:sty m:val="p"/>
                          </m:rPr>
                          <a:rPr lang="en-US" sz="2800" b="0" i="0" smtClean="0">
                            <a:solidFill>
                              <a:schemeClr val="tx1"/>
                            </a:solidFill>
                            <a:latin typeface="Cambria Math" panose="02040503050406030204" pitchFamily="18" charset="0"/>
                            <a:cs typeface="Arial" panose="020B0604020202020204" pitchFamily="34" charset="0"/>
                          </a:rPr>
                          <m:t>total</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number</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of</m:t>
                        </m:r>
                        <m:r>
                          <a:rPr lang="en-US" sz="2800" b="0" i="0" smtClean="0">
                            <a:solidFill>
                              <a:schemeClr val="tx1"/>
                            </a:solidFill>
                            <a:latin typeface="Cambria Math" panose="02040503050406030204" pitchFamily="18" charset="0"/>
                            <a:cs typeface="Arial" panose="020B0604020202020204" pitchFamily="34" charset="0"/>
                          </a:rPr>
                          <m:t> </m:t>
                        </m:r>
                        <m:r>
                          <m:rPr>
                            <m:sty m:val="p"/>
                          </m:rPr>
                          <a:rPr lang="en-US" sz="2800" b="0" i="0" smtClean="0">
                            <a:solidFill>
                              <a:schemeClr val="tx1"/>
                            </a:solidFill>
                            <a:latin typeface="Cambria Math" panose="02040503050406030204" pitchFamily="18" charset="0"/>
                            <a:cs typeface="Arial" panose="020B0604020202020204" pitchFamily="34" charset="0"/>
                          </a:rPr>
                          <m:t>students</m:t>
                        </m:r>
                      </m:den>
                    </m:f>
                  </m:oMath>
                </a14:m>
                <a:r>
                  <a:rPr lang="en-US" sz="2800" dirty="0" smtClean="0">
                    <a:solidFill>
                      <a:schemeClr val="tx1"/>
                    </a:solidFill>
                  </a:rPr>
                  <a:t> </a:t>
                </a:r>
                <a:endParaRPr lang="en-US" sz="2800" dirty="0"/>
              </a:p>
            </p:txBody>
          </p:sp>
        </mc:Choice>
        <mc:Fallback xmlns="">
          <p:sp>
            <p:nvSpPr>
              <p:cNvPr id="16" name="Rectangle 15"/>
              <p:cNvSpPr>
                <a:spLocks noRot="1" noChangeAspect="1" noMove="1" noResize="1" noEditPoints="1" noAdjustHandles="1" noChangeArrowheads="1" noChangeShapeType="1" noTextEdit="1"/>
              </p:cNvSpPr>
              <p:nvPr/>
            </p:nvSpPr>
            <p:spPr>
              <a:xfrm flipH="1">
                <a:off x="5436096" y="5635546"/>
                <a:ext cx="3375620" cy="745782"/>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18" name="Straight Arrow Connector 17"/>
          <p:cNvCxnSpPr>
            <a:stCxn id="16" idx="3"/>
          </p:cNvCxnSpPr>
          <p:nvPr/>
        </p:nvCxnSpPr>
        <p:spPr>
          <a:xfrm flipH="1" flipV="1">
            <a:off x="2874903" y="5805264"/>
            <a:ext cx="2561193" cy="20317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772639" y="2420888"/>
            <a:ext cx="3047833" cy="1819747"/>
          </a:xfrm>
          <a:prstGeom prst="rect">
            <a:avLst/>
          </a:prstGeom>
        </p:spPr>
      </p:pic>
      <p:grpSp>
        <p:nvGrpSpPr>
          <p:cNvPr id="36" name="Group 35"/>
          <p:cNvGrpSpPr/>
          <p:nvPr/>
        </p:nvGrpSpPr>
        <p:grpSpPr>
          <a:xfrm>
            <a:off x="179511" y="1107034"/>
            <a:ext cx="8699715" cy="809798"/>
            <a:chOff x="150163" y="6494199"/>
            <a:chExt cx="8699715" cy="809798"/>
          </a:xfrm>
        </p:grpSpPr>
        <p:sp>
          <p:nvSpPr>
            <p:cNvPr id="37" name="Rectangle 36"/>
            <p:cNvSpPr/>
            <p:nvPr/>
          </p:nvSpPr>
          <p:spPr>
            <a:xfrm flipH="1">
              <a:off x="150163" y="6673055"/>
              <a:ext cx="8699715" cy="630942"/>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You can calculate probabilities from Venn Diagrams</a:t>
              </a:r>
              <a:endParaRPr lang="en-US" sz="2000" dirty="0">
                <a:solidFill>
                  <a:schemeClr val="tx1"/>
                </a:solidFill>
                <a:latin typeface="Arial" panose="020B0604020202020204" pitchFamily="34" charset="0"/>
                <a:cs typeface="Arial" panose="020B0604020202020204" pitchFamily="34" charset="0"/>
              </a:endParaRPr>
            </a:p>
          </p:txBody>
        </p:sp>
        <p:sp>
          <p:nvSpPr>
            <p:cNvPr id="38" name="Pentagon 37"/>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17</a:t>
              </a:r>
              <a:endParaRPr lang="en-US" b="1" dirty="0">
                <a:latin typeface="Arial" panose="020B0604020202020204" pitchFamily="34" charset="0"/>
                <a:cs typeface="Arial" panose="020B0604020202020204" pitchFamily="34" charset="0"/>
              </a:endParaRPr>
            </a:p>
          </p:txBody>
        </p:sp>
      </p:grpSp>
      <p:sp>
        <p:nvSpPr>
          <p:cNvPr id="19"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1959612932"/>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323</a:t>
            </a:r>
            <a:endParaRPr lang="en-GB" sz="1400" b="1" dirty="0">
              <a:latin typeface="Calibri" panose="020F0502020204030204" pitchFamily="34" charset="0"/>
            </a:endParaRPr>
          </a:p>
        </p:txBody>
      </p:sp>
      <p:sp>
        <p:nvSpPr>
          <p:cNvPr id="3" name="Rectangle 2"/>
          <p:cNvSpPr/>
          <p:nvPr/>
        </p:nvSpPr>
        <p:spPr>
          <a:xfrm>
            <a:off x="238559" y="1259463"/>
            <a:ext cx="5269545" cy="5170646"/>
          </a:xfrm>
          <a:prstGeom prst="rect">
            <a:avLst/>
          </a:prstGeom>
        </p:spPr>
        <p:txBody>
          <a:bodyPr wrap="square">
            <a:spAutoFit/>
          </a:bodyPr>
          <a:lstStyle/>
          <a:p>
            <a:pPr marL="400050" indent="-400050">
              <a:buClr>
                <a:srgbClr val="C00000"/>
              </a:buClr>
              <a:buFont typeface="+mj-lt"/>
              <a:buAutoNum type="arabicPeriod" startAt="5"/>
              <a:tabLst>
                <a:tab pos="2743200" algn="l"/>
              </a:tabLst>
            </a:pPr>
            <a:r>
              <a:rPr lang="en-US" sz="2200" dirty="0">
                <a:latin typeface="Arial" panose="020B0604020202020204" pitchFamily="34" charset="0"/>
                <a:cs typeface="Arial" panose="020B0604020202020204" pitchFamily="34" charset="0"/>
              </a:rPr>
              <a:t>The Venn diagram shows two events when a 12-sided dice is rolled: prime numbers and multiples of </a:t>
            </a:r>
            <a:r>
              <a:rPr lang="en-US" sz="2200" dirty="0" smtClean="0">
                <a:latin typeface="Arial" panose="020B0604020202020204" pitchFamily="34" charset="0"/>
                <a:cs typeface="Arial" panose="020B0604020202020204" pitchFamily="34" charset="0"/>
              </a:rPr>
              <a:t>2.</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X </a:t>
            </a:r>
            <a:r>
              <a:rPr lang="en-US" sz="2200" dirty="0">
                <a:latin typeface="Arial" panose="020B0604020202020204" pitchFamily="34" charset="0"/>
                <a:cs typeface="Arial" panose="020B0604020202020204" pitchFamily="34" charset="0"/>
              </a:rPr>
              <a:t>= {number is </a:t>
            </a:r>
            <a:r>
              <a:rPr lang="en-US" sz="2200" dirty="0" smtClean="0">
                <a:latin typeface="Arial" panose="020B0604020202020204" pitchFamily="34" charset="0"/>
                <a:cs typeface="Arial" panose="020B0604020202020204" pitchFamily="34" charset="0"/>
              </a:rPr>
              <a:t>prime}</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Y </a:t>
            </a:r>
            <a:r>
              <a:rPr lang="en-US" sz="2200" dirty="0">
                <a:latin typeface="Arial" panose="020B0604020202020204" pitchFamily="34" charset="0"/>
                <a:cs typeface="Arial" panose="020B0604020202020204" pitchFamily="34" charset="0"/>
              </a:rPr>
              <a:t>= {number is a multiple of </a:t>
            </a:r>
            <a:r>
              <a:rPr lang="en-US" sz="2200" dirty="0" smtClean="0">
                <a:latin typeface="Arial" panose="020B0604020202020204" pitchFamily="34" charset="0"/>
                <a:cs typeface="Arial" panose="020B0604020202020204" pitchFamily="34" charset="0"/>
              </a:rPr>
              <a:t>2}</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a:t>
            </a: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P(X</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P(Y)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c.</a:t>
            </a:r>
            <a:r>
              <a:rPr lang="en-US" sz="2200" dirty="0" smtClean="0">
                <a:latin typeface="Arial" panose="020B0604020202020204" pitchFamily="34" charset="0"/>
                <a:cs typeface="Arial" panose="020B0604020202020204" pitchFamily="34" charset="0"/>
              </a:rPr>
              <a:t> P(X </a:t>
            </a:r>
            <a:r>
              <a:rPr lang="en-US" sz="2000" dirty="0"/>
              <a:t>∩ </a:t>
            </a:r>
            <a:r>
              <a:rPr lang="en-US" sz="2000" dirty="0" smtClean="0"/>
              <a:t> </a:t>
            </a:r>
            <a:r>
              <a:rPr lang="en-US" sz="2200" dirty="0" smtClean="0">
                <a:latin typeface="Arial" panose="020B0604020202020204" pitchFamily="34" charset="0"/>
                <a:cs typeface="Arial" panose="020B0604020202020204" pitchFamily="34" charset="0"/>
              </a:rPr>
              <a:t>Y</a:t>
            </a:r>
            <a:r>
              <a:rPr lang="en-US" sz="220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P(X U Y</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e.</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P(X') </a:t>
            </a:r>
            <a:r>
              <a:rPr lang="en-US" sz="2200" dirty="0" smtClean="0">
                <a:latin typeface="Arial" panose="020B0604020202020204" pitchFamily="34" charset="0"/>
                <a:cs typeface="Arial" panose="020B0604020202020204" pitchFamily="34" charset="0"/>
              </a:rPr>
              <a:t>   </a:t>
            </a:r>
            <a:r>
              <a:rPr lang="en-US" sz="2200" dirty="0">
                <a:solidFill>
                  <a:srgbClr val="C00000"/>
                </a:solidFill>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f.</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P(Y')</a:t>
            </a:r>
          </a:p>
          <a:p>
            <a:pPr marL="914400" lvl="1" indent="-457200">
              <a:buClr>
                <a:srgbClr val="C00000"/>
              </a:buClr>
              <a:buFont typeface="+mj-lt"/>
              <a:buAutoNum type="alphaLcPeriod" startAt="7"/>
              <a:tabLst>
                <a:tab pos="2743200" algn="l"/>
              </a:tabLst>
            </a:pPr>
            <a:r>
              <a:rPr lang="en-US" sz="2200" dirty="0" smtClean="0">
                <a:latin typeface="Arial" panose="020B0604020202020204" pitchFamily="34" charset="0"/>
                <a:cs typeface="Arial" panose="020B0604020202020204" pitchFamily="34" charset="0"/>
              </a:rPr>
              <a:t>P(X </a:t>
            </a:r>
            <a:r>
              <a:rPr lang="en-US" sz="2000" dirty="0"/>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Y')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P(X' U Y</a:t>
            </a:r>
            <a:r>
              <a:rPr lang="en-US" sz="2200" dirty="0" smtClean="0">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9689" y="2348880"/>
            <a:ext cx="3555349" cy="1975194"/>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8"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3718557767"/>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323</a:t>
            </a:r>
            <a:endParaRPr lang="en-GB" sz="1400" b="1" dirty="0">
              <a:latin typeface="Calibri" panose="020F0502020204030204" pitchFamily="34" charset="0"/>
            </a:endParaRPr>
          </a:p>
        </p:txBody>
      </p:sp>
      <p:sp>
        <p:nvSpPr>
          <p:cNvPr id="3" name="Rectangle 2"/>
          <p:cNvSpPr/>
          <p:nvPr/>
        </p:nvSpPr>
        <p:spPr>
          <a:xfrm>
            <a:off x="238559" y="1259463"/>
            <a:ext cx="5269545" cy="5401479"/>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300" b="1" dirty="0">
                <a:solidFill>
                  <a:srgbClr val="C00000"/>
                </a:solidFill>
                <a:latin typeface="Arial" panose="020B0604020202020204" pitchFamily="34" charset="0"/>
                <a:cs typeface="Arial" panose="020B0604020202020204" pitchFamily="34" charset="0"/>
              </a:rPr>
              <a:t>Reasoning</a:t>
            </a:r>
            <a:r>
              <a:rPr lang="en-US" sz="2300" dirty="0">
                <a:solidFill>
                  <a:srgbClr val="C00000"/>
                </a:solidFill>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Charlie asks the 30 students in his class if they passed their English (E) and maths (M) </a:t>
            </a:r>
            <a:r>
              <a:rPr lang="en-US" sz="2300" dirty="0" smtClean="0">
                <a:latin typeface="Arial" panose="020B0604020202020204" pitchFamily="34" charset="0"/>
                <a:cs typeface="Arial" panose="020B0604020202020204" pitchFamily="34" charset="0"/>
              </a:rPr>
              <a:t>tests.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21 </a:t>
            </a:r>
            <a:r>
              <a:rPr lang="en-US" sz="2300" dirty="0">
                <a:latin typeface="Arial" panose="020B0604020202020204" pitchFamily="34" charset="0"/>
                <a:cs typeface="Arial" panose="020B0604020202020204" pitchFamily="34" charset="0"/>
              </a:rPr>
              <a:t>students passed both their English and maths </a:t>
            </a:r>
            <a:r>
              <a:rPr lang="en-US" sz="2300" dirty="0" smtClean="0">
                <a:latin typeface="Arial" panose="020B0604020202020204" pitchFamily="34" charset="0"/>
                <a:cs typeface="Arial" panose="020B0604020202020204" pitchFamily="34" charset="0"/>
              </a:rPr>
              <a:t>tests.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2 </a:t>
            </a:r>
            <a:r>
              <a:rPr lang="en-US" sz="2300" dirty="0">
                <a:latin typeface="Arial" panose="020B0604020202020204" pitchFamily="34" charset="0"/>
                <a:cs typeface="Arial" panose="020B0604020202020204" pitchFamily="34" charset="0"/>
              </a:rPr>
              <a:t>students didn't pass either </a:t>
            </a:r>
            <a:r>
              <a:rPr lang="en-US" sz="2300" dirty="0" smtClean="0">
                <a:latin typeface="Arial" panose="020B0604020202020204" pitchFamily="34" charset="0"/>
                <a:cs typeface="Arial" panose="020B0604020202020204" pitchFamily="34" charset="0"/>
              </a:rPr>
              <a:t>test.</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25 </a:t>
            </a:r>
            <a:r>
              <a:rPr lang="en-US" sz="2300" dirty="0">
                <a:latin typeface="Arial" panose="020B0604020202020204" pitchFamily="34" charset="0"/>
                <a:cs typeface="Arial" panose="020B0604020202020204" pitchFamily="34" charset="0"/>
              </a:rPr>
              <a:t>students passed their maths </a:t>
            </a:r>
            <a:r>
              <a:rPr lang="en-US" sz="2300" dirty="0" smtClean="0">
                <a:latin typeface="Arial" panose="020B0604020202020204" pitchFamily="34" charset="0"/>
                <a:cs typeface="Arial" panose="020B0604020202020204" pitchFamily="34" charset="0"/>
              </a:rPr>
              <a:t>test,</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Venn diagram to show Charlie's data,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a:t>
            </a:r>
          </a:p>
          <a:p>
            <a:pPr marL="1371600" lvl="2" indent="-45720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P(E</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t>
            </a:r>
            <a:r>
              <a:rPr lang="en-US" sz="2300" dirty="0" smtClean="0">
                <a:solidFill>
                  <a:srgbClr val="C00000"/>
                </a:solidFill>
                <a:latin typeface="Arial" panose="020B0604020202020204" pitchFamily="34" charset="0"/>
                <a:cs typeface="Arial" panose="020B0604020202020204" pitchFamily="34" charset="0"/>
              </a:rPr>
              <a:t>ii.</a:t>
            </a:r>
            <a:r>
              <a:rPr lang="en-US" sz="2300" dirty="0" smtClean="0">
                <a:latin typeface="Arial" panose="020B0604020202020204" pitchFamily="34" charset="0"/>
                <a:cs typeface="Arial" panose="020B0604020202020204" pitchFamily="34" charset="0"/>
              </a:rPr>
              <a:t>   P(E </a:t>
            </a:r>
            <a:r>
              <a:rPr lang="en-US" sz="2300" dirty="0"/>
              <a:t>∩</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M) </a:t>
            </a:r>
            <a:endParaRPr lang="en-US" sz="2300" dirty="0" smtClean="0">
              <a:latin typeface="Arial" panose="020B0604020202020204" pitchFamily="34" charset="0"/>
              <a:cs typeface="Arial" panose="020B0604020202020204" pitchFamily="34" charset="0"/>
            </a:endParaRPr>
          </a:p>
          <a:p>
            <a:pPr marL="1371600" lvl="2" indent="-457200">
              <a:buClr>
                <a:srgbClr val="C00000"/>
              </a:buClr>
              <a:buFont typeface="+mj-lt"/>
              <a:buAutoNum type="romanLcPeriod" startAt="3"/>
              <a:tabLst>
                <a:tab pos="2743200" algn="l"/>
              </a:tabLst>
            </a:pPr>
            <a:r>
              <a:rPr lang="en-US" sz="2300" dirty="0" smtClean="0">
                <a:latin typeface="Arial" panose="020B0604020202020204" pitchFamily="34" charset="0"/>
                <a:cs typeface="Arial" panose="020B0604020202020204" pitchFamily="34" charset="0"/>
              </a:rPr>
              <a:t>P(E </a:t>
            </a:r>
            <a:r>
              <a:rPr lang="en-US" sz="2300" dirty="0">
                <a:latin typeface="Arial" panose="020B0604020202020204" pitchFamily="34" charset="0"/>
                <a:cs typeface="Arial" panose="020B0604020202020204" pitchFamily="34" charset="0"/>
              </a:rPr>
              <a:t>U M) </a:t>
            </a:r>
            <a:r>
              <a:rPr lang="en-US" sz="2300" dirty="0" smtClean="0">
                <a:latin typeface="Arial" panose="020B0604020202020204" pitchFamily="34" charset="0"/>
                <a:cs typeface="Arial" panose="020B0604020202020204" pitchFamily="34" charset="0"/>
              </a:rPr>
              <a:t>	</a:t>
            </a:r>
          </a:p>
          <a:p>
            <a:pPr marL="1371600" lvl="2" indent="-457200">
              <a:buClr>
                <a:srgbClr val="C00000"/>
              </a:buClr>
              <a:buFont typeface="+mj-lt"/>
              <a:buAutoNum type="romanLcPeriod" startAt="3"/>
              <a:tabLst>
                <a:tab pos="2743200" algn="l"/>
              </a:tabLst>
            </a:pPr>
            <a:r>
              <a:rPr lang="en-US" sz="2300" dirty="0" smtClean="0">
                <a:latin typeface="Arial" panose="020B0604020202020204" pitchFamily="34" charset="0"/>
                <a:cs typeface="Arial" panose="020B0604020202020204" pitchFamily="34" charset="0"/>
              </a:rPr>
              <a:t>P(E</a:t>
            </a:r>
            <a:r>
              <a:rPr lang="en-US" sz="2300" dirty="0">
                <a:latin typeface="Arial" panose="020B0604020202020204" pitchFamily="34" charset="0"/>
                <a:cs typeface="Arial" panose="020B0604020202020204" pitchFamily="34" charset="0"/>
              </a:rPr>
              <a:t>' </a:t>
            </a:r>
            <a:r>
              <a:rPr lang="en-US" sz="2300" dirty="0"/>
              <a:t>∩</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M</a:t>
            </a:r>
            <a:r>
              <a:rPr lang="en-US" sz="2300" dirty="0" smtClean="0">
                <a:latin typeface="Arial" panose="020B0604020202020204" pitchFamily="34" charset="0"/>
                <a:cs typeface="Arial" panose="020B0604020202020204" pitchFamily="34" charset="0"/>
              </a:rPr>
              <a:t>)</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8"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3524553014"/>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323</a:t>
            </a:r>
            <a:endParaRPr lang="en-GB" sz="1400" b="1" dirty="0">
              <a:latin typeface="Calibri" panose="020F0502020204030204" pitchFamily="34" charset="0"/>
            </a:endParaRPr>
          </a:p>
        </p:txBody>
      </p:sp>
      <p:sp>
        <p:nvSpPr>
          <p:cNvPr id="3" name="Rectangle 2"/>
          <p:cNvSpPr/>
          <p:nvPr/>
        </p:nvSpPr>
        <p:spPr>
          <a:xfrm>
            <a:off x="238559" y="1259463"/>
            <a:ext cx="5269545" cy="5324535"/>
          </a:xfrm>
          <a:prstGeom prst="rect">
            <a:avLst/>
          </a:prstGeom>
        </p:spPr>
        <p:txBody>
          <a:bodyPr wrap="square">
            <a:spAutoFit/>
          </a:bodyPr>
          <a:lstStyle/>
          <a:p>
            <a:pPr marL="342900" indent="-342900">
              <a:buClr>
                <a:srgbClr val="C00000"/>
              </a:buClr>
              <a:buFont typeface="+mj-lt"/>
              <a:buAutoNum type="arabicPeriod" startAt="7"/>
              <a:tabLst>
                <a:tab pos="2743200" algn="l"/>
              </a:tabLst>
            </a:pPr>
            <a:r>
              <a:rPr lang="en-US" sz="2000" dirty="0" smtClean="0">
                <a:latin typeface="Arial" panose="020B0604020202020204" pitchFamily="34" charset="0"/>
                <a:cs typeface="Arial" panose="020B0604020202020204" pitchFamily="34" charset="0"/>
              </a:rPr>
              <a:t>Lucy </a:t>
            </a:r>
            <a:r>
              <a:rPr lang="en-US" sz="2000" dirty="0">
                <a:latin typeface="Arial" panose="020B0604020202020204" pitchFamily="34" charset="0"/>
                <a:cs typeface="Arial" panose="020B0604020202020204" pitchFamily="34" charset="0"/>
              </a:rPr>
              <a:t>carried out a survey of 150 students to find out how many students play an instrument (I) and how many play for a school sports team (S</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63 </a:t>
            </a:r>
            <a:r>
              <a:rPr lang="en-US" sz="2000" dirty="0">
                <a:latin typeface="Arial" panose="020B0604020202020204" pitchFamily="34" charset="0"/>
                <a:cs typeface="Arial" panose="020B0604020202020204" pitchFamily="34" charset="0"/>
              </a:rPr>
              <a:t>students play on a school sports </a:t>
            </a:r>
            <a:r>
              <a:rPr lang="en-US" sz="2000" dirty="0" smtClean="0">
                <a:latin typeface="Arial" panose="020B0604020202020204" pitchFamily="34" charset="0"/>
                <a:cs typeface="Arial" panose="020B0604020202020204" pitchFamily="34" charset="0"/>
              </a:rPr>
              <a:t>team.</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27 </a:t>
            </a:r>
            <a:r>
              <a:rPr lang="en-US" sz="2000" dirty="0">
                <a:latin typeface="Arial" panose="020B0604020202020204" pitchFamily="34" charset="0"/>
                <a:cs typeface="Arial" panose="020B0604020202020204" pitchFamily="34" charset="0"/>
              </a:rPr>
              <a:t>students play an instrument and play on a school sports </a:t>
            </a:r>
            <a:r>
              <a:rPr lang="en-US" sz="2000" dirty="0" smtClean="0">
                <a:latin typeface="Arial" panose="020B0604020202020204" pitchFamily="34" charset="0"/>
                <a:cs typeface="Arial" panose="020B0604020202020204" pitchFamily="34" charset="0"/>
              </a:rPr>
              <a:t>team.</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72 </a:t>
            </a:r>
            <a:r>
              <a:rPr lang="en-US" sz="2000" dirty="0">
                <a:latin typeface="Arial" panose="020B0604020202020204" pitchFamily="34" charset="0"/>
                <a:cs typeface="Arial" panose="020B0604020202020204" pitchFamily="34" charset="0"/>
              </a:rPr>
              <a:t>students do not either play an instrument or play on a school sports team.</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Draw </a:t>
            </a:r>
            <a:r>
              <a:rPr lang="en-US" sz="2000" dirty="0">
                <a:latin typeface="Arial" panose="020B0604020202020204" pitchFamily="34" charset="0"/>
                <a:cs typeface="Arial" panose="020B0604020202020204" pitchFamily="34" charset="0"/>
              </a:rPr>
              <a:t>a Venn diagram to show Lucy's data,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probability that a student plays an instrument,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probability that a student plays an instrument given that they play on a school sports team.</a:t>
            </a:r>
            <a:endParaRPr lang="en-US" sz="2000" dirty="0" smtClean="0">
              <a:latin typeface="Arial" panose="020B0604020202020204" pitchFamily="34" charset="0"/>
              <a:cs typeface="Arial" panose="020B0604020202020204" pitchFamily="34" charset="0"/>
            </a:endParaRPr>
          </a:p>
        </p:txBody>
      </p:sp>
      <p:sp>
        <p:nvSpPr>
          <p:cNvPr id="6" name="Rectangle 5"/>
          <p:cNvSpPr/>
          <p:nvPr/>
        </p:nvSpPr>
        <p:spPr>
          <a:xfrm flipH="1">
            <a:off x="5940152" y="4894128"/>
            <a:ext cx="2612251" cy="1631216"/>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Q6c </a:t>
            </a:r>
            <a:br>
              <a:rPr lang="en-US" sz="2400" b="1" dirty="0" smtClean="0">
                <a:solidFill>
                  <a:srgbClr val="C00000"/>
                </a:solidFill>
                <a:latin typeface="Arial" panose="020B0604020202020204" pitchFamily="34" charset="0"/>
                <a:cs typeface="Arial" panose="020B0604020202020204" pitchFamily="34" charset="0"/>
              </a:rPr>
            </a:br>
            <a:r>
              <a:rPr lang="en-US" sz="2400" b="1" dirty="0" smtClean="0">
                <a:solidFill>
                  <a:srgbClr val="C00000"/>
                </a:solidFill>
                <a:latin typeface="Arial" panose="020B0604020202020204" pitchFamily="34" charset="0"/>
                <a:cs typeface="Arial" panose="020B0604020202020204" pitchFamily="34" charset="0"/>
              </a:rPr>
              <a:t>hint</a:t>
            </a:r>
            <a:r>
              <a:rPr lang="en-US" sz="2400" dirty="0" smtClean="0">
                <a:solidFill>
                  <a:schemeClr val="tx1"/>
                </a:solidFill>
                <a:latin typeface="Arial" panose="020B0604020202020204" pitchFamily="34" charset="0"/>
                <a:cs typeface="Arial" panose="020B0604020202020204" pitchFamily="34" charset="0"/>
              </a:rPr>
              <a:t> – </a:t>
            </a:r>
          </a:p>
          <a:p>
            <a:endParaRPr lang="en-US" sz="2800" dirty="0">
              <a:solidFill>
                <a:schemeClr val="tx1"/>
              </a:solidFill>
              <a:latin typeface="Arial" panose="020B0604020202020204" pitchFamily="34" charset="0"/>
              <a:cs typeface="Arial" panose="020B0604020202020204" pitchFamily="34" charset="0"/>
            </a:endParaRPr>
          </a:p>
          <a:p>
            <a:endParaRPr lang="en-US" sz="24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831414" y="4937482"/>
            <a:ext cx="1720991" cy="1557084"/>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9"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525225197"/>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323</a:t>
            </a:r>
            <a:endParaRPr lang="en-GB" sz="1400" b="1" dirty="0">
              <a:latin typeface="Calibri" panose="020F0502020204030204" pitchFamily="34" charset="0"/>
            </a:endParaRPr>
          </a:p>
        </p:txBody>
      </p:sp>
      <p:sp>
        <p:nvSpPr>
          <p:cNvPr id="3" name="Rectangle 2"/>
          <p:cNvSpPr/>
          <p:nvPr/>
        </p:nvSpPr>
        <p:spPr>
          <a:xfrm>
            <a:off x="238559" y="2996952"/>
            <a:ext cx="6221222" cy="3477875"/>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2200" dirty="0">
                <a:latin typeface="Arial" panose="020B0604020202020204" pitchFamily="34" charset="0"/>
                <a:cs typeface="Arial" panose="020B0604020202020204" pitchFamily="34" charset="0"/>
              </a:rPr>
              <a:t>Caitlin did a survey of pet owners owning cats (C), dogs (D) and fish (F). The Venn diagram shows her results,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people took part in the </a:t>
            </a:r>
            <a:r>
              <a:rPr lang="en-US" sz="2200" dirty="0" smtClean="0">
                <a:latin typeface="Arial" panose="020B0604020202020204" pitchFamily="34" charset="0"/>
                <a:cs typeface="Arial" panose="020B0604020202020204" pitchFamily="34" charset="0"/>
              </a:rPr>
              <a:t>survey?</a:t>
            </a:r>
          </a:p>
          <a:p>
            <a:pPr lvl="1">
              <a:buClr>
                <a:srgbClr val="C00000"/>
              </a:buClr>
              <a:tabLst>
                <a:tab pos="2743200" algn="l"/>
              </a:tabLst>
            </a:pPr>
            <a:r>
              <a:rPr lang="en-US" sz="2200" dirty="0" smtClean="0">
                <a:latin typeface="Arial" panose="020B0604020202020204" pitchFamily="34" charset="0"/>
                <a:cs typeface="Arial" panose="020B0604020202020204" pitchFamily="34" charset="0"/>
              </a:rPr>
              <a:t>One </a:t>
            </a:r>
            <a:r>
              <a:rPr lang="en-US" sz="2200" dirty="0">
                <a:latin typeface="Arial" panose="020B0604020202020204" pitchFamily="34" charset="0"/>
                <a:cs typeface="Arial" panose="020B0604020202020204" pitchFamily="34" charset="0"/>
              </a:rPr>
              <a:t>of the pet owners is chosen at random,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a:t>
            </a: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P(C</a:t>
            </a:r>
            <a:r>
              <a:rPr lang="en-US" sz="2200" dirty="0">
                <a:latin typeface="Arial" panose="020B0604020202020204" pitchFamily="34" charset="0"/>
                <a:cs typeface="Arial" panose="020B0604020202020204" pitchFamily="34" charset="0"/>
              </a:rPr>
              <a:t>)</a:t>
            </a: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P(C </a:t>
            </a:r>
            <a:r>
              <a:rPr lang="en-US" sz="2200" dirty="0"/>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D | D)</a:t>
            </a: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P(D </a:t>
            </a:r>
            <a:r>
              <a:rPr lang="en-US" sz="2200" dirty="0"/>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 | F).</a:t>
            </a:r>
            <a:endParaRPr lang="en-US" sz="2200" dirty="0" smtClean="0">
              <a:latin typeface="Arial" panose="020B0604020202020204" pitchFamily="34" charset="0"/>
              <a:cs typeface="Arial" panose="020B0604020202020204" pitchFamily="34" charset="0"/>
            </a:endParaRPr>
          </a:p>
        </p:txBody>
      </p:sp>
      <p:grpSp>
        <p:nvGrpSpPr>
          <p:cNvPr id="9" name="Group 8"/>
          <p:cNvGrpSpPr/>
          <p:nvPr/>
        </p:nvGrpSpPr>
        <p:grpSpPr>
          <a:xfrm>
            <a:off x="251520" y="1268760"/>
            <a:ext cx="8568952" cy="1656184"/>
            <a:chOff x="150164" y="6494199"/>
            <a:chExt cx="8568952" cy="1656184"/>
          </a:xfrm>
        </p:grpSpPr>
        <p:sp>
          <p:nvSpPr>
            <p:cNvPr id="10" name="Rectangle 9"/>
            <p:cNvSpPr/>
            <p:nvPr/>
          </p:nvSpPr>
          <p:spPr>
            <a:xfrm flipH="1">
              <a:off x="150164" y="6719222"/>
              <a:ext cx="8568952"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400" dirty="0">
                  <a:solidFill>
                    <a:schemeClr val="tx1"/>
                  </a:solidFill>
                  <a:latin typeface="Arial" panose="020B0604020202020204" pitchFamily="34" charset="0"/>
                  <a:cs typeface="Arial" panose="020B0604020202020204" pitchFamily="34" charset="0"/>
                </a:rPr>
                <a:t>A </a:t>
              </a:r>
              <a:r>
                <a:rPr lang="en-US" sz="2400" dirty="0">
                  <a:solidFill>
                    <a:schemeClr val="tx1"/>
                  </a:solidFill>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B </a:t>
              </a:r>
              <a:r>
                <a:rPr lang="en-US" sz="2400" dirty="0">
                  <a:solidFill>
                    <a:schemeClr val="tx1"/>
                  </a:solidFill>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C means the </a:t>
              </a:r>
              <a:r>
                <a:rPr lang="en-US" sz="2400" b="1" dirty="0">
                  <a:solidFill>
                    <a:schemeClr val="tx1"/>
                  </a:solidFill>
                  <a:latin typeface="Arial" panose="020B0604020202020204" pitchFamily="34" charset="0"/>
                  <a:cs typeface="Arial" panose="020B0604020202020204" pitchFamily="34" charset="0"/>
                </a:rPr>
                <a:t>intersection </a:t>
              </a:r>
              <a:r>
                <a:rPr lang="en-US" sz="2400" dirty="0">
                  <a:solidFill>
                    <a:schemeClr val="tx1"/>
                  </a:solidFill>
                  <a:latin typeface="Arial" panose="020B0604020202020204" pitchFamily="34" charset="0"/>
                  <a:cs typeface="Arial" panose="020B0604020202020204" pitchFamily="34" charset="0"/>
                </a:rPr>
                <a:t>of A, B and C.</a:t>
              </a:r>
            </a:p>
            <a:p>
              <a:r>
                <a:rPr lang="en-US" sz="2400" dirty="0">
                  <a:solidFill>
                    <a:schemeClr val="tx1"/>
                  </a:solidFill>
                  <a:latin typeface="Arial" panose="020B0604020202020204" pitchFamily="34" charset="0"/>
                  <a:cs typeface="Arial" panose="020B0604020202020204" pitchFamily="34" charset="0"/>
                </a:rPr>
                <a:t>A U B U C means the </a:t>
              </a:r>
              <a:r>
                <a:rPr lang="en-US" sz="2400" b="1" dirty="0">
                  <a:solidFill>
                    <a:schemeClr val="tx1"/>
                  </a:solidFill>
                  <a:latin typeface="Arial" panose="020B0604020202020204" pitchFamily="34" charset="0"/>
                  <a:cs typeface="Arial" panose="020B0604020202020204" pitchFamily="34" charset="0"/>
                </a:rPr>
                <a:t>union </a:t>
              </a:r>
              <a:r>
                <a:rPr lang="en-US" sz="2400" dirty="0">
                  <a:solidFill>
                    <a:schemeClr val="tx1"/>
                  </a:solidFill>
                  <a:latin typeface="Arial" panose="020B0604020202020204" pitchFamily="34" charset="0"/>
                  <a:cs typeface="Arial" panose="020B0604020202020204" pitchFamily="34" charset="0"/>
                </a:rPr>
                <a:t>of A, B and C.</a:t>
              </a:r>
            </a:p>
            <a:p>
              <a:r>
                <a:rPr lang="en-US" sz="2400" dirty="0">
                  <a:solidFill>
                    <a:schemeClr val="tx1"/>
                  </a:solidFill>
                  <a:latin typeface="Arial" panose="020B0604020202020204" pitchFamily="34" charset="0"/>
                  <a:cs typeface="Arial" panose="020B0604020202020204" pitchFamily="34" charset="0"/>
                </a:rPr>
                <a:t>P(A </a:t>
              </a:r>
              <a:r>
                <a:rPr lang="en-US" sz="2400" dirty="0">
                  <a:solidFill>
                    <a:schemeClr val="tx1"/>
                  </a:solidFill>
                </a:rPr>
                <a:t>∩</a:t>
              </a:r>
              <a:r>
                <a:rPr lang="en-US" sz="2400" dirty="0" smtClean="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B | B) means the probability of A and B given B.</a:t>
              </a: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18</a:t>
              </a:r>
              <a:endParaRPr lang="en-US"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94902" y="2996952"/>
            <a:ext cx="2325570" cy="2067173"/>
          </a:xfrm>
          <a:prstGeom prst="rect">
            <a:avLst/>
          </a:prstGeom>
          <a:ln>
            <a:solidFill>
              <a:srgbClr val="002060"/>
            </a:solidFill>
          </a:ln>
        </p:spPr>
      </p:pic>
      <p:sp>
        <p:nvSpPr>
          <p:cNvPr id="12" name="Rectangle 11"/>
          <p:cNvSpPr/>
          <p:nvPr/>
        </p:nvSpPr>
        <p:spPr>
          <a:xfrm flipH="1">
            <a:off x="3580812" y="5180361"/>
            <a:ext cx="5204539" cy="1366528"/>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1920240" rtlCol="0" anchor="ctr">
            <a:spAutoFit/>
          </a:bodyPr>
          <a:lstStyle/>
          <a:p>
            <a:r>
              <a:rPr lang="en-US" sz="2070" b="1" dirty="0" smtClean="0">
                <a:solidFill>
                  <a:srgbClr val="C00000"/>
                </a:solidFill>
                <a:latin typeface="Arial" panose="020B0604020202020204" pitchFamily="34" charset="0"/>
                <a:cs typeface="Arial" panose="020B0604020202020204" pitchFamily="34" charset="0"/>
              </a:rPr>
              <a:t>Q3 </a:t>
            </a:r>
            <a:r>
              <a:rPr lang="en-US" sz="2070" b="1" dirty="0">
                <a:solidFill>
                  <a:srgbClr val="C00000"/>
                </a:solidFill>
                <a:latin typeface="Arial" panose="020B0604020202020204" pitchFamily="34" charset="0"/>
                <a:cs typeface="Arial" panose="020B0604020202020204" pitchFamily="34" charset="0"/>
              </a:rPr>
              <a:t>hint</a:t>
            </a:r>
            <a:r>
              <a:rPr lang="en-US" sz="2070" dirty="0">
                <a:solidFill>
                  <a:schemeClr val="tx1"/>
                </a:solidFill>
                <a:latin typeface="Arial" panose="020B0604020202020204" pitchFamily="34" charset="0"/>
                <a:cs typeface="Arial" panose="020B0604020202020204" pitchFamily="34" charset="0"/>
              </a:rPr>
              <a:t> - P(C </a:t>
            </a:r>
            <a:r>
              <a:rPr lang="en-US" sz="2070" dirty="0">
                <a:solidFill>
                  <a:schemeClr val="tx1"/>
                </a:solidFill>
              </a:rPr>
              <a:t>∩</a:t>
            </a:r>
            <a:r>
              <a:rPr lang="en-US" sz="2070" dirty="0" smtClean="0">
                <a:solidFill>
                  <a:schemeClr val="tx1"/>
                </a:solidFill>
                <a:latin typeface="Arial" panose="020B0604020202020204" pitchFamily="34" charset="0"/>
                <a:cs typeface="Arial" panose="020B0604020202020204" pitchFamily="34" charset="0"/>
              </a:rPr>
              <a:t> </a:t>
            </a:r>
            <a:r>
              <a:rPr lang="en-US" sz="2070" dirty="0">
                <a:solidFill>
                  <a:schemeClr val="tx1"/>
                </a:solidFill>
                <a:latin typeface="Arial" panose="020B0604020202020204" pitchFamily="34" charset="0"/>
                <a:cs typeface="Arial" panose="020B0604020202020204" pitchFamily="34" charset="0"/>
              </a:rPr>
              <a:t>D | D) means the probability of a cat and dog owner given that pet owner owns a dog.</a:t>
            </a:r>
          </a:p>
        </p:txBody>
      </p:sp>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236296" y="5201905"/>
            <a:ext cx="1512168" cy="1329665"/>
          </a:xfrm>
          <a:prstGeom prst="rect">
            <a:avLst/>
          </a:prstGeom>
        </p:spPr>
      </p:pic>
      <p:pic>
        <p:nvPicPr>
          <p:cNvPr id="14" name="Picture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343840" y="1196752"/>
            <a:ext cx="548640" cy="537090"/>
          </a:xfrm>
          <a:prstGeom prst="rect">
            <a:avLst/>
          </a:prstGeom>
        </p:spPr>
      </p:pic>
      <p:sp>
        <p:nvSpPr>
          <p:cNvPr id="13"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2458021015"/>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324</a:t>
            </a:r>
            <a:endParaRPr lang="en-GB" sz="1400" b="1" dirty="0">
              <a:latin typeface="Calibri" panose="020F050202020403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37090"/>
          </a:xfrm>
          <a:prstGeom prst="rect">
            <a:avLst/>
          </a:prstGeom>
        </p:spPr>
      </p:pic>
      <p:sp>
        <p:nvSpPr>
          <p:cNvPr id="18" name="Rectangle 17"/>
          <p:cNvSpPr/>
          <p:nvPr/>
        </p:nvSpPr>
        <p:spPr>
          <a:xfrm>
            <a:off x="238559" y="1247269"/>
            <a:ext cx="5269545" cy="4154984"/>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200" dirty="0">
                <a:latin typeface="Arial" panose="020B0604020202020204" pitchFamily="34" charset="0"/>
                <a:cs typeface="Arial" panose="020B0604020202020204" pitchFamily="34" charset="0"/>
              </a:rPr>
              <a:t>The Venn diagram shows people's choice of chocolate (C), strawberry (S) and vanilla (V) ice cream </a:t>
            </a:r>
            <a:r>
              <a:rPr lang="en-US" sz="2200" dirty="0" err="1">
                <a:latin typeface="Arial" panose="020B0604020202020204" pitchFamily="34" charset="0"/>
                <a:cs typeface="Arial" panose="020B0604020202020204" pitchFamily="34" charset="0"/>
              </a:rPr>
              <a:t>flavours</a:t>
            </a:r>
            <a:r>
              <a:rPr lang="en-US" sz="2200" dirty="0">
                <a:latin typeface="Arial" panose="020B0604020202020204" pitchFamily="34" charset="0"/>
                <a:cs typeface="Arial" panose="020B0604020202020204" pitchFamily="34" charset="0"/>
              </a:rPr>
              <a:t> for the 'three scoops' dessert,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people had all three </a:t>
            </a:r>
            <a:r>
              <a:rPr lang="en-US" sz="2200" dirty="0" err="1">
                <a:latin typeface="Arial" panose="020B0604020202020204" pitchFamily="34" charset="0"/>
                <a:cs typeface="Arial" panose="020B0604020202020204" pitchFamily="34" charset="0"/>
              </a:rPr>
              <a:t>flavours</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people chose ice cream for dessert?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a:t>
            </a:r>
          </a:p>
          <a:p>
            <a:pPr marL="1257300" lvl="2" indent="-34290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P(C </a:t>
            </a:r>
            <a:r>
              <a:rPr lang="en-US" sz="2200" dirty="0"/>
              <a:t>∩ </a:t>
            </a:r>
            <a:r>
              <a:rPr lang="en-US" sz="2200" dirty="0" smtClean="0"/>
              <a:t> </a:t>
            </a:r>
            <a:r>
              <a:rPr lang="en-US" sz="2200" dirty="0" smtClean="0">
                <a:latin typeface="Arial" panose="020B0604020202020204" pitchFamily="34" charset="0"/>
                <a:cs typeface="Arial" panose="020B0604020202020204" pitchFamily="34" charset="0"/>
              </a:rPr>
              <a:t>S </a:t>
            </a:r>
            <a:r>
              <a:rPr lang="en-US" sz="2200" dirty="0" smtClean="0"/>
              <a:t>∩ </a:t>
            </a:r>
            <a:r>
              <a:rPr lang="en-US" sz="2200" dirty="0" smtClean="0">
                <a:latin typeface="Arial" panose="020B0604020202020204" pitchFamily="34" charset="0"/>
                <a:cs typeface="Arial" panose="020B0604020202020204" pitchFamily="34" charset="0"/>
              </a:rPr>
              <a:t>V)</a:t>
            </a:r>
            <a:endParaRPr lang="en-US" sz="2200" dirty="0">
              <a:latin typeface="Arial" panose="020B0604020202020204" pitchFamily="34" charset="0"/>
              <a:cs typeface="Arial" panose="020B0604020202020204" pitchFamily="34" charset="0"/>
            </a:endParaRPr>
          </a:p>
          <a:p>
            <a:pPr marL="1257300" lvl="2" indent="-34290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P(S </a:t>
            </a:r>
            <a:r>
              <a:rPr lang="en-US" sz="2200" dirty="0"/>
              <a:t>∩ </a:t>
            </a:r>
            <a:r>
              <a:rPr lang="en-US" sz="2200" dirty="0" smtClean="0">
                <a:latin typeface="Arial" panose="020B0604020202020204" pitchFamily="34" charset="0"/>
                <a:cs typeface="Arial" panose="020B0604020202020204" pitchFamily="34" charset="0"/>
              </a:rPr>
              <a:t>V</a:t>
            </a:r>
            <a:r>
              <a:rPr lang="en-US" sz="2200" dirty="0">
                <a:latin typeface="Arial" panose="020B0604020202020204" pitchFamily="34" charset="0"/>
                <a:cs typeface="Arial" panose="020B0604020202020204" pitchFamily="34" charset="0"/>
              </a:rPr>
              <a:t>)</a:t>
            </a:r>
          </a:p>
          <a:p>
            <a:pPr marL="1257300" lvl="2" indent="-34290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P(S</a:t>
            </a:r>
            <a:r>
              <a:rPr lang="en-US" sz="2200" dirty="0"/>
              <a:t> ∩ </a:t>
            </a:r>
            <a:r>
              <a:rPr lang="en-US" sz="2200" dirty="0" smtClean="0">
                <a:latin typeface="Arial" panose="020B0604020202020204" pitchFamily="34" charset="0"/>
                <a:cs typeface="Arial" panose="020B0604020202020204" pitchFamily="34" charset="0"/>
              </a:rPr>
              <a:t>V | S</a:t>
            </a:r>
            <a:r>
              <a:rPr lang="en-US" sz="2200" dirty="0">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408550" y="4655345"/>
            <a:ext cx="2110876" cy="1942007"/>
          </a:xfrm>
          <a:prstGeom prst="rect">
            <a:avLst/>
          </a:prstGeom>
          <a:ln>
            <a:solidFill>
              <a:schemeClr val="accent6">
                <a:lumMod val="50000"/>
              </a:schemeClr>
            </a:solidFill>
          </a:ln>
        </p:spPr>
      </p:pic>
      <p:sp>
        <p:nvSpPr>
          <p:cNvPr id="8"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1355968861"/>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305</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20" y="1196752"/>
                <a:ext cx="8568952" cy="5310172"/>
              </a:xfrm>
              <a:prstGeom prst="rect">
                <a:avLst/>
              </a:prstGeom>
            </p:spPr>
            <p:txBody>
              <a:bodyPr wrap="square">
                <a:spAutoFit/>
              </a:bodyPr>
              <a:lstStyle/>
              <a:p>
                <a:pPr>
                  <a:buClr>
                    <a:srgbClr val="C00000"/>
                  </a:buClr>
                  <a:tabLst>
                    <a:tab pos="1079500" algn="l"/>
                    <a:tab pos="2743200" algn="l"/>
                  </a:tabLst>
                </a:pPr>
                <a:r>
                  <a:rPr lang="en-US" sz="2200" b="1" dirty="0" smtClean="0">
                    <a:solidFill>
                      <a:srgbClr val="C00000"/>
                    </a:solidFill>
                    <a:latin typeface="Arial" panose="020B0604020202020204" pitchFamily="34" charset="0"/>
                    <a:cs typeface="Arial" panose="020B0604020202020204" pitchFamily="34" charset="0"/>
                  </a:rPr>
                  <a:t>Fluency </a:t>
                </a:r>
                <a:r>
                  <a:rPr lang="en-US" sz="2200" b="1" dirty="0">
                    <a:solidFill>
                      <a:srgbClr val="C00000"/>
                    </a:solidFill>
                    <a:latin typeface="Arial" panose="020B0604020202020204" pitchFamily="34" charset="0"/>
                    <a:cs typeface="Arial" panose="020B0604020202020204" pitchFamily="34" charset="0"/>
                  </a:rPr>
                  <a:t>with probability</a:t>
                </a:r>
              </a:p>
              <a:p>
                <a:pPr marL="514350" indent="-514350">
                  <a:buClr>
                    <a:srgbClr val="C00000"/>
                  </a:buClr>
                  <a:buFont typeface="+mj-lt"/>
                  <a:buAutoNum type="arabicPeriod" startAt="9"/>
                  <a:tabLst>
                    <a:tab pos="858838" algn="l"/>
                    <a:tab pos="2743200" algn="l"/>
                  </a:tabLst>
                </a:pPr>
                <a:r>
                  <a:rPr lang="en-US" sz="2200" dirty="0" smtClean="0">
                    <a:solidFill>
                      <a:srgbClr val="C00000"/>
                    </a:solidFill>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Copy </a:t>
                </a:r>
                <a:r>
                  <a:rPr lang="en-US" sz="2200" dirty="0">
                    <a:latin typeface="Arial" panose="020B0604020202020204" pitchFamily="34" charset="0"/>
                    <a:cs typeface="Arial" panose="020B0604020202020204" pitchFamily="34" charset="0"/>
                  </a:rPr>
                  <a:t>the probability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scale.</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858838" lvl="1" indent="-401638">
                  <a:buClr>
                    <a:srgbClr val="C00000"/>
                  </a:buClr>
                  <a:buFont typeface="+mj-lt"/>
                  <a:buAutoNum type="alphaLcPeriod" startAt="2"/>
                  <a:tabLst>
                    <a:tab pos="1023938" algn="l"/>
                    <a:tab pos="2743200" algn="l"/>
                  </a:tabLst>
                </a:pPr>
                <a:r>
                  <a:rPr lang="en-US" sz="2200" dirty="0">
                    <a:latin typeface="Arial" panose="020B0604020202020204" pitchFamily="34" charset="0"/>
                    <a:cs typeface="Arial" panose="020B0604020202020204" pitchFamily="34" charset="0"/>
                  </a:rPr>
                  <a:t>Write the capital letter of each </a:t>
                </a:r>
                <a:r>
                  <a:rPr lang="en-US" sz="2200" dirty="0" smtClean="0">
                    <a:latin typeface="Arial" panose="020B0604020202020204" pitchFamily="34" charset="0"/>
                    <a:cs typeface="Arial" panose="020B0604020202020204" pitchFamily="34" charset="0"/>
                  </a:rPr>
                  <a:t>event in </a:t>
                </a:r>
                <a:r>
                  <a:rPr lang="en-US" sz="2200" dirty="0">
                    <a:latin typeface="Arial" panose="020B0604020202020204" pitchFamily="34" charset="0"/>
                    <a:cs typeface="Arial" panose="020B0604020202020204" pitchFamily="34" charset="0"/>
                  </a:rPr>
                  <a:t>the correct place on your scale.</a:t>
                </a:r>
              </a:p>
              <a:p>
                <a:pPr marL="1316038" lvl="2" indent="-401638">
                  <a:buClr>
                    <a:srgbClr val="C00000"/>
                  </a:buClr>
                  <a:buFont typeface="+mj-lt"/>
                  <a:buAutoNum type="alphaUcPeriod"/>
                  <a:tabLst>
                    <a:tab pos="2743200" algn="l"/>
                  </a:tabLst>
                </a:pPr>
                <a:r>
                  <a:rPr lang="en-US" sz="2200" dirty="0" smtClean="0">
                    <a:latin typeface="Arial" panose="020B0604020202020204" pitchFamily="34" charset="0"/>
                    <a:cs typeface="Arial" panose="020B0604020202020204" pitchFamily="34" charset="0"/>
                  </a:rPr>
                  <a:t>Rolling </a:t>
                </a:r>
                <a:r>
                  <a:rPr lang="en-US" sz="2200" dirty="0">
                    <a:latin typeface="Arial" panose="020B0604020202020204" pitchFamily="34" charset="0"/>
                    <a:cs typeface="Arial" panose="020B0604020202020204" pitchFamily="34" charset="0"/>
                  </a:rPr>
                  <a:t>an even number on a </a:t>
                </a:r>
                <a:r>
                  <a:rPr lang="en-US" sz="2200" dirty="0" smtClean="0">
                    <a:latin typeface="Arial" panose="020B0604020202020204" pitchFamily="34" charset="0"/>
                    <a:cs typeface="Arial" panose="020B0604020202020204" pitchFamily="34" charset="0"/>
                  </a:rPr>
                  <a:t>fair six-sided </a:t>
                </a:r>
                <a:r>
                  <a:rPr lang="en-US" sz="2200" dirty="0">
                    <a:latin typeface="Arial" panose="020B0604020202020204" pitchFamily="34" charset="0"/>
                    <a:cs typeface="Arial" panose="020B0604020202020204" pitchFamily="34" charset="0"/>
                  </a:rPr>
                  <a:t>dice.</a:t>
                </a:r>
              </a:p>
              <a:p>
                <a:pPr marL="1316038" lvl="2" indent="-401638">
                  <a:buClr>
                    <a:srgbClr val="C00000"/>
                  </a:buClr>
                  <a:buFont typeface="+mj-lt"/>
                  <a:buAutoNum type="alphaUcPeriod"/>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probability of landing a 5 </a:t>
                </a:r>
                <a:r>
                  <a:rPr lang="en-US" sz="2200" dirty="0" smtClean="0">
                    <a:latin typeface="Arial" panose="020B0604020202020204" pitchFamily="34" charset="0"/>
                    <a:cs typeface="Arial" panose="020B0604020202020204" pitchFamily="34" charset="0"/>
                  </a:rPr>
                  <a:t>on a biased spinner is 30%.</a:t>
                </a:r>
              </a:p>
              <a:p>
                <a:pPr marL="1316038" lvl="2" indent="-401638">
                  <a:buClr>
                    <a:srgbClr val="C00000"/>
                  </a:buClr>
                  <a:buFont typeface="+mj-lt"/>
                  <a:buAutoNum type="alphaUcPeriod"/>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probability that two </a:t>
                </a:r>
                <a:r>
                  <a:rPr lang="en-US" sz="2200" dirty="0" smtClean="0">
                    <a:latin typeface="Arial" panose="020B0604020202020204" pitchFamily="34" charset="0"/>
                    <a:cs typeface="Arial" panose="020B0604020202020204" pitchFamily="34" charset="0"/>
                  </a:rPr>
                  <a:t>people will </a:t>
                </a:r>
                <a:r>
                  <a:rPr lang="en-US" sz="2200" dirty="0">
                    <a:latin typeface="Arial" panose="020B0604020202020204" pitchFamily="34" charset="0"/>
                    <a:cs typeface="Arial" panose="020B0604020202020204" pitchFamily="34" charset="0"/>
                  </a:rPr>
                  <a:t>share their birthday from </a:t>
                </a:r>
                <a:r>
                  <a:rPr lang="en-US" sz="2200" dirty="0" smtClean="0">
                    <a:latin typeface="Arial" panose="020B0604020202020204" pitchFamily="34" charset="0"/>
                    <a:cs typeface="Arial" panose="020B0604020202020204" pitchFamily="34" charset="0"/>
                  </a:rPr>
                  <a:t>a class </a:t>
                </a:r>
                <a:r>
                  <a:rPr lang="en-US" sz="2200" dirty="0">
                    <a:latin typeface="Arial" panose="020B0604020202020204" pitchFamily="34" charset="0"/>
                    <a:cs typeface="Arial" panose="020B0604020202020204" pitchFamily="34" charset="0"/>
                  </a:rPr>
                  <a:t>of 30 students is 0.7</a:t>
                </a:r>
                <a:r>
                  <a:rPr lang="en-US" sz="2200" dirty="0" smtClean="0">
                    <a:latin typeface="Arial" panose="020B0604020202020204" pitchFamily="34" charset="0"/>
                    <a:cs typeface="Arial" panose="020B0604020202020204" pitchFamily="34" charset="0"/>
                  </a:rPr>
                  <a:t>.</a:t>
                </a:r>
              </a:p>
              <a:p>
                <a:pPr marL="1316038" lvl="2" indent="-401638">
                  <a:buClr>
                    <a:srgbClr val="C00000"/>
                  </a:buClr>
                  <a:buFont typeface="+mj-lt"/>
                  <a:buAutoNum type="alphaUcPeriod"/>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probability of an 18-24-year- old having a car accident within two years of passing their driving test is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4</m:t>
                        </m:r>
                      </m:den>
                    </m:f>
                  </m:oMath>
                </a14:m>
                <a:r>
                  <a:rPr lang="en-US" sz="2200" dirty="0">
                    <a:latin typeface="Arial" panose="020B0604020202020204" pitchFamily="34" charset="0"/>
                    <a:cs typeface="Arial" panose="020B0604020202020204" pitchFamily="34" charset="0"/>
                  </a:rPr>
                  <a:t>.</a:t>
                </a:r>
              </a:p>
              <a:p>
                <a:pPr marL="1316038" lvl="2" indent="-401638">
                  <a:buClr>
                    <a:srgbClr val="C00000"/>
                  </a:buClr>
                  <a:buFont typeface="+mj-lt"/>
                  <a:buAutoNum type="alphaUcPeriod"/>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probability of a 60-year-old male not surviving to his next birthday is 1%.</a:t>
                </a:r>
              </a:p>
            </p:txBody>
          </p:sp>
        </mc:Choice>
        <mc:Fallback xmlns="">
          <p:sp>
            <p:nvSpPr>
              <p:cNvPr id="3" name="Rectangle 2"/>
              <p:cNvSpPr>
                <a:spLocks noRot="1" noChangeAspect="1" noMove="1" noResize="1" noEditPoints="1" noAdjustHandles="1" noChangeArrowheads="1" noChangeShapeType="1" noTextEdit="1"/>
              </p:cNvSpPr>
              <p:nvPr/>
            </p:nvSpPr>
            <p:spPr>
              <a:xfrm>
                <a:off x="251520" y="1196752"/>
                <a:ext cx="8568952" cy="5310172"/>
              </a:xfrm>
              <a:prstGeom prst="rect">
                <a:avLst/>
              </a:prstGeom>
              <a:blipFill rotWithShape="0">
                <a:blip r:embed="rId4"/>
                <a:stretch>
                  <a:fillRect l="-925" t="-574" r="-853" b="-1493"/>
                </a:stretch>
              </a:blipFill>
            </p:spPr>
            <p:txBody>
              <a:bodyPr/>
              <a:lstStyle/>
              <a:p>
                <a:r>
                  <a:rPr lang="en-US">
                    <a:noFill/>
                  </a:rPr>
                  <a:t> </a:t>
                </a:r>
              </a:p>
            </p:txBody>
          </p:sp>
        </mc:Fallback>
      </mc:AlternateContent>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995936" y="1196752"/>
            <a:ext cx="4832888" cy="1211963"/>
          </a:xfrm>
          <a:prstGeom prst="rect">
            <a:avLst/>
          </a:prstGeom>
        </p:spPr>
      </p:pic>
    </p:spTree>
    <p:extLst>
      <p:ext uri="{BB962C8B-B14F-4D97-AF65-F5344CB8AC3E}">
        <p14:creationId xmlns:p14="http://schemas.microsoft.com/office/powerpoint/2010/main" val="327302937"/>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324</a:t>
            </a:r>
            <a:endParaRPr lang="en-GB" sz="1400" b="1" dirty="0">
              <a:latin typeface="Calibri" panose="020F0502020204030204" pitchFamily="34" charset="0"/>
            </a:endParaRPr>
          </a:p>
        </p:txBody>
      </p:sp>
      <p:grpSp>
        <p:nvGrpSpPr>
          <p:cNvPr id="13" name="Group 12"/>
          <p:cNvGrpSpPr/>
          <p:nvPr/>
        </p:nvGrpSpPr>
        <p:grpSpPr>
          <a:xfrm>
            <a:off x="305905" y="1268760"/>
            <a:ext cx="8442559" cy="5328592"/>
            <a:chOff x="3483872" y="1089031"/>
            <a:chExt cx="5264592" cy="5328592"/>
          </a:xfrm>
        </p:grpSpPr>
        <p:sp>
          <p:nvSpPr>
            <p:cNvPr id="15" name="Round Diagonal Corner Rectangle 14"/>
            <p:cNvSpPr/>
            <p:nvPr/>
          </p:nvSpPr>
          <p:spPr>
            <a:xfrm>
              <a:off x="3491880" y="1089031"/>
              <a:ext cx="5256584" cy="532859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10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63889" y="1666250"/>
              <a:ext cx="5095139" cy="4708981"/>
            </a:xfrm>
            <a:prstGeom prst="rect">
              <a:avLst/>
            </a:prstGeom>
          </p:spPr>
          <p:txBody>
            <a:bodyPr wrap="square">
              <a:spAutoFit/>
            </a:bodyPr>
            <a:lstStyle/>
            <a:p>
              <a:pPr>
                <a:spcAft>
                  <a:spcPts val="0"/>
                </a:spcAft>
                <a:tabLst>
                  <a:tab pos="4972050" algn="r"/>
                  <a:tab pos="7943850" algn="r"/>
                </a:tabLst>
              </a:pPr>
              <a:r>
                <a:rPr lang="en-US" sz="2000" dirty="0"/>
                <a:t>There are 80 students at a language school.</a:t>
              </a:r>
            </a:p>
            <a:p>
              <a:pPr>
                <a:spcAft>
                  <a:spcPts val="0"/>
                </a:spcAft>
                <a:tabLst>
                  <a:tab pos="4972050" algn="r"/>
                  <a:tab pos="7943850" algn="r"/>
                </a:tabLst>
              </a:pPr>
              <a:r>
                <a:rPr lang="en-US" sz="2000" dirty="0"/>
                <a:t>All 80 students speak at least one language from French, Italian and Spanish. 7 of the students speak French, Italian and Spanish.</a:t>
              </a:r>
            </a:p>
            <a:p>
              <a:pPr>
                <a:spcAft>
                  <a:spcPts val="0"/>
                </a:spcAft>
                <a:tabLst>
                  <a:tab pos="4972050" algn="r"/>
                  <a:tab pos="7943850" algn="r"/>
                </a:tabLst>
              </a:pPr>
              <a:r>
                <a:rPr lang="en-US" sz="2000" dirty="0"/>
                <a:t>15 of the students speak French and Italian.</a:t>
              </a:r>
            </a:p>
            <a:p>
              <a:pPr>
                <a:spcAft>
                  <a:spcPts val="0"/>
                </a:spcAft>
                <a:tabLst>
                  <a:tab pos="4972050" algn="r"/>
                  <a:tab pos="7943850" algn="r"/>
                </a:tabLst>
              </a:pPr>
              <a:r>
                <a:rPr lang="en-US" sz="2000" dirty="0"/>
                <a:t>26 of the students speak French and Spanish.</a:t>
              </a:r>
            </a:p>
            <a:p>
              <a:pPr>
                <a:spcAft>
                  <a:spcPts val="0"/>
                </a:spcAft>
                <a:tabLst>
                  <a:tab pos="4972050" algn="r"/>
                  <a:tab pos="7943850" algn="r"/>
                </a:tabLst>
              </a:pPr>
              <a:r>
                <a:rPr lang="en-US" sz="2000" dirty="0"/>
                <a:t>17 of the students speak Italian and Spanish.</a:t>
              </a:r>
            </a:p>
            <a:p>
              <a:pPr>
                <a:spcAft>
                  <a:spcPts val="0"/>
                </a:spcAft>
                <a:tabLst>
                  <a:tab pos="4972050" algn="r"/>
                  <a:tab pos="7943850" algn="r"/>
                </a:tabLst>
              </a:pPr>
              <a:r>
                <a:rPr lang="en-US" sz="2000" dirty="0"/>
                <a:t>41 of the students speak French.</a:t>
              </a:r>
            </a:p>
            <a:p>
              <a:pPr>
                <a:spcAft>
                  <a:spcPts val="0"/>
                </a:spcAft>
                <a:tabLst>
                  <a:tab pos="4972050" algn="r"/>
                  <a:tab pos="7943850" algn="r"/>
                </a:tabLst>
              </a:pPr>
              <a:r>
                <a:rPr lang="en-US" sz="2000" dirty="0"/>
                <a:t>52 of the students speak Spanish.</a:t>
              </a:r>
            </a:p>
            <a:p>
              <a:pPr marL="400050" indent="-400050">
                <a:spcAft>
                  <a:spcPts val="0"/>
                </a:spcAft>
                <a:buFont typeface="+mj-lt"/>
                <a:buAutoNum type="alphaLcPeriod"/>
                <a:tabLst>
                  <a:tab pos="4972050" algn="r"/>
                  <a:tab pos="7943850" algn="r"/>
                </a:tabLst>
              </a:pPr>
              <a:r>
                <a:rPr lang="en-US" sz="2000" dirty="0" smtClean="0"/>
                <a:t>Draw </a:t>
              </a:r>
              <a:r>
                <a:rPr lang="en-US" sz="2000" dirty="0"/>
                <a:t>a Venn diagram to show this </a:t>
              </a:r>
              <a:r>
                <a:rPr lang="en-US" sz="2000" dirty="0" smtClean="0"/>
                <a:t/>
              </a:r>
              <a:br>
                <a:rPr lang="en-US" sz="2000" dirty="0" smtClean="0"/>
              </a:br>
              <a:r>
                <a:rPr lang="en-US" sz="2000" dirty="0" smtClean="0"/>
                <a:t>information.</a:t>
              </a:r>
              <a:r>
                <a:rPr lang="en-US" sz="2000" dirty="0"/>
                <a:t> </a:t>
              </a:r>
              <a:r>
                <a:rPr lang="en-US" sz="2000" dirty="0" smtClean="0"/>
                <a:t>	</a:t>
              </a:r>
              <a:r>
                <a:rPr lang="en-US" sz="2000" b="1" dirty="0" smtClean="0"/>
                <a:t>(</a:t>
              </a:r>
              <a:r>
                <a:rPr lang="en-US" sz="2000" b="1" dirty="0"/>
                <a:t>3 marks)</a:t>
              </a:r>
            </a:p>
            <a:p>
              <a:pPr>
                <a:spcAft>
                  <a:spcPts val="0"/>
                </a:spcAft>
                <a:tabLst>
                  <a:tab pos="4972050" algn="r"/>
                  <a:tab pos="7943850" algn="r"/>
                </a:tabLst>
              </a:pPr>
              <a:r>
                <a:rPr lang="en-US" sz="2000" dirty="0"/>
                <a:t>One of the students is chosen at random, </a:t>
              </a:r>
              <a:endParaRPr lang="en-US" sz="2000" dirty="0" smtClean="0"/>
            </a:p>
            <a:p>
              <a:pPr marL="457200" indent="-457200">
                <a:spcAft>
                  <a:spcPts val="0"/>
                </a:spcAft>
                <a:buFont typeface="+mj-lt"/>
                <a:buAutoNum type="alphaLcPeriod" startAt="2"/>
                <a:tabLst>
                  <a:tab pos="4972050" algn="r"/>
                  <a:tab pos="7943850" algn="r"/>
                </a:tabLst>
              </a:pPr>
              <a:r>
                <a:rPr lang="en-US" sz="2000" dirty="0" smtClean="0"/>
                <a:t>Work </a:t>
              </a:r>
              <a:r>
                <a:rPr lang="en-US" sz="2000" dirty="0"/>
                <a:t>out the probability that this student speaks French but not </a:t>
              </a:r>
              <a:r>
                <a:rPr lang="en-US" sz="2000" dirty="0" smtClean="0"/>
                <a:t>Italian.		</a:t>
              </a:r>
              <a:r>
                <a:rPr lang="en-US" sz="2000" b="1" dirty="0"/>
                <a:t> </a:t>
              </a:r>
              <a:r>
                <a:rPr lang="en-US" sz="2000" b="1" dirty="0" smtClean="0"/>
                <a:t>(2 </a:t>
              </a:r>
              <a:r>
                <a:rPr lang="en-US" sz="2000" b="1" dirty="0"/>
                <a:t>marks)</a:t>
              </a:r>
              <a:endParaRPr lang="en-US" sz="2000" b="1" dirty="0" smtClean="0"/>
            </a:p>
            <a:p>
              <a:pPr>
                <a:spcAft>
                  <a:spcPts val="0"/>
                </a:spcAft>
                <a:tabLst>
                  <a:tab pos="4972050" algn="r"/>
                  <a:tab pos="7943850" algn="r"/>
                </a:tabLst>
              </a:pPr>
              <a:r>
                <a:rPr lang="en-US" sz="2000" dirty="0" smtClean="0"/>
                <a:t>Given </a:t>
              </a:r>
              <a:r>
                <a:rPr lang="en-US" sz="2000" dirty="0"/>
                <a:t>that the student speaks Spanish, </a:t>
              </a:r>
              <a:endParaRPr lang="en-US" sz="2000" dirty="0" smtClean="0"/>
            </a:p>
            <a:p>
              <a:pPr marL="457200" indent="-457200">
                <a:spcAft>
                  <a:spcPts val="0"/>
                </a:spcAft>
                <a:buFont typeface="+mj-lt"/>
                <a:buAutoNum type="alphaLcPeriod" startAt="3"/>
                <a:tabLst>
                  <a:tab pos="4972050" algn="r"/>
                  <a:tab pos="7943850" algn="r"/>
                </a:tabLst>
              </a:pPr>
              <a:r>
                <a:rPr lang="en-US" sz="2000" dirty="0" smtClean="0"/>
                <a:t>work </a:t>
              </a:r>
              <a:r>
                <a:rPr lang="en-US" sz="2000" dirty="0"/>
                <a:t>out the probability that this student also speaks </a:t>
              </a:r>
              <a:r>
                <a:rPr lang="en-US" sz="2000" dirty="0" smtClean="0"/>
                <a:t>French. 	</a:t>
              </a:r>
              <a:r>
                <a:rPr lang="en-US" sz="2000" b="1" dirty="0" smtClean="0"/>
                <a:t>(2)</a:t>
              </a:r>
              <a:endParaRPr lang="en-US" sz="2000" b="1" dirty="0"/>
            </a:p>
          </p:txBody>
        </p:sp>
      </p:grpSp>
      <p:sp>
        <p:nvSpPr>
          <p:cNvPr id="9" name="Rectangle 8"/>
          <p:cNvSpPr/>
          <p:nvPr/>
        </p:nvSpPr>
        <p:spPr>
          <a:xfrm flipH="1">
            <a:off x="5767342" y="2852936"/>
            <a:ext cx="2922649" cy="2308324"/>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chemeClr val="accent3">
                    <a:lumMod val="50000"/>
                  </a:schemeClr>
                </a:solidFill>
                <a:latin typeface="Arial" panose="020B0604020202020204" pitchFamily="34" charset="0"/>
                <a:cs typeface="Arial" panose="020B0604020202020204" pitchFamily="34" charset="0"/>
              </a:rPr>
              <a:t>Q10c strategy hint</a:t>
            </a:r>
            <a:r>
              <a:rPr lang="en-US" dirty="0" smtClean="0">
                <a:solidFill>
                  <a:schemeClr val="accent3">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Once you have put the number 7 in the overlap of all three circles, you can work out another number to fill in on your diagram for each sentence in the question.</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72400" y="1196751"/>
            <a:ext cx="720080" cy="704921"/>
          </a:xfrm>
          <a:prstGeom prst="rect">
            <a:avLst/>
          </a:prstGeom>
        </p:spPr>
      </p:pic>
      <p:sp>
        <p:nvSpPr>
          <p:cNvPr id="11" name="Title 1"/>
          <p:cNvSpPr>
            <a:spLocks noGrp="1"/>
          </p:cNvSpPr>
          <p:nvPr>
            <p:ph type="title"/>
          </p:nvPr>
        </p:nvSpPr>
        <p:spPr>
          <a:xfrm>
            <a:off x="35496" y="44624"/>
            <a:ext cx="7560840" cy="648072"/>
          </a:xfrm>
        </p:spPr>
        <p:txBody>
          <a:bodyPr>
            <a:noAutofit/>
          </a:bodyPr>
          <a:lstStyle/>
          <a:p>
            <a:r>
              <a:rPr lang="en-US" sz="3500" dirty="0" smtClean="0"/>
              <a:t>10.6 – Venn Diagrams and Set Notation</a:t>
            </a:r>
            <a:endParaRPr lang="en-GB" sz="3500" b="1" dirty="0" smtClean="0"/>
          </a:p>
        </p:txBody>
      </p:sp>
    </p:spTree>
    <p:extLst>
      <p:ext uri="{BB962C8B-B14F-4D97-AF65-F5344CB8AC3E}">
        <p14:creationId xmlns:p14="http://schemas.microsoft.com/office/powerpoint/2010/main" val="1416101772"/>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5496" y="-2269"/>
            <a:ext cx="7560840" cy="648072"/>
          </a:xfrm>
        </p:spPr>
        <p:txBody>
          <a:bodyPr>
            <a:noAutofit/>
          </a:bodyPr>
          <a:lstStyle/>
          <a:p>
            <a:r>
              <a:rPr lang="en-GB" sz="4000" dirty="0" smtClean="0"/>
              <a:t>10 </a:t>
            </a:r>
            <a:r>
              <a:rPr lang="en-GB" sz="4000" dirty="0"/>
              <a:t>– </a:t>
            </a:r>
            <a:r>
              <a:rPr lang="en-US" sz="4000" dirty="0"/>
              <a:t>Problem-solving: Drug </a:t>
            </a:r>
            <a:r>
              <a:rPr lang="en-US" sz="4000" dirty="0" smtClean="0"/>
              <a:t>Testing</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325</a:t>
            </a:r>
            <a:endParaRPr lang="en-GB" sz="14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914991777"/>
              </p:ext>
            </p:extLst>
          </p:nvPr>
        </p:nvGraphicFramePr>
        <p:xfrm>
          <a:off x="251518" y="1232168"/>
          <a:ext cx="8568952" cy="1143000"/>
        </p:xfrm>
        <a:graphic>
          <a:graphicData uri="http://schemas.openxmlformats.org/drawingml/2006/table">
            <a:tbl>
              <a:tblPr firstRow="1" bandRow="1">
                <a:effectLst/>
                <a:tableStyleId>{5940675A-B579-460E-94D1-54222C63F5DA}</a:tableStyleId>
              </a:tblPr>
              <a:tblGrid>
                <a:gridCol w="2088234"/>
                <a:gridCol w="6480718"/>
              </a:tblGrid>
              <a:tr h="518969">
                <a:tc>
                  <a:txBody>
                    <a:bodyPr/>
                    <a:lstStyle/>
                    <a:p>
                      <a:pPr marL="0" indent="0">
                        <a:buFont typeface="Arial" panose="020B0604020202020204" pitchFamily="34" charset="0"/>
                        <a:buNone/>
                      </a:pPr>
                      <a:r>
                        <a:rPr lang="en-US" sz="2400" b="1" dirty="0" smtClean="0">
                          <a:latin typeface="Arial" panose="020B0604020202020204" pitchFamily="34" charset="0"/>
                          <a:cs typeface="Arial" panose="020B0604020202020204" pitchFamily="34" charset="0"/>
                        </a:rPr>
                        <a:t>Objectives</a:t>
                      </a:r>
                      <a:endParaRPr lang="en-US" sz="2400" b="1" i="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E46C0A"/>
                    </a:solidFill>
                  </a:tcPr>
                </a:tc>
                <a:tc rowSpan="2">
                  <a:txBody>
                    <a:bodyPr/>
                    <a:lstStyle/>
                    <a:p>
                      <a:pPr marL="342900" indent="-342900">
                        <a:buFont typeface="Wingdings" panose="05000000000000000000" pitchFamily="2" charset="2"/>
                        <a:buChar char="§"/>
                      </a:pPr>
                      <a:r>
                        <a:rPr lang="en-US" sz="2300" dirty="0" smtClean="0">
                          <a:latin typeface="Arial" panose="020B0604020202020204" pitchFamily="34" charset="0"/>
                          <a:cs typeface="Arial" panose="020B0604020202020204" pitchFamily="34" charset="0"/>
                        </a:rPr>
                        <a:t>Be able to construct and use a tree diagram to find probabilities. Be able to calculate a cost and compare two different scenarios.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89143">
                <a:tc>
                  <a:txBody>
                    <a:bodyPr/>
                    <a:lstStyle/>
                    <a:p>
                      <a:pPr marL="0" indent="0">
                        <a:buFont typeface="Arial" panose="020B0604020202020204" pitchFamily="34" charset="0"/>
                        <a:buNone/>
                      </a:pPr>
                      <a:endParaRPr lang="en-US" sz="2400" i="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vMerge="1">
                  <a:txBody>
                    <a:bodyPr/>
                    <a:lstStyle/>
                    <a:p>
                      <a:endParaRPr lang="en-US"/>
                    </a:p>
                  </a:txBody>
                  <a:tcPr/>
                </a:tc>
              </a:tr>
            </a:tbl>
          </a:graphicData>
        </a:graphic>
      </p:graphicFrame>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10626" t="19813" r="9050" b="15876"/>
          <a:stretch/>
        </p:blipFill>
        <p:spPr>
          <a:xfrm>
            <a:off x="229807" y="2420888"/>
            <a:ext cx="8612374" cy="4137318"/>
          </a:xfrm>
          <a:prstGeom prst="rect">
            <a:avLst/>
          </a:prstGeom>
        </p:spPr>
      </p:pic>
    </p:spTree>
    <p:extLst>
      <p:ext uri="{BB962C8B-B14F-4D97-AF65-F5344CB8AC3E}">
        <p14:creationId xmlns:p14="http://schemas.microsoft.com/office/powerpoint/2010/main" val="95443399"/>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a:t>Problem-solving: Drug </a:t>
            </a:r>
            <a:r>
              <a:rPr lang="en-US" sz="4000" dirty="0" smtClean="0"/>
              <a:t>Testing</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325</a:t>
            </a:r>
            <a:endParaRPr lang="en-GB" sz="1400" b="1" dirty="0">
              <a:latin typeface="Calibri" panose="020F0502020204030204" pitchFamily="34" charset="0"/>
            </a:endParaRPr>
          </a:p>
        </p:txBody>
      </p:sp>
      <p:sp>
        <p:nvSpPr>
          <p:cNvPr id="18" name="Rectangle 17"/>
          <p:cNvSpPr/>
          <p:nvPr/>
        </p:nvSpPr>
        <p:spPr>
          <a:xfrm>
            <a:off x="238559" y="1261209"/>
            <a:ext cx="8581911" cy="3951851"/>
          </a:xfrm>
          <a:prstGeom prst="rect">
            <a:avLst/>
          </a:prstGeom>
        </p:spPr>
        <p:txBody>
          <a:bodyPr wrap="square">
            <a:spAutoFit/>
          </a:bodyPr>
          <a:lstStyle/>
          <a:p>
            <a:pPr>
              <a:buClr>
                <a:srgbClr val="C00000"/>
              </a:buClr>
              <a:tabLst>
                <a:tab pos="2743200" algn="l"/>
              </a:tabLst>
            </a:pPr>
            <a:r>
              <a:rPr lang="en-US" sz="2280" dirty="0">
                <a:latin typeface="Arial" panose="020B0604020202020204" pitchFamily="34" charset="0"/>
                <a:cs typeface="Arial" panose="020B0604020202020204" pitchFamily="34" charset="0"/>
              </a:rPr>
              <a:t>Drug testing is widely used in sport, to help ensure fair play. These tests aim to identify any athletes guilty of taking performance-enhancing drugs. However, they are never 100% accurate and different methods have different success rates.</a:t>
            </a:r>
          </a:p>
          <a:p>
            <a:pPr>
              <a:buClr>
                <a:srgbClr val="C00000"/>
              </a:buClr>
              <a:tabLst>
                <a:tab pos="2743200" algn="l"/>
              </a:tabLst>
            </a:pPr>
            <a:r>
              <a:rPr lang="en-US" sz="2280" dirty="0">
                <a:latin typeface="Arial" panose="020B0604020202020204" pitchFamily="34" charset="0"/>
                <a:cs typeface="Arial" panose="020B0604020202020204" pitchFamily="34" charset="0"/>
              </a:rPr>
              <a:t>The table below shows the two different types of drug tests offered by one company.</a:t>
            </a:r>
          </a:p>
          <a:p>
            <a:pPr>
              <a:buClr>
                <a:srgbClr val="C00000"/>
              </a:buClr>
              <a:tabLst>
                <a:tab pos="2743200" algn="l"/>
              </a:tabLst>
            </a:pPr>
            <a:r>
              <a:rPr lang="en-US" sz="2280" dirty="0">
                <a:latin typeface="Arial" panose="020B0604020202020204" pitchFamily="34" charset="0"/>
                <a:cs typeface="Arial" panose="020B0604020202020204" pitchFamily="34" charset="0"/>
              </a:rPr>
              <a:t>It is suspected that 5% of athletes at an international athletics event are taking </a:t>
            </a:r>
            <a:r>
              <a:rPr lang="en-US" sz="2280" dirty="0" smtClean="0">
                <a:latin typeface="Arial" panose="020B0604020202020204" pitchFamily="34" charset="0"/>
                <a:cs typeface="Arial" panose="020B0604020202020204" pitchFamily="34" charset="0"/>
              </a:rPr>
              <a:t>performance enhancing </a:t>
            </a:r>
            <a:r>
              <a:rPr lang="en-US" sz="2280" dirty="0">
                <a:latin typeface="Arial" panose="020B0604020202020204" pitchFamily="34" charset="0"/>
                <a:cs typeface="Arial" panose="020B0604020202020204" pitchFamily="34" charset="0"/>
              </a:rPr>
              <a:t>drugs</a:t>
            </a:r>
            <a:r>
              <a:rPr lang="en-US" sz="228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a:tabLst>
                <a:tab pos="2743200" algn="l"/>
              </a:tabLst>
            </a:pPr>
            <a:r>
              <a:rPr lang="en-US" sz="2280" dirty="0">
                <a:latin typeface="Arial" panose="020B0604020202020204" pitchFamily="34" charset="0"/>
                <a:cs typeface="Arial" panose="020B0604020202020204" pitchFamily="34" charset="0"/>
              </a:rPr>
              <a:t>Complete the tree diagram below for test A by filling in the probabilities. What percentage of people taking the test will test positive, even though they haven't taken any drugs?</a:t>
            </a:r>
          </a:p>
        </p:txBody>
      </p:sp>
      <p:sp>
        <p:nvSpPr>
          <p:cNvPr id="8" name="Rectangle 7"/>
          <p:cNvSpPr/>
          <p:nvPr/>
        </p:nvSpPr>
        <p:spPr>
          <a:xfrm flipH="1">
            <a:off x="239284" y="5421966"/>
            <a:ext cx="8581186" cy="1144929"/>
          </a:xfrm>
          <a:prstGeom prst="rect">
            <a:avLst/>
          </a:prstGeom>
          <a:solidFill>
            <a:schemeClr val="accent5">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80" b="1" dirty="0" smtClean="0">
                <a:solidFill>
                  <a:srgbClr val="C00000"/>
                </a:solidFill>
                <a:latin typeface="Arial" panose="020B0604020202020204" pitchFamily="34" charset="0"/>
                <a:cs typeface="Arial" panose="020B0604020202020204" pitchFamily="34" charset="0"/>
              </a:rPr>
              <a:t>Q1 communication hint </a:t>
            </a:r>
            <a:r>
              <a:rPr lang="en-US" sz="2280" dirty="0" smtClean="0">
                <a:solidFill>
                  <a:schemeClr val="tx1"/>
                </a:solidFill>
                <a:latin typeface="Arial" panose="020B0604020202020204" pitchFamily="34" charset="0"/>
                <a:cs typeface="Arial" panose="020B0604020202020204" pitchFamily="34" charset="0"/>
              </a:rPr>
              <a:t>– A 'positive</a:t>
            </a:r>
            <a:r>
              <a:rPr lang="en-US" sz="2280" dirty="0">
                <a:solidFill>
                  <a:schemeClr val="tx1"/>
                </a:solidFill>
                <a:latin typeface="Arial" panose="020B0604020202020204" pitchFamily="34" charset="0"/>
                <a:cs typeface="Arial" panose="020B0604020202020204" pitchFamily="34" charset="0"/>
              </a:rPr>
              <a:t>' test result means the test shows that drugs have been taken. A 'negative' test result means the test shows that drugs have not been taken.</a:t>
            </a:r>
          </a:p>
        </p:txBody>
      </p:sp>
    </p:spTree>
    <p:extLst>
      <p:ext uri="{BB962C8B-B14F-4D97-AF65-F5344CB8AC3E}">
        <p14:creationId xmlns:p14="http://schemas.microsoft.com/office/powerpoint/2010/main" val="916356617"/>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a:t>Problem-solving: Drug </a:t>
            </a:r>
            <a:r>
              <a:rPr lang="en-US" sz="4000" dirty="0" smtClean="0"/>
              <a:t>Testing</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325</a:t>
            </a:r>
            <a:endParaRPr lang="en-GB" sz="1400" b="1" dirty="0">
              <a:latin typeface="Calibri" panose="020F0502020204030204" pitchFamily="34" charset="0"/>
            </a:endParaRPr>
          </a:p>
        </p:txBody>
      </p:sp>
      <p:sp>
        <p:nvSpPr>
          <p:cNvPr id="18" name="Rectangle 17"/>
          <p:cNvSpPr/>
          <p:nvPr/>
        </p:nvSpPr>
        <p:spPr>
          <a:xfrm>
            <a:off x="238559" y="1261209"/>
            <a:ext cx="4556503" cy="2677656"/>
          </a:xfrm>
          <a:prstGeom prst="rect">
            <a:avLst/>
          </a:prstGeom>
        </p:spPr>
        <p:txBody>
          <a:bodyPr wrap="square">
            <a:spAutoFit/>
          </a:bodyPr>
          <a:lstStyle/>
          <a:p>
            <a:pPr marL="400050" indent="-400050">
              <a:buClr>
                <a:srgbClr val="C00000"/>
              </a:buClr>
              <a:buFont typeface="+mj-lt"/>
              <a:buAutoNum type="arabicPeriod" startAt="2"/>
              <a:tabLst>
                <a:tab pos="2743200" algn="l"/>
              </a:tabLst>
            </a:pPr>
            <a:r>
              <a:rPr lang="en-US" sz="2800" dirty="0" smtClean="0">
                <a:latin typeface="Arial" panose="020B0604020202020204" pitchFamily="34" charset="0"/>
                <a:cs typeface="Arial" panose="020B0604020202020204" pitchFamily="34" charset="0"/>
              </a:rPr>
              <a:t>Draw </a:t>
            </a:r>
            <a:r>
              <a:rPr lang="en-US" sz="2800" dirty="0">
                <a:latin typeface="Arial" panose="020B0604020202020204" pitchFamily="34" charset="0"/>
                <a:cs typeface="Arial" panose="020B0604020202020204" pitchFamily="34" charset="0"/>
              </a:rPr>
              <a:t>a tree diagram for test B. Using your tree diagram, explain why half the people who tested positive are actually innocent.</a:t>
            </a: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53783" y="1196752"/>
            <a:ext cx="3838137" cy="4137318"/>
          </a:xfrm>
          <a:prstGeom prst="rect">
            <a:avLst/>
          </a:prstGeom>
        </p:spPr>
      </p:pic>
      <p:sp>
        <p:nvSpPr>
          <p:cNvPr id="7" name="Rectangle 6"/>
          <p:cNvSpPr/>
          <p:nvPr/>
        </p:nvSpPr>
        <p:spPr>
          <a:xfrm flipH="1">
            <a:off x="251520" y="4077072"/>
            <a:ext cx="4543542" cy="249299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Q2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Compare the probability of a false positive (a result that incorrectly shows the athlete has taken drugs) and a genuine positive result.</a:t>
            </a:r>
          </a:p>
        </p:txBody>
      </p:sp>
    </p:spTree>
    <p:extLst>
      <p:ext uri="{BB962C8B-B14F-4D97-AF65-F5344CB8AC3E}">
        <p14:creationId xmlns:p14="http://schemas.microsoft.com/office/powerpoint/2010/main" val="1616286628"/>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a:t>Problem-solving: Drug </a:t>
            </a:r>
            <a:r>
              <a:rPr lang="en-US" sz="4000" dirty="0" smtClean="0"/>
              <a:t>Testing</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325</a:t>
            </a:r>
            <a:endParaRPr lang="en-GB" sz="1400" b="1" dirty="0">
              <a:latin typeface="Calibri" panose="020F0502020204030204" pitchFamily="34" charset="0"/>
            </a:endParaRPr>
          </a:p>
        </p:txBody>
      </p:sp>
      <p:sp>
        <p:nvSpPr>
          <p:cNvPr id="18" name="Rectangle 17"/>
          <p:cNvSpPr/>
          <p:nvPr/>
        </p:nvSpPr>
        <p:spPr>
          <a:xfrm>
            <a:off x="238559" y="1261209"/>
            <a:ext cx="8581913" cy="4173450"/>
          </a:xfrm>
          <a:prstGeom prst="rect">
            <a:avLst/>
          </a:prstGeom>
        </p:spPr>
        <p:txBody>
          <a:bodyPr wrap="square">
            <a:spAutoFit/>
          </a:bodyPr>
          <a:lstStyle/>
          <a:p>
            <a:pPr>
              <a:buClr>
                <a:srgbClr val="C00000"/>
              </a:buClr>
              <a:tabLst>
                <a:tab pos="2743200" algn="l"/>
              </a:tabLst>
            </a:pPr>
            <a:r>
              <a:rPr lang="en-US" sz="2210" dirty="0">
                <a:latin typeface="Arial" panose="020B0604020202020204" pitchFamily="34" charset="0"/>
                <a:cs typeface="Arial" panose="020B0604020202020204" pitchFamily="34" charset="0"/>
              </a:rPr>
              <a:t>The </a:t>
            </a:r>
            <a:r>
              <a:rPr lang="en-US" sz="2210" dirty="0" err="1">
                <a:latin typeface="Arial" panose="020B0604020202020204" pitchFamily="34" charset="0"/>
                <a:cs typeface="Arial" panose="020B0604020202020204" pitchFamily="34" charset="0"/>
              </a:rPr>
              <a:t>organisers</a:t>
            </a:r>
            <a:r>
              <a:rPr lang="en-US" sz="2210" dirty="0">
                <a:latin typeface="Arial" panose="020B0604020202020204" pitchFamily="34" charset="0"/>
                <a:cs typeface="Arial" panose="020B0604020202020204" pitchFamily="34" charset="0"/>
              </a:rPr>
              <a:t> of the event must choose to use test A or test B. They need to consider the overall cost and the reliability of the test results. (Reputations would be damaged if they accused innocent competitors of using drugs, or if they let guilty competitors get away with drug taking.) At the event a random </a:t>
            </a:r>
            <a:r>
              <a:rPr lang="en-US" sz="2210" dirty="0" smtClean="0">
                <a:latin typeface="Arial" panose="020B0604020202020204" pitchFamily="34" charset="0"/>
                <a:cs typeface="Arial" panose="020B0604020202020204" pitchFamily="34" charset="0"/>
              </a:rPr>
              <a:t>sample </a:t>
            </a:r>
            <a:r>
              <a:rPr lang="en-US" sz="2210" dirty="0">
                <a:latin typeface="Arial" panose="020B0604020202020204" pitchFamily="34" charset="0"/>
                <a:cs typeface="Arial" panose="020B0604020202020204" pitchFamily="34" charset="0"/>
              </a:rPr>
              <a:t>of 600 participants are tested. To improve accuracy, all positive results are tested again at the same cost. If the retest shows a positive result the competitor will be found guilty of using performance-enhancing drugs.</a:t>
            </a:r>
          </a:p>
          <a:p>
            <a:pPr marL="457200" indent="-457200">
              <a:buClr>
                <a:srgbClr val="C00000"/>
              </a:buClr>
              <a:buFont typeface="+mj-lt"/>
              <a:buAutoNum type="arabicPeriod" startAt="3"/>
              <a:tabLst>
                <a:tab pos="2743200" algn="l"/>
              </a:tabLst>
            </a:pPr>
            <a:r>
              <a:rPr lang="en-US" sz="2210" dirty="0" smtClean="0">
                <a:latin typeface="Arial" panose="020B0604020202020204" pitchFamily="34" charset="0"/>
                <a:cs typeface="Arial" panose="020B0604020202020204" pitchFamily="34" charset="0"/>
              </a:rPr>
              <a:t>By </a:t>
            </a:r>
            <a:r>
              <a:rPr lang="en-US" sz="2210" dirty="0">
                <a:latin typeface="Arial" panose="020B0604020202020204" pitchFamily="34" charset="0"/>
                <a:cs typeface="Arial" panose="020B0604020202020204" pitchFamily="34" charset="0"/>
              </a:rPr>
              <a:t>comparing the costs and the overall reliability of the tests, decide which of the two tests you would recommend to the </a:t>
            </a:r>
            <a:r>
              <a:rPr lang="en-US" sz="2210" dirty="0" err="1">
                <a:latin typeface="Arial" panose="020B0604020202020204" pitchFamily="34" charset="0"/>
                <a:cs typeface="Arial" panose="020B0604020202020204" pitchFamily="34" charset="0"/>
              </a:rPr>
              <a:t>organisers</a:t>
            </a:r>
            <a:r>
              <a:rPr lang="en-US" sz="2210" dirty="0">
                <a:latin typeface="Arial" panose="020B0604020202020204" pitchFamily="34" charset="0"/>
                <a:cs typeface="Arial" panose="020B0604020202020204" pitchFamily="34" charset="0"/>
              </a:rPr>
              <a:t>. Make sure you include calculations to create a convincing argument.</a:t>
            </a:r>
          </a:p>
        </p:txBody>
      </p:sp>
      <p:sp>
        <p:nvSpPr>
          <p:cNvPr id="7" name="Rectangle 6"/>
          <p:cNvSpPr/>
          <p:nvPr/>
        </p:nvSpPr>
        <p:spPr>
          <a:xfrm flipH="1">
            <a:off x="251520" y="5661248"/>
            <a:ext cx="8568952" cy="89255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600" b="1" dirty="0" smtClean="0">
                <a:solidFill>
                  <a:srgbClr val="C00000"/>
                </a:solidFill>
                <a:latin typeface="Arial" panose="020B0604020202020204" pitchFamily="34" charset="0"/>
                <a:cs typeface="Arial" panose="020B0604020202020204" pitchFamily="34" charset="0"/>
              </a:rPr>
              <a:t>Q3 </a:t>
            </a:r>
            <a:r>
              <a:rPr lang="en-US" sz="2600" b="1" dirty="0">
                <a:solidFill>
                  <a:srgbClr val="C00000"/>
                </a:solidFill>
                <a:latin typeface="Arial" panose="020B0604020202020204" pitchFamily="34" charset="0"/>
                <a:cs typeface="Arial" panose="020B0604020202020204" pitchFamily="34" charset="0"/>
              </a:rPr>
              <a:t>hint</a:t>
            </a:r>
            <a:r>
              <a:rPr lang="en-US" sz="2600" dirty="0">
                <a:solidFill>
                  <a:schemeClr val="tx1"/>
                </a:solidFill>
                <a:latin typeface="Arial" panose="020B0604020202020204" pitchFamily="34" charset="0"/>
                <a:cs typeface="Arial" panose="020B0604020202020204" pitchFamily="34" charset="0"/>
              </a:rPr>
              <a:t> - Start by working out how many tests will need to be taken. This needs to include any retests.</a:t>
            </a:r>
          </a:p>
        </p:txBody>
      </p:sp>
    </p:spTree>
    <p:extLst>
      <p:ext uri="{BB962C8B-B14F-4D97-AF65-F5344CB8AC3E}">
        <p14:creationId xmlns:p14="http://schemas.microsoft.com/office/powerpoint/2010/main" val="870217387"/>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326</a:t>
            </a:r>
            <a:endParaRPr lang="en-GB" sz="1400" b="1" dirty="0">
              <a:latin typeface="Calibri" panose="020F0502020204030204" pitchFamily="34" charset="0"/>
            </a:endParaRPr>
          </a:p>
        </p:txBody>
      </p:sp>
      <p:sp>
        <p:nvSpPr>
          <p:cNvPr id="18" name="Rectangle 17"/>
          <p:cNvSpPr/>
          <p:nvPr/>
        </p:nvSpPr>
        <p:spPr>
          <a:xfrm>
            <a:off x="238559" y="2204864"/>
            <a:ext cx="5341553" cy="4693593"/>
          </a:xfrm>
          <a:prstGeom prst="rect">
            <a:avLst/>
          </a:prstGeom>
        </p:spPr>
        <p:txBody>
          <a:bodyPr wrap="square">
            <a:spAutoFit/>
          </a:bodyPr>
          <a:lstStyle/>
          <a:p>
            <a:pPr>
              <a:buClr>
                <a:srgbClr val="C00000"/>
              </a:buClr>
              <a:tabLst>
                <a:tab pos="2743200" algn="l"/>
              </a:tabLst>
            </a:pPr>
            <a:r>
              <a:rPr lang="en-US" sz="2230" b="1" dirty="0">
                <a:solidFill>
                  <a:srgbClr val="C00000"/>
                </a:solidFill>
                <a:latin typeface="Arial" panose="020B0604020202020204" pitchFamily="34" charset="0"/>
                <a:cs typeface="Arial" panose="020B0604020202020204" pitchFamily="34" charset="0"/>
              </a:rPr>
              <a:t>Calculating probability</a:t>
            </a:r>
          </a:p>
          <a:p>
            <a:pPr marL="457200" indent="-457200">
              <a:buClr>
                <a:srgbClr val="C00000"/>
              </a:buClr>
              <a:buFont typeface="+mj-lt"/>
              <a:buAutoNum type="arabicPeriod"/>
              <a:tabLst>
                <a:tab pos="2743200" algn="l"/>
              </a:tabLst>
            </a:pPr>
            <a:r>
              <a:rPr lang="en-US" sz="2230" dirty="0" smtClean="0">
                <a:latin typeface="Arial" panose="020B0604020202020204" pitchFamily="34" charset="0"/>
                <a:cs typeface="Arial" panose="020B0604020202020204" pitchFamily="34" charset="0"/>
              </a:rPr>
              <a:t>The </a:t>
            </a:r>
            <a:r>
              <a:rPr lang="en-US" sz="2230" dirty="0">
                <a:latin typeface="Arial" panose="020B0604020202020204" pitchFamily="34" charset="0"/>
                <a:cs typeface="Arial" panose="020B0604020202020204" pitchFamily="34" charset="0"/>
              </a:rPr>
              <a:t>probability that it will rain today is </a:t>
            </a:r>
            <a:r>
              <a:rPr lang="en-US" sz="2230" dirty="0" smtClean="0">
                <a:latin typeface="Arial" panose="020B0604020202020204" pitchFamily="34" charset="0"/>
                <a:cs typeface="Arial" panose="020B0604020202020204" pitchFamily="34" charset="0"/>
              </a:rPr>
              <a:t>0.3. The probability </a:t>
            </a:r>
            <a:r>
              <a:rPr lang="en-US" sz="2230" dirty="0">
                <a:latin typeface="Arial" panose="020B0604020202020204" pitchFamily="34" charset="0"/>
                <a:cs typeface="Arial" panose="020B0604020202020204" pitchFamily="34" charset="0"/>
              </a:rPr>
              <a:t>that it will rain tomorrow is </a:t>
            </a:r>
            <a:r>
              <a:rPr lang="en-US" sz="2230" dirty="0" smtClean="0">
                <a:latin typeface="Arial" panose="020B0604020202020204" pitchFamily="34" charset="0"/>
                <a:cs typeface="Arial" panose="020B0604020202020204" pitchFamily="34" charset="0"/>
              </a:rPr>
              <a:t>0.25.</a:t>
            </a:r>
            <a:br>
              <a:rPr lang="en-US" sz="2230" dirty="0" smtClean="0">
                <a:latin typeface="Arial" panose="020B0604020202020204" pitchFamily="34" charset="0"/>
                <a:cs typeface="Arial" panose="020B0604020202020204" pitchFamily="34" charset="0"/>
              </a:rPr>
            </a:br>
            <a:r>
              <a:rPr lang="en-US" sz="2230" dirty="0" smtClean="0">
                <a:latin typeface="Arial" panose="020B0604020202020204" pitchFamily="34" charset="0"/>
                <a:cs typeface="Arial" panose="020B0604020202020204" pitchFamily="34" charset="0"/>
              </a:rPr>
              <a:t>The </a:t>
            </a:r>
            <a:r>
              <a:rPr lang="en-US" sz="2230" dirty="0">
                <a:latin typeface="Arial" panose="020B0604020202020204" pitchFamily="34" charset="0"/>
                <a:cs typeface="Arial" panose="020B0604020202020204" pitchFamily="34" charset="0"/>
              </a:rPr>
              <a:t>two probabilities are independent, </a:t>
            </a:r>
            <a:endParaRPr lang="en-US" sz="223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30" dirty="0" smtClean="0">
                <a:latin typeface="Arial" panose="020B0604020202020204" pitchFamily="34" charset="0"/>
                <a:cs typeface="Arial" panose="020B0604020202020204" pitchFamily="34" charset="0"/>
              </a:rPr>
              <a:t>Work </a:t>
            </a:r>
            <a:r>
              <a:rPr lang="en-US" sz="2230" dirty="0">
                <a:latin typeface="Arial" panose="020B0604020202020204" pitchFamily="34" charset="0"/>
                <a:cs typeface="Arial" panose="020B0604020202020204" pitchFamily="34" charset="0"/>
              </a:rPr>
              <a:t>out the probability that it will not rain tomorrow, </a:t>
            </a:r>
            <a:endParaRPr lang="en-US" sz="223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30" dirty="0" smtClean="0">
                <a:latin typeface="Arial" panose="020B0604020202020204" pitchFamily="34" charset="0"/>
                <a:cs typeface="Arial" panose="020B0604020202020204" pitchFamily="34" charset="0"/>
              </a:rPr>
              <a:t>Work </a:t>
            </a:r>
            <a:r>
              <a:rPr lang="en-US" sz="2230" dirty="0">
                <a:latin typeface="Arial" panose="020B0604020202020204" pitchFamily="34" charset="0"/>
                <a:cs typeface="Arial" panose="020B0604020202020204" pitchFamily="34" charset="0"/>
              </a:rPr>
              <a:t>out the probability that it will rain today and tomorrow</a:t>
            </a:r>
            <a:r>
              <a:rPr lang="en-US" sz="223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6"/>
              <a:tabLst>
                <a:tab pos="2743200" algn="l"/>
              </a:tabLst>
            </a:pPr>
            <a:r>
              <a:rPr lang="en-US" sz="2230" dirty="0">
                <a:latin typeface="Arial" panose="020B0604020202020204" pitchFamily="34" charset="0"/>
                <a:cs typeface="Arial" panose="020B0604020202020204" pitchFamily="34" charset="0"/>
              </a:rPr>
              <a:t>A and B are mutually exclusive. </a:t>
            </a:r>
            <a:r>
              <a:rPr lang="en-US" sz="2230" dirty="0" smtClean="0">
                <a:latin typeface="Arial" panose="020B0604020202020204" pitchFamily="34" charset="0"/>
                <a:cs typeface="Arial" panose="020B0604020202020204" pitchFamily="34" charset="0"/>
              </a:rPr>
              <a:t/>
            </a:r>
            <a:br>
              <a:rPr lang="en-US" sz="2230" dirty="0" smtClean="0">
                <a:latin typeface="Arial" panose="020B0604020202020204" pitchFamily="34" charset="0"/>
                <a:cs typeface="Arial" panose="020B0604020202020204" pitchFamily="34" charset="0"/>
              </a:rPr>
            </a:br>
            <a:r>
              <a:rPr lang="en-US" sz="2230" dirty="0" smtClean="0">
                <a:latin typeface="Arial" panose="020B0604020202020204" pitchFamily="34" charset="0"/>
                <a:cs typeface="Arial" panose="020B0604020202020204" pitchFamily="34" charset="0"/>
              </a:rPr>
              <a:t>P(B</a:t>
            </a:r>
            <a:r>
              <a:rPr lang="en-US" sz="2230" dirty="0">
                <a:latin typeface="Arial" panose="020B0604020202020204" pitchFamily="34" charset="0"/>
                <a:cs typeface="Arial" panose="020B0604020202020204" pitchFamily="34" charset="0"/>
              </a:rPr>
              <a:t>) = 0.A5, P(A or B) = 0.6. </a:t>
            </a:r>
            <a:r>
              <a:rPr lang="en-US" sz="2230" dirty="0" smtClean="0">
                <a:latin typeface="Arial" panose="020B0604020202020204" pitchFamily="34" charset="0"/>
                <a:cs typeface="Arial" panose="020B0604020202020204" pitchFamily="34" charset="0"/>
              </a:rPr>
              <a:t/>
            </a:r>
            <a:br>
              <a:rPr lang="en-US" sz="2230" dirty="0" smtClean="0">
                <a:latin typeface="Arial" panose="020B0604020202020204" pitchFamily="34" charset="0"/>
                <a:cs typeface="Arial" panose="020B0604020202020204" pitchFamily="34" charset="0"/>
              </a:rPr>
            </a:br>
            <a:r>
              <a:rPr lang="en-US" sz="2230" dirty="0" smtClean="0">
                <a:latin typeface="Arial" panose="020B0604020202020204" pitchFamily="34" charset="0"/>
                <a:cs typeface="Arial" panose="020B0604020202020204" pitchFamily="34" charset="0"/>
              </a:rPr>
              <a:t>Work </a:t>
            </a:r>
            <a:r>
              <a:rPr lang="en-US" sz="2230" dirty="0">
                <a:latin typeface="Arial" panose="020B0604020202020204" pitchFamily="34" charset="0"/>
                <a:cs typeface="Arial" panose="020B0604020202020204" pitchFamily="34" charset="0"/>
              </a:rPr>
              <a:t>out P(A).</a:t>
            </a:r>
          </a:p>
        </p:txBody>
      </p:sp>
      <p:graphicFrame>
        <p:nvGraphicFramePr>
          <p:cNvPr id="6" name="Table 5"/>
          <p:cNvGraphicFramePr>
            <a:graphicFrameLocks noGrp="1"/>
          </p:cNvGraphicFramePr>
          <p:nvPr>
            <p:extLst>
              <p:ext uri="{D42A27DB-BD31-4B8C-83A1-F6EECF244321}">
                <p14:modId xmlns:p14="http://schemas.microsoft.com/office/powerpoint/2010/main" val="4240316993"/>
              </p:ext>
            </p:extLst>
          </p:nvPr>
        </p:nvGraphicFramePr>
        <p:xfrm>
          <a:off x="251518" y="1226308"/>
          <a:ext cx="8568952" cy="944880"/>
        </p:xfrm>
        <a:graphic>
          <a:graphicData uri="http://schemas.openxmlformats.org/drawingml/2006/table">
            <a:tbl>
              <a:tblPr firstRow="1" bandRow="1">
                <a:effectLst/>
                <a:tableStyleId>{5940675A-B579-460E-94D1-54222C63F5DA}</a:tableStyleId>
              </a:tblPr>
              <a:tblGrid>
                <a:gridCol w="2664298"/>
                <a:gridCol w="5904654"/>
              </a:tblGrid>
              <a:tr h="475707">
                <a:tc>
                  <a:txBody>
                    <a:bodyPr/>
                    <a:lstStyle/>
                    <a:p>
                      <a:r>
                        <a:rPr lang="en-US" sz="2800" b="1" dirty="0" smtClean="0">
                          <a:latin typeface="Arial" panose="020B0604020202020204" pitchFamily="34" charset="0"/>
                          <a:cs typeface="Arial" panose="020B0604020202020204" pitchFamily="34" charset="0"/>
                        </a:rPr>
                        <a:t>10.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sp>
        <p:nvSpPr>
          <p:cNvPr id="8" name="Rectangle 7"/>
          <p:cNvSpPr/>
          <p:nvPr/>
        </p:nvSpPr>
        <p:spPr>
          <a:xfrm>
            <a:off x="5580112" y="2221102"/>
            <a:ext cx="3200036" cy="437625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5301208"/>
            <a:ext cx="548640" cy="548640"/>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2276872"/>
            <a:ext cx="548640" cy="548640"/>
          </a:xfrm>
          <a:prstGeom prst="rect">
            <a:avLst/>
          </a:prstGeom>
        </p:spPr>
      </p:pic>
    </p:spTree>
    <p:extLst>
      <p:ext uri="{BB962C8B-B14F-4D97-AF65-F5344CB8AC3E}">
        <p14:creationId xmlns:p14="http://schemas.microsoft.com/office/powerpoint/2010/main" val="2992294981"/>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326</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18" name="Rectangle 17"/>
              <p:cNvSpPr/>
              <p:nvPr/>
            </p:nvSpPr>
            <p:spPr>
              <a:xfrm>
                <a:off x="238559" y="1255687"/>
                <a:ext cx="5341553" cy="5580117"/>
              </a:xfrm>
              <a:prstGeom prst="rect">
                <a:avLst/>
              </a:prstGeom>
            </p:spPr>
            <p:txBody>
              <a:bodyPr wrap="square">
                <a:spAutoFit/>
              </a:bodyPr>
              <a:lstStyle/>
              <a:p>
                <a:pPr marL="342900" indent="-342900">
                  <a:buClr>
                    <a:srgbClr val="C00000"/>
                  </a:buClr>
                  <a:buFont typeface="+mj-lt"/>
                  <a:buAutoNum type="arabicPeriod" startAt="2"/>
                  <a:tabLst>
                    <a:tab pos="2743200" algn="l"/>
                  </a:tabLst>
                </a:pPr>
                <a:r>
                  <a:rPr lang="en-US" sz="1970" dirty="0" smtClean="0">
                    <a:latin typeface="Arial" panose="020B0604020202020204" pitchFamily="34" charset="0"/>
                    <a:cs typeface="Arial" panose="020B0604020202020204" pitchFamily="34" charset="0"/>
                  </a:rPr>
                  <a:t>A </a:t>
                </a:r>
                <a:r>
                  <a:rPr lang="en-US" sz="1970" dirty="0">
                    <a:latin typeface="Arial" panose="020B0604020202020204" pitchFamily="34" charset="0"/>
                    <a:cs typeface="Arial" panose="020B0604020202020204" pitchFamily="34" charset="0"/>
                  </a:rPr>
                  <a:t>bag contains toy animals. Emma takes an animal from the bag at random.</a:t>
                </a:r>
              </a:p>
              <a:p>
                <a:pPr marL="685800" lvl="1" indent="-342900">
                  <a:buClr>
                    <a:srgbClr val="C00000"/>
                  </a:buClr>
                  <a:buFont typeface="+mj-lt"/>
                  <a:buAutoNum type="alphaLcPeriod"/>
                  <a:tabLst>
                    <a:tab pos="2743200" algn="l"/>
                  </a:tabLst>
                </a:pPr>
                <a:r>
                  <a:rPr lang="en-US" sz="1970" dirty="0" smtClean="0">
                    <a:latin typeface="Arial" panose="020B0604020202020204" pitchFamily="34" charset="0"/>
                    <a:cs typeface="Arial" panose="020B0604020202020204" pitchFamily="34" charset="0"/>
                  </a:rPr>
                  <a:t>The </a:t>
                </a:r>
                <a:r>
                  <a:rPr lang="en-US" sz="1970" dirty="0">
                    <a:latin typeface="Arial" panose="020B0604020202020204" pitchFamily="34" charset="0"/>
                    <a:cs typeface="Arial" panose="020B0604020202020204" pitchFamily="34" charset="0"/>
                  </a:rPr>
                  <a:t>probability of choosing a sheep </a:t>
                </a:r>
                <a:r>
                  <a:rPr lang="en-US" sz="1970" dirty="0" smtClean="0">
                    <a:latin typeface="Arial" panose="020B0604020202020204" pitchFamily="34" charset="0"/>
                    <a:cs typeface="Arial" panose="020B0604020202020204" pitchFamily="34" charset="0"/>
                  </a:rPr>
                  <a:t>is</a:t>
                </a:r>
                <a:r>
                  <a:rPr lang="en-US" sz="1970" dirty="0">
                    <a:latin typeface="Arial" panose="020B0604020202020204" pitchFamily="34" charset="0"/>
                    <a:cs typeface="Arial" panose="020B0604020202020204" pitchFamily="34" charset="0"/>
                  </a:rPr>
                  <a:t> </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b="0" i="0" smtClean="0">
                            <a:latin typeface="Cambria Math" panose="02040503050406030204" pitchFamily="18" charset="0"/>
                            <a:cs typeface="Arial" panose="020B0604020202020204" pitchFamily="34" charset="0"/>
                          </a:rPr>
                          <m:t>1</m:t>
                        </m:r>
                      </m:num>
                      <m:den>
                        <m:r>
                          <a:rPr lang="en-US" sz="1970" b="0" i="0" smtClean="0">
                            <a:latin typeface="Cambria Math" panose="02040503050406030204" pitchFamily="18" charset="0"/>
                            <a:cs typeface="Arial" panose="020B0604020202020204" pitchFamily="34" charset="0"/>
                          </a:rPr>
                          <m:t>5</m:t>
                        </m:r>
                      </m:den>
                    </m:f>
                  </m:oMath>
                </a14:m>
                <a:r>
                  <a:rPr lang="en-US" sz="1970" dirty="0" smtClean="0">
                    <a:latin typeface="Arial" panose="020B0604020202020204" pitchFamily="34" charset="0"/>
                    <a:cs typeface="Arial" panose="020B0604020202020204" pitchFamily="34" charset="0"/>
                  </a:rPr>
                  <a:t>. What </a:t>
                </a:r>
                <a:r>
                  <a:rPr lang="en-US" sz="1970" dirty="0">
                    <a:latin typeface="Arial" panose="020B0604020202020204" pitchFamily="34" charset="0"/>
                    <a:cs typeface="Arial" panose="020B0604020202020204" pitchFamily="34" charset="0"/>
                  </a:rPr>
                  <a:t>is the probability of choosing an animal that is not a sheep? </a:t>
                </a:r>
                <a:endParaRPr lang="en-US" sz="197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1970" dirty="0" smtClean="0">
                    <a:latin typeface="Arial" panose="020B0604020202020204" pitchFamily="34" charset="0"/>
                    <a:cs typeface="Arial" panose="020B0604020202020204" pitchFamily="34" charset="0"/>
                  </a:rPr>
                  <a:t>The </a:t>
                </a:r>
                <a:r>
                  <a:rPr lang="en-US" sz="1970" dirty="0">
                    <a:latin typeface="Arial" panose="020B0604020202020204" pitchFamily="34" charset="0"/>
                    <a:cs typeface="Arial" panose="020B0604020202020204" pitchFamily="34" charset="0"/>
                  </a:rPr>
                  <a:t>probability of choosing a pig </a:t>
                </a:r>
                <a:r>
                  <a:rPr lang="en-US" sz="1970" dirty="0" smtClean="0">
                    <a:latin typeface="Arial" panose="020B0604020202020204" pitchFamily="34" charset="0"/>
                    <a:cs typeface="Arial" panose="020B0604020202020204" pitchFamily="34" charset="0"/>
                  </a:rPr>
                  <a:t>is </a:t>
                </a:r>
                <a14:m>
                  <m:oMath xmlns:m="http://schemas.openxmlformats.org/officeDocument/2006/math">
                    <m:f>
                      <m:fPr>
                        <m:ctrlPr>
                          <a:rPr lang="en-US" sz="1970" i="1">
                            <a:latin typeface="Cambria Math" panose="02040503050406030204" pitchFamily="18" charset="0"/>
                            <a:cs typeface="Arial" panose="020B0604020202020204" pitchFamily="34" charset="0"/>
                          </a:rPr>
                        </m:ctrlPr>
                      </m:fPr>
                      <m:num>
                        <m:r>
                          <a:rPr lang="en-US" sz="1970" b="0" i="0" smtClean="0">
                            <a:latin typeface="Cambria Math" panose="02040503050406030204" pitchFamily="18" charset="0"/>
                            <a:cs typeface="Arial" panose="020B0604020202020204" pitchFamily="34" charset="0"/>
                          </a:rPr>
                          <m:t>1</m:t>
                        </m:r>
                      </m:num>
                      <m:den>
                        <m:r>
                          <a:rPr lang="en-US" sz="1970" b="0" i="0" smtClean="0">
                            <a:latin typeface="Cambria Math" panose="02040503050406030204" pitchFamily="18" charset="0"/>
                            <a:cs typeface="Arial" panose="020B0604020202020204" pitchFamily="34" charset="0"/>
                          </a:rPr>
                          <m:t>2</m:t>
                        </m:r>
                      </m:den>
                    </m:f>
                  </m:oMath>
                </a14:m>
                <a:r>
                  <a:rPr lang="en-US" sz="1970" dirty="0" smtClean="0">
                    <a:latin typeface="Arial" panose="020B0604020202020204" pitchFamily="34" charset="0"/>
                    <a:cs typeface="Arial" panose="020B0604020202020204" pitchFamily="34" charset="0"/>
                  </a:rPr>
                  <a:t>. What </a:t>
                </a:r>
                <a:r>
                  <a:rPr lang="en-US" sz="1970" dirty="0">
                    <a:latin typeface="Arial" panose="020B0604020202020204" pitchFamily="34" charset="0"/>
                    <a:cs typeface="Arial" panose="020B0604020202020204" pitchFamily="34" charset="0"/>
                  </a:rPr>
                  <a:t>is the probability of choosing a sheep </a:t>
                </a:r>
                <a:r>
                  <a:rPr lang="en-US" sz="1970" dirty="0" smtClean="0">
                    <a:latin typeface="Arial" panose="020B0604020202020204" pitchFamily="34" charset="0"/>
                    <a:cs typeface="Arial" panose="020B0604020202020204" pitchFamily="34" charset="0"/>
                  </a:rPr>
                  <a:t>or a </a:t>
                </a:r>
                <a:r>
                  <a:rPr lang="en-US" sz="1970" dirty="0">
                    <a:latin typeface="Arial" panose="020B0604020202020204" pitchFamily="34" charset="0"/>
                    <a:cs typeface="Arial" panose="020B0604020202020204" pitchFamily="34" charset="0"/>
                  </a:rPr>
                  <a:t>pig?</a:t>
                </a:r>
              </a:p>
              <a:p>
                <a:pPr marL="342900" indent="-342900">
                  <a:buClr>
                    <a:srgbClr val="C00000"/>
                  </a:buClr>
                  <a:buFont typeface="+mj-lt"/>
                  <a:buAutoNum type="arabicPeriod" startAt="2"/>
                  <a:tabLst>
                    <a:tab pos="2743200" algn="l"/>
                  </a:tabLst>
                </a:pPr>
                <a:r>
                  <a:rPr lang="en-US" sz="1970" dirty="0" smtClean="0">
                    <a:latin typeface="Arial" panose="020B0604020202020204" pitchFamily="34" charset="0"/>
                    <a:cs typeface="Arial" panose="020B0604020202020204" pitchFamily="34" charset="0"/>
                  </a:rPr>
                  <a:t>Ewan </a:t>
                </a:r>
                <a:r>
                  <a:rPr lang="en-US" sz="1970" dirty="0">
                    <a:latin typeface="Arial" panose="020B0604020202020204" pitchFamily="34" charset="0"/>
                    <a:cs typeface="Arial" panose="020B0604020202020204" pitchFamily="34" charset="0"/>
                  </a:rPr>
                  <a:t>spins the spinner and rolls the 6-sided </a:t>
                </a:r>
                <a:r>
                  <a:rPr lang="en-US" sz="1970" dirty="0" smtClean="0">
                    <a:latin typeface="Arial" panose="020B0604020202020204" pitchFamily="34" charset="0"/>
                    <a:cs typeface="Arial" panose="020B0604020202020204" pitchFamily="34" charset="0"/>
                  </a:rPr>
                  <a:t>dice. He </a:t>
                </a:r>
                <a:r>
                  <a:rPr lang="en-US" sz="1970" dirty="0">
                    <a:latin typeface="Arial" panose="020B0604020202020204" pitchFamily="34" charset="0"/>
                    <a:cs typeface="Arial" panose="020B0604020202020204" pitchFamily="34" charset="0"/>
                  </a:rPr>
                  <a:t>finds the total of the outcomes, </a:t>
                </a:r>
                <a:endParaRPr lang="en-US" sz="197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1970" dirty="0" smtClean="0">
                    <a:latin typeface="Arial" panose="020B0604020202020204" pitchFamily="34" charset="0"/>
                    <a:cs typeface="Arial" panose="020B0604020202020204" pitchFamily="34" charset="0"/>
                  </a:rPr>
                  <a:t>Draw </a:t>
                </a:r>
                <a:r>
                  <a:rPr lang="en-US" sz="1970" dirty="0">
                    <a:latin typeface="Arial" panose="020B0604020202020204" pitchFamily="34" charset="0"/>
                    <a:cs typeface="Arial" panose="020B0604020202020204" pitchFamily="34" charset="0"/>
                  </a:rPr>
                  <a:t>a sample space diagram to show all </a:t>
                </a:r>
                <a:r>
                  <a:rPr lang="en-US" sz="1970" dirty="0" smtClean="0">
                    <a:latin typeface="Arial" panose="020B0604020202020204" pitchFamily="34" charset="0"/>
                    <a:cs typeface="Arial" panose="020B0604020202020204" pitchFamily="34" charset="0"/>
                  </a:rPr>
                  <a:t>the possible </a:t>
                </a:r>
                <a:r>
                  <a:rPr lang="en-US" sz="1970" dirty="0">
                    <a:latin typeface="Arial" panose="020B0604020202020204" pitchFamily="34" charset="0"/>
                    <a:cs typeface="Arial" panose="020B0604020202020204" pitchFamily="34" charset="0"/>
                  </a:rPr>
                  <a:t>outcomes.</a:t>
                </a:r>
              </a:p>
              <a:p>
                <a:pPr marL="685800" lvl="1" indent="-342900">
                  <a:buClr>
                    <a:srgbClr val="C00000"/>
                  </a:buClr>
                  <a:buFont typeface="+mj-lt"/>
                  <a:buAutoNum type="alphaLcPeriod"/>
                  <a:tabLst>
                    <a:tab pos="2743200" algn="l"/>
                  </a:tabLst>
                </a:pPr>
                <a:r>
                  <a:rPr lang="en-US" sz="1970" dirty="0" smtClean="0">
                    <a:latin typeface="Arial" panose="020B0604020202020204" pitchFamily="34" charset="0"/>
                    <a:cs typeface="Arial" panose="020B0604020202020204" pitchFamily="34" charset="0"/>
                  </a:rPr>
                  <a:t>Work </a:t>
                </a:r>
                <a:r>
                  <a:rPr lang="en-US" sz="1970" dirty="0">
                    <a:latin typeface="Arial" panose="020B0604020202020204" pitchFamily="34" charset="0"/>
                    <a:cs typeface="Arial" panose="020B0604020202020204" pitchFamily="34" charset="0"/>
                  </a:rPr>
                  <a:t>out the probability of scoring a total of</a:t>
                </a:r>
              </a:p>
              <a:p>
                <a:pPr marL="1028700" lvl="2" indent="-342900">
                  <a:buClr>
                    <a:srgbClr val="C00000"/>
                  </a:buClr>
                  <a:buFont typeface="+mj-lt"/>
                  <a:buAutoNum type="romanLcPeriod"/>
                  <a:tabLst>
                    <a:tab pos="2743200" algn="l"/>
                  </a:tabLst>
                </a:pPr>
                <a:r>
                  <a:rPr lang="en-US" sz="1970" dirty="0" smtClean="0">
                    <a:latin typeface="Arial" panose="020B0604020202020204" pitchFamily="34" charset="0"/>
                    <a:cs typeface="Arial" panose="020B0604020202020204" pitchFamily="34" charset="0"/>
                  </a:rPr>
                  <a:t>8	</a:t>
                </a:r>
                <a:r>
                  <a:rPr lang="en-US" sz="1970" dirty="0" smtClean="0">
                    <a:solidFill>
                      <a:srgbClr val="C00000"/>
                    </a:solidFill>
                    <a:latin typeface="Arial" panose="020B0604020202020204" pitchFamily="34" charset="0"/>
                    <a:cs typeface="Arial" panose="020B0604020202020204" pitchFamily="34" charset="0"/>
                  </a:rPr>
                  <a:t>ii.</a:t>
                </a:r>
                <a:r>
                  <a:rPr lang="en-US" sz="1970" dirty="0" smtClean="0">
                    <a:latin typeface="Arial" panose="020B0604020202020204" pitchFamily="34" charset="0"/>
                    <a:cs typeface="Arial" panose="020B0604020202020204" pitchFamily="34" charset="0"/>
                  </a:rPr>
                  <a:t> </a:t>
                </a:r>
                <a:r>
                  <a:rPr lang="en-US" sz="1970" dirty="0">
                    <a:latin typeface="Arial" panose="020B0604020202020204" pitchFamily="34" charset="0"/>
                    <a:cs typeface="Arial" panose="020B0604020202020204" pitchFamily="34" charset="0"/>
                  </a:rPr>
                  <a:t>a multiple of 3</a:t>
                </a:r>
              </a:p>
              <a:p>
                <a:pPr marL="1428750" lvl="2" indent="-514350">
                  <a:buClr>
                    <a:srgbClr val="C00000"/>
                  </a:buClr>
                  <a:buFont typeface="+mj-lt"/>
                  <a:buAutoNum type="romanLcPeriod" startAt="3"/>
                  <a:tabLst>
                    <a:tab pos="2743200" algn="l"/>
                  </a:tabLst>
                </a:pPr>
                <a:r>
                  <a:rPr lang="en-US" sz="1970" dirty="0" smtClean="0">
                    <a:latin typeface="Arial" panose="020B0604020202020204" pitchFamily="34" charset="0"/>
                    <a:cs typeface="Arial" panose="020B0604020202020204" pitchFamily="34" charset="0"/>
                  </a:rPr>
                  <a:t>more </a:t>
                </a:r>
                <a:r>
                  <a:rPr lang="en-US" sz="1970" dirty="0">
                    <a:latin typeface="Arial" panose="020B0604020202020204" pitchFamily="34" charset="0"/>
                    <a:cs typeface="Arial" panose="020B0604020202020204" pitchFamily="34" charset="0"/>
                  </a:rPr>
                  <a:t>than 9.</a:t>
                </a:r>
              </a:p>
            </p:txBody>
          </p:sp>
        </mc:Choice>
        <mc:Fallback xmlns="">
          <p:sp>
            <p:nvSpPr>
              <p:cNvPr id="18" name="Rectangle 17"/>
              <p:cNvSpPr>
                <a:spLocks noRot="1" noChangeAspect="1" noMove="1" noResize="1" noEditPoints="1" noAdjustHandles="1" noChangeArrowheads="1" noChangeShapeType="1" noTextEdit="1"/>
              </p:cNvSpPr>
              <p:nvPr/>
            </p:nvSpPr>
            <p:spPr>
              <a:xfrm>
                <a:off x="238559" y="1255687"/>
                <a:ext cx="5341553" cy="5580117"/>
              </a:xfrm>
              <a:prstGeom prst="rect">
                <a:avLst/>
              </a:prstGeom>
              <a:blipFill rotWithShape="0">
                <a:blip r:embed="rId4"/>
                <a:stretch>
                  <a:fillRect l="-913" t="-437" r="-2283"/>
                </a:stretch>
              </a:blipFill>
            </p:spPr>
            <p:txBody>
              <a:bodyPr/>
              <a:lstStyle/>
              <a:p>
                <a:r>
                  <a:rPr lang="en-US">
                    <a:noFill/>
                  </a:rPr>
                  <a:t> </a:t>
                </a:r>
              </a:p>
            </p:txBody>
          </p:sp>
        </mc:Fallback>
      </mc:AlternateContent>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935093" y="5362593"/>
            <a:ext cx="2548688" cy="1078292"/>
          </a:xfrm>
          <a:prstGeom prst="rect">
            <a:avLst/>
          </a:prstGeom>
        </p:spPr>
      </p:pic>
    </p:spTree>
    <p:extLst>
      <p:ext uri="{BB962C8B-B14F-4D97-AF65-F5344CB8AC3E}">
        <p14:creationId xmlns:p14="http://schemas.microsoft.com/office/powerpoint/2010/main" val="1871479432"/>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326</a:t>
            </a:r>
            <a:endParaRPr lang="en-GB" sz="1400" b="1" dirty="0">
              <a:latin typeface="Calibri" panose="020F0502020204030204" pitchFamily="34" charset="0"/>
            </a:endParaRPr>
          </a:p>
        </p:txBody>
      </p:sp>
      <p:sp>
        <p:nvSpPr>
          <p:cNvPr id="18" name="Rectangle 17"/>
          <p:cNvSpPr/>
          <p:nvPr/>
        </p:nvSpPr>
        <p:spPr>
          <a:xfrm>
            <a:off x="238559" y="1255687"/>
            <a:ext cx="5341553" cy="2462213"/>
          </a:xfrm>
          <a:prstGeom prst="rect">
            <a:avLst/>
          </a:prstGeom>
        </p:spPr>
        <p:txBody>
          <a:bodyPr wrap="square">
            <a:spAutoFit/>
          </a:bodyPr>
          <a:lstStyle/>
          <a:p>
            <a:pPr marL="400050" indent="-400050">
              <a:buClr>
                <a:srgbClr val="C00000"/>
              </a:buClr>
              <a:buFont typeface="+mj-lt"/>
              <a:buAutoNum type="arabicPeriod" startAt="4"/>
              <a:tabLst>
                <a:tab pos="2743200" algn="l"/>
              </a:tabLst>
            </a:pPr>
            <a:r>
              <a:rPr lang="en-US" sz="2200" dirty="0">
                <a:latin typeface="Arial" panose="020B0604020202020204" pitchFamily="34" charset="0"/>
                <a:cs typeface="Arial" panose="020B0604020202020204" pitchFamily="34" charset="0"/>
              </a:rPr>
              <a:t>Jane records the hair colour of students in her class and whether they wear </a:t>
            </a:r>
            <a:r>
              <a:rPr lang="en-US" sz="2200" dirty="0" smtClean="0">
                <a:latin typeface="Arial" panose="020B0604020202020204" pitchFamily="34" charset="0"/>
                <a:cs typeface="Arial" panose="020B0604020202020204" pitchFamily="34" charset="0"/>
              </a:rPr>
              <a:t>glasses.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two-way table shows her </a:t>
            </a:r>
            <a:r>
              <a:rPr lang="en-US" sz="2200" dirty="0" smtClean="0">
                <a:latin typeface="Arial" panose="020B0604020202020204" pitchFamily="34" charset="0"/>
                <a:cs typeface="Arial" panose="020B0604020202020204" pitchFamily="34" charset="0"/>
              </a:rPr>
              <a:t>results.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student is chosen at random. Given that a student has dark hair, what is the probability that they wear glasses?</a:t>
            </a:r>
          </a:p>
        </p:txBody>
      </p:sp>
      <p:graphicFrame>
        <p:nvGraphicFramePr>
          <p:cNvPr id="7" name="Table 6"/>
          <p:cNvGraphicFramePr>
            <a:graphicFrameLocks noGrp="1"/>
          </p:cNvGraphicFramePr>
          <p:nvPr>
            <p:extLst>
              <p:ext uri="{D42A27DB-BD31-4B8C-83A1-F6EECF244321}">
                <p14:modId xmlns:p14="http://schemas.microsoft.com/office/powerpoint/2010/main" val="1752055548"/>
              </p:ext>
            </p:extLst>
          </p:nvPr>
        </p:nvGraphicFramePr>
        <p:xfrm>
          <a:off x="323528" y="3873584"/>
          <a:ext cx="5112569" cy="2651760"/>
        </p:xfrm>
        <a:graphic>
          <a:graphicData uri="http://schemas.openxmlformats.org/drawingml/2006/table">
            <a:tbl>
              <a:tblPr firstRow="1" bandRow="1">
                <a:tableStyleId>{5940675A-B579-460E-94D1-54222C63F5DA}</a:tableStyleId>
              </a:tblPr>
              <a:tblGrid>
                <a:gridCol w="1375143"/>
                <a:gridCol w="715985"/>
                <a:gridCol w="852201"/>
                <a:gridCol w="1162093"/>
                <a:gridCol w="1007147"/>
              </a:tblGrid>
              <a:tr h="213360">
                <a:tc rowSpan="2">
                  <a:txBody>
                    <a:bodyPr/>
                    <a:lstStyle/>
                    <a:p>
                      <a:endParaRPr lang="en-US" sz="18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b="1" dirty="0" smtClean="0">
                          <a:latin typeface="Arial" panose="020B0604020202020204" pitchFamily="34" charset="0"/>
                          <a:cs typeface="Arial" panose="020B0604020202020204" pitchFamily="34" charset="0"/>
                        </a:rPr>
                        <a:t>Hair Colour</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hMerge="1">
                  <a:txBody>
                    <a:bodyPr/>
                    <a:lstStyle/>
                    <a:p>
                      <a:endParaRPr lang="en-US"/>
                    </a:p>
                  </a:txBody>
                  <a:tcPr/>
                </a:tc>
              </a:tr>
              <a:tr h="213360">
                <a:tc vMerge="1">
                  <a:txBody>
                    <a:bodyPr/>
                    <a:lstStyle/>
                    <a:p>
                      <a:endParaRPr lang="en-US"/>
                    </a:p>
                  </a:txBody>
                  <a:tcPr/>
                </a:tc>
                <a:tc>
                  <a:txBody>
                    <a:bodyPr/>
                    <a:lstStyle/>
                    <a:p>
                      <a:pPr algn="ctr"/>
                      <a:r>
                        <a:rPr lang="en-US" sz="1800" b="1" dirty="0" smtClean="0">
                          <a:latin typeface="Arial" panose="020B0604020202020204" pitchFamily="34" charset="0"/>
                          <a:cs typeface="Arial" panose="020B0604020202020204" pitchFamily="34" charset="0"/>
                        </a:rPr>
                        <a:t>Fair</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Dark</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Ginger</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1800" b="1" dirty="0" smtClean="0">
                          <a:latin typeface="Arial" panose="020B0604020202020204" pitchFamily="34" charset="0"/>
                          <a:cs typeface="Arial" panose="020B0604020202020204" pitchFamily="34" charset="0"/>
                        </a:rPr>
                        <a:t>Wears Glasses</a:t>
                      </a:r>
                      <a:endParaRPr lang="en-US" sz="18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0</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1800" b="1" dirty="0" smtClean="0">
                          <a:latin typeface="Arial" panose="020B0604020202020204" pitchFamily="34" charset="0"/>
                          <a:cs typeface="Arial" panose="020B0604020202020204" pitchFamily="34" charset="0"/>
                        </a:rPr>
                        <a:t>Does not wear Glasses</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13</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latin typeface="Arial" panose="020B0604020202020204" pitchFamily="34" charset="0"/>
                          <a:cs typeface="Arial" panose="020B0604020202020204" pitchFamily="34" charset="0"/>
                        </a:rPr>
                        <a:t>29</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9240">
                <a:tc>
                  <a:txBody>
                    <a:bodyPr/>
                    <a:lstStyle/>
                    <a:p>
                      <a:r>
                        <a:rPr lang="en-US" sz="1800" b="1" dirty="0" smtClean="0">
                          <a:latin typeface="Arial" panose="020B0604020202020204" pitchFamily="34" charset="0"/>
                          <a:cs typeface="Arial" panose="020B0604020202020204" pitchFamily="34" charset="0"/>
                        </a:rPr>
                        <a:t>Total</a:t>
                      </a:r>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800" dirty="0" smtClean="0">
                          <a:latin typeface="Arial" panose="020B0604020202020204" pitchFamily="34" charset="0"/>
                          <a:cs typeface="Arial" panose="020B0604020202020204" pitchFamily="34" charset="0"/>
                        </a:rPr>
                        <a:t>13</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17</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800" dirty="0" smtClean="0">
                          <a:latin typeface="Arial" panose="020B0604020202020204" pitchFamily="34" charset="0"/>
                          <a:cs typeface="Arial" panose="020B0604020202020204" pitchFamily="34" charset="0"/>
                        </a:rPr>
                        <a:t>32</a:t>
                      </a:r>
                      <a:endParaRPr lang="en-US" sz="18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813921151"/>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326</a:t>
            </a:r>
            <a:endParaRPr lang="en-GB" sz="1400" b="1" dirty="0">
              <a:latin typeface="Calibri" panose="020F0502020204030204" pitchFamily="34" charset="0"/>
            </a:endParaRPr>
          </a:p>
        </p:txBody>
      </p:sp>
      <p:sp>
        <p:nvSpPr>
          <p:cNvPr id="18" name="Rectangle 17"/>
          <p:cNvSpPr/>
          <p:nvPr/>
        </p:nvSpPr>
        <p:spPr>
          <a:xfrm>
            <a:off x="238559" y="1255687"/>
            <a:ext cx="5341553" cy="5470728"/>
          </a:xfrm>
          <a:prstGeom prst="rect">
            <a:avLst/>
          </a:prstGeom>
        </p:spPr>
        <p:txBody>
          <a:bodyPr wrap="square">
            <a:spAutoFit/>
          </a:bodyPr>
          <a:lstStyle/>
          <a:p>
            <a:pPr>
              <a:buClr>
                <a:srgbClr val="C00000"/>
              </a:buClr>
              <a:tabLst>
                <a:tab pos="2743200" algn="l"/>
              </a:tabLst>
            </a:pPr>
            <a:r>
              <a:rPr lang="en-US" sz="2330" b="1" dirty="0">
                <a:solidFill>
                  <a:srgbClr val="C00000"/>
                </a:solidFill>
                <a:latin typeface="Arial" panose="020B0604020202020204" pitchFamily="34" charset="0"/>
                <a:cs typeface="Arial" panose="020B0604020202020204" pitchFamily="34" charset="0"/>
              </a:rPr>
              <a:t>Experimental probability</a:t>
            </a:r>
          </a:p>
          <a:p>
            <a:pPr marL="457200" indent="-457200">
              <a:buClr>
                <a:srgbClr val="C00000"/>
              </a:buClr>
              <a:buFont typeface="+mj-lt"/>
              <a:buAutoNum type="arabicPeriod" startAt="6"/>
              <a:tabLst>
                <a:tab pos="2743200" algn="l"/>
              </a:tabLst>
            </a:pPr>
            <a:r>
              <a:rPr lang="en-US" sz="2330" dirty="0" smtClean="0">
                <a:latin typeface="Arial" panose="020B0604020202020204" pitchFamily="34" charset="0"/>
                <a:cs typeface="Arial" panose="020B0604020202020204" pitchFamily="34" charset="0"/>
              </a:rPr>
              <a:t>The </a:t>
            </a:r>
            <a:r>
              <a:rPr lang="en-US" sz="2330" dirty="0">
                <a:latin typeface="Arial" panose="020B0604020202020204" pitchFamily="34" charset="0"/>
                <a:cs typeface="Arial" panose="020B0604020202020204" pitchFamily="34" charset="0"/>
              </a:rPr>
              <a:t>table shows the probability of each number on a six-sided spinner.</a:t>
            </a:r>
            <a:br>
              <a:rPr lang="en-US" sz="2330" dirty="0">
                <a:latin typeface="Arial" panose="020B0604020202020204" pitchFamily="34" charset="0"/>
                <a:cs typeface="Arial" panose="020B0604020202020204" pitchFamily="34" charset="0"/>
              </a:rPr>
            </a:br>
            <a:r>
              <a:rPr lang="en-US" sz="2330" dirty="0">
                <a:latin typeface="Arial" panose="020B0604020202020204" pitchFamily="34" charset="0"/>
                <a:cs typeface="Arial" panose="020B0604020202020204" pitchFamily="34" charset="0"/>
              </a:rPr>
              <a:t/>
            </a:r>
            <a:br>
              <a:rPr lang="en-US" sz="2330" dirty="0">
                <a:latin typeface="Arial" panose="020B0604020202020204" pitchFamily="34" charset="0"/>
                <a:cs typeface="Arial" panose="020B0604020202020204" pitchFamily="34" charset="0"/>
              </a:rPr>
            </a:br>
            <a:r>
              <a:rPr lang="en-US" sz="2330" dirty="0">
                <a:latin typeface="Arial" panose="020B0604020202020204" pitchFamily="34" charset="0"/>
                <a:cs typeface="Arial" panose="020B0604020202020204" pitchFamily="34" charset="0"/>
              </a:rPr>
              <a:t/>
            </a:r>
            <a:br>
              <a:rPr lang="en-US" sz="2330" dirty="0">
                <a:latin typeface="Arial" panose="020B0604020202020204" pitchFamily="34" charset="0"/>
                <a:cs typeface="Arial" panose="020B0604020202020204" pitchFamily="34" charset="0"/>
              </a:rPr>
            </a:br>
            <a:r>
              <a:rPr lang="en-US" sz="2330" dirty="0">
                <a:latin typeface="Arial" panose="020B0604020202020204" pitchFamily="34" charset="0"/>
                <a:cs typeface="Arial" panose="020B0604020202020204" pitchFamily="34" charset="0"/>
              </a:rPr>
              <a:t/>
            </a:r>
            <a:br>
              <a:rPr lang="en-US" sz="2330" dirty="0">
                <a:latin typeface="Arial" panose="020B0604020202020204" pitchFamily="34" charset="0"/>
                <a:cs typeface="Arial" panose="020B0604020202020204" pitchFamily="34" charset="0"/>
              </a:rPr>
            </a:br>
            <a:r>
              <a:rPr lang="en-US" sz="2330" dirty="0">
                <a:latin typeface="Arial" panose="020B0604020202020204" pitchFamily="34" charset="0"/>
                <a:cs typeface="Arial" panose="020B0604020202020204" pitchFamily="34" charset="0"/>
              </a:rPr>
              <a:t>The spinner is equally as likely to land on 3 as it is to land on 5. </a:t>
            </a:r>
            <a:endParaRPr lang="en-US" sz="233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30" dirty="0" smtClean="0">
                <a:latin typeface="Arial" panose="020B0604020202020204" pitchFamily="34" charset="0"/>
                <a:cs typeface="Arial" panose="020B0604020202020204" pitchFamily="34" charset="0"/>
              </a:rPr>
              <a:t>Copy </a:t>
            </a:r>
            <a:r>
              <a:rPr lang="en-US" sz="2330" dirty="0">
                <a:latin typeface="Arial" panose="020B0604020202020204" pitchFamily="34" charset="0"/>
                <a:cs typeface="Arial" panose="020B0604020202020204" pitchFamily="34" charset="0"/>
              </a:rPr>
              <a:t>and complete the </a:t>
            </a:r>
            <a:r>
              <a:rPr lang="en-US" sz="2330" dirty="0" smtClean="0">
                <a:latin typeface="Arial" panose="020B0604020202020204" pitchFamily="34" charset="0"/>
                <a:cs typeface="Arial" panose="020B0604020202020204" pitchFamily="34" charset="0"/>
              </a:rPr>
              <a:t>table.</a:t>
            </a:r>
          </a:p>
          <a:p>
            <a:pPr lvl="1">
              <a:buClr>
                <a:srgbClr val="C00000"/>
              </a:buClr>
              <a:tabLst>
                <a:tab pos="2743200" algn="l"/>
              </a:tabLst>
            </a:pPr>
            <a:r>
              <a:rPr lang="en-US" sz="2330" dirty="0" smtClean="0">
                <a:latin typeface="Arial" panose="020B0604020202020204" pitchFamily="34" charset="0"/>
                <a:cs typeface="Arial" panose="020B0604020202020204" pitchFamily="34" charset="0"/>
              </a:rPr>
              <a:t>The </a:t>
            </a:r>
            <a:r>
              <a:rPr lang="en-US" sz="2330" dirty="0">
                <a:latin typeface="Arial" panose="020B0604020202020204" pitchFamily="34" charset="0"/>
                <a:cs typeface="Arial" panose="020B0604020202020204" pitchFamily="34" charset="0"/>
              </a:rPr>
              <a:t>spinner is spun 300 times.</a:t>
            </a:r>
          </a:p>
          <a:p>
            <a:pPr marL="914400" lvl="1" indent="-457200">
              <a:buClr>
                <a:srgbClr val="C00000"/>
              </a:buClr>
              <a:buFont typeface="+mj-lt"/>
              <a:buAutoNum type="alphaLcPeriod" startAt="2"/>
              <a:tabLst>
                <a:tab pos="2743200" algn="l"/>
              </a:tabLst>
            </a:pPr>
            <a:r>
              <a:rPr lang="en-US" sz="2330" dirty="0" smtClean="0">
                <a:latin typeface="Arial" panose="020B0604020202020204" pitchFamily="34" charset="0"/>
                <a:cs typeface="Arial" panose="020B0604020202020204" pitchFamily="34" charset="0"/>
              </a:rPr>
              <a:t>How </a:t>
            </a:r>
            <a:r>
              <a:rPr lang="en-US" sz="2330" dirty="0">
                <a:latin typeface="Arial" panose="020B0604020202020204" pitchFamily="34" charset="0"/>
                <a:cs typeface="Arial" panose="020B0604020202020204" pitchFamily="34" charset="0"/>
              </a:rPr>
              <a:t>many times would you expect the spinner to land on A? </a:t>
            </a:r>
            <a:endParaRPr lang="en-US" sz="233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2"/>
              <a:tabLst>
                <a:tab pos="2743200" algn="l"/>
              </a:tabLst>
            </a:pPr>
            <a:r>
              <a:rPr lang="en-US" sz="2330" dirty="0" smtClean="0">
                <a:latin typeface="Arial" panose="020B0604020202020204" pitchFamily="34" charset="0"/>
                <a:cs typeface="Arial" panose="020B0604020202020204" pitchFamily="34" charset="0"/>
              </a:rPr>
              <a:t>Is </a:t>
            </a:r>
            <a:r>
              <a:rPr lang="en-US" sz="2330" dirty="0">
                <a:latin typeface="Arial" panose="020B0604020202020204" pitchFamily="34" charset="0"/>
                <a:cs typeface="Arial" panose="020B0604020202020204" pitchFamily="34" charset="0"/>
              </a:rPr>
              <a:t>the spinner fair? Explain your answer.</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4122535939"/>
              </p:ext>
            </p:extLst>
          </p:nvPr>
        </p:nvGraphicFramePr>
        <p:xfrm>
          <a:off x="304343" y="2831976"/>
          <a:ext cx="5131753" cy="885056"/>
        </p:xfrm>
        <a:graphic>
          <a:graphicData uri="http://schemas.openxmlformats.org/drawingml/2006/table">
            <a:tbl>
              <a:tblPr firstRow="1" bandRow="1">
                <a:tableStyleId>{5940675A-B579-460E-94D1-54222C63F5DA}</a:tableStyleId>
              </a:tblPr>
              <a:tblGrid>
                <a:gridCol w="1440158"/>
                <a:gridCol w="640080"/>
                <a:gridCol w="605188"/>
                <a:gridCol w="503258"/>
                <a:gridCol w="746689"/>
                <a:gridCol w="407708"/>
                <a:gridCol w="788672"/>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smtClean="0">
                          <a:latin typeface="Arial" panose="020B0604020202020204" pitchFamily="34" charset="0"/>
                          <a:cs typeface="Arial" panose="020B0604020202020204" pitchFamily="34" charset="0"/>
                        </a:rPr>
                        <a:t>Number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2</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6</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900" b="1" dirty="0" smtClean="0">
                          <a:latin typeface="Arial" panose="020B0604020202020204" pitchFamily="34" charset="0"/>
                          <a:cs typeface="Arial" panose="020B0604020202020204" pitchFamily="34" charset="0"/>
                        </a:rPr>
                        <a:t>Probability</a:t>
                      </a:r>
                      <a:endParaRPr lang="en-US" sz="1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dirty="0" smtClean="0"/>
                        <a:t>0.2</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0.3</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t>0.15</a:t>
                      </a: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900" dirty="0" smtClean="0">
                          <a:latin typeface="Arial" panose="020B0604020202020204" pitchFamily="34" charset="0"/>
                          <a:cs typeface="Arial" panose="020B0604020202020204" pitchFamily="34" charset="0"/>
                        </a:rPr>
                        <a:t>0.15</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22197260"/>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327</a:t>
            </a:r>
            <a:endParaRPr lang="en-GB" sz="1400" b="1" dirty="0">
              <a:latin typeface="Calibri" panose="020F0502020204030204" pitchFamily="34" charset="0"/>
            </a:endParaRPr>
          </a:p>
        </p:txBody>
      </p:sp>
      <p:sp>
        <p:nvSpPr>
          <p:cNvPr id="18" name="Rectangle 17"/>
          <p:cNvSpPr/>
          <p:nvPr/>
        </p:nvSpPr>
        <p:spPr>
          <a:xfrm>
            <a:off x="238559" y="1255687"/>
            <a:ext cx="5341553" cy="5355312"/>
          </a:xfrm>
          <a:prstGeom prst="rect">
            <a:avLst/>
          </a:prstGeom>
        </p:spPr>
        <p:txBody>
          <a:bodyPr wrap="square">
            <a:spAutoFit/>
          </a:bodyPr>
          <a:lstStyle/>
          <a:p>
            <a:pPr>
              <a:buClr>
                <a:srgbClr val="C00000"/>
              </a:buClr>
              <a:tabLst>
                <a:tab pos="2743200" algn="l"/>
              </a:tabLst>
            </a:pPr>
            <a:r>
              <a:rPr lang="en-US" sz="1900" b="1" dirty="0" smtClean="0">
                <a:solidFill>
                  <a:srgbClr val="C00000"/>
                </a:solidFill>
                <a:latin typeface="Arial" panose="020B0604020202020204" pitchFamily="34" charset="0"/>
                <a:cs typeface="Arial" panose="020B0604020202020204" pitchFamily="34" charset="0"/>
              </a:rPr>
              <a:t>Tree </a:t>
            </a:r>
            <a:r>
              <a:rPr lang="en-US" sz="1900" b="1" dirty="0">
                <a:solidFill>
                  <a:srgbClr val="C00000"/>
                </a:solidFill>
                <a:latin typeface="Arial" panose="020B0604020202020204" pitchFamily="34" charset="0"/>
                <a:cs typeface="Arial" panose="020B0604020202020204" pitchFamily="34" charset="0"/>
              </a:rPr>
              <a:t>diagrams and Venn diagrams </a:t>
            </a:r>
            <a:endParaRPr lang="en-US" sz="1900" b="1" dirty="0" smtClean="0">
              <a:solidFill>
                <a:srgbClr val="C00000"/>
              </a:solidFill>
              <a:latin typeface="Arial" panose="020B0604020202020204" pitchFamily="34" charset="0"/>
              <a:cs typeface="Arial" panose="020B0604020202020204" pitchFamily="34" charset="0"/>
            </a:endParaRPr>
          </a:p>
          <a:p>
            <a:pPr marL="400050" indent="-400050">
              <a:buClr>
                <a:srgbClr val="C00000"/>
              </a:buClr>
              <a:buFont typeface="+mj-lt"/>
              <a:buAutoNum type="arabicPeriod" startAt="7"/>
              <a:tabLst>
                <a:tab pos="2743200" algn="l"/>
              </a:tabLst>
            </a:pPr>
            <a:r>
              <a:rPr lang="en-US" sz="1900" dirty="0" smtClean="0">
                <a:latin typeface="Arial" panose="020B0604020202020204" pitchFamily="34" charset="0"/>
                <a:cs typeface="Arial" panose="020B0604020202020204" pitchFamily="34" charset="0"/>
              </a:rPr>
              <a:t>Grace </a:t>
            </a:r>
            <a:r>
              <a:rPr lang="en-US" sz="1900" dirty="0">
                <a:latin typeface="Arial" panose="020B0604020202020204" pitchFamily="34" charset="0"/>
                <a:cs typeface="Arial" panose="020B0604020202020204" pitchFamily="34" charset="0"/>
              </a:rPr>
              <a:t>spins two spinners, A and </a:t>
            </a:r>
            <a:r>
              <a:rPr lang="en-US" sz="1900" dirty="0" smtClean="0">
                <a:latin typeface="Arial" panose="020B0604020202020204" pitchFamily="34" charset="0"/>
                <a:cs typeface="Arial" panose="020B0604020202020204" pitchFamily="34" charset="0"/>
              </a:rPr>
              <a:t>B.</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probability of getting an even number on spinner A is </a:t>
            </a:r>
            <a:r>
              <a:rPr lang="en-US" sz="1900" dirty="0" smtClean="0">
                <a:latin typeface="Arial" panose="020B0604020202020204" pitchFamily="34" charset="0"/>
                <a:cs typeface="Arial" panose="020B0604020202020204" pitchFamily="34" charset="0"/>
              </a:rPr>
              <a:t>0.4.</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probability of getting an even number on spinner B is 0.65. </a:t>
            </a:r>
            <a:endParaRPr lang="en-US" sz="19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Copy </a:t>
            </a:r>
            <a:r>
              <a:rPr lang="en-US" sz="1900" dirty="0">
                <a:latin typeface="Arial" panose="020B0604020202020204" pitchFamily="34" charset="0"/>
                <a:cs typeface="Arial" panose="020B0604020202020204" pitchFamily="34" charset="0"/>
              </a:rPr>
              <a:t>and complete the tree diagram to show all the possible probabilities.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endParaRPr lang="en-US" sz="1900" dirty="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Work </a:t>
            </a:r>
            <a:r>
              <a:rPr lang="en-US" sz="1900" dirty="0">
                <a:latin typeface="Arial" panose="020B0604020202020204" pitchFamily="34" charset="0"/>
                <a:cs typeface="Arial" panose="020B0604020202020204" pitchFamily="34" charset="0"/>
              </a:rPr>
              <a:t>out the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probability </a:t>
            </a:r>
            <a:r>
              <a:rPr lang="en-US" sz="1900" dirty="0">
                <a:latin typeface="Arial" panose="020B0604020202020204" pitchFamily="34" charset="0"/>
                <a:cs typeface="Arial" panose="020B0604020202020204" pitchFamily="34" charset="0"/>
              </a:rPr>
              <a:t>of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getting </a:t>
            </a:r>
            <a:r>
              <a:rPr lang="en-US" sz="1900" dirty="0">
                <a:latin typeface="Arial" panose="020B0604020202020204" pitchFamily="34" charset="0"/>
                <a:cs typeface="Arial" panose="020B0604020202020204" pitchFamily="34" charset="0"/>
              </a:rPr>
              <a:t>an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even </a:t>
            </a:r>
            <a:r>
              <a:rPr lang="en-US" sz="1900" dirty="0">
                <a:latin typeface="Arial" panose="020B0604020202020204" pitchFamily="34" charset="0"/>
                <a:cs typeface="Arial" panose="020B0604020202020204" pitchFamily="34" charset="0"/>
              </a:rPr>
              <a:t>number </a:t>
            </a:r>
            <a:r>
              <a:rPr lang="en-US" sz="1900" dirty="0" smtClean="0">
                <a:latin typeface="Arial" panose="020B0604020202020204" pitchFamily="34" charset="0"/>
                <a:cs typeface="Arial" panose="020B0604020202020204" pitchFamily="34" charset="0"/>
              </a:rPr>
              <a:t>on</a:t>
            </a:r>
          </a:p>
          <a:p>
            <a:pPr marL="1428750" lvl="2" indent="-514350">
              <a:buClr>
                <a:srgbClr val="C00000"/>
              </a:buClr>
              <a:buFont typeface="+mj-lt"/>
              <a:buAutoNum type="romanLcPeriod" startAt="2"/>
              <a:tabLst>
                <a:tab pos="2743200" algn="l"/>
              </a:tabLst>
            </a:pPr>
            <a:r>
              <a:rPr lang="en-US" sz="1900" dirty="0" err="1" smtClean="0">
                <a:latin typeface="Arial" panose="020B0604020202020204" pitchFamily="34" charset="0"/>
                <a:cs typeface="Arial" panose="020B0604020202020204" pitchFamily="34" charset="0"/>
              </a:rPr>
              <a:t>i</a:t>
            </a:r>
            <a:r>
              <a:rPr lang="en-US" sz="1900" dirty="0" smtClean="0">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neither spinner </a:t>
            </a:r>
            <a:endParaRPr lang="en-US" sz="1900" dirty="0" smtClean="0">
              <a:latin typeface="Arial" panose="020B0604020202020204" pitchFamily="34" charset="0"/>
              <a:cs typeface="Arial" panose="020B0604020202020204" pitchFamily="34" charset="0"/>
            </a:endParaRPr>
          </a:p>
          <a:p>
            <a:pPr marL="1428750" lvl="2" indent="-514350">
              <a:buClr>
                <a:srgbClr val="C00000"/>
              </a:buClr>
              <a:buFont typeface="+mj-lt"/>
              <a:buAutoNum type="romanLcPeriod" startAt="2"/>
              <a:tabLst>
                <a:tab pos="2743200" algn="l"/>
              </a:tabLst>
            </a:pPr>
            <a:r>
              <a:rPr lang="en-US" sz="1900" dirty="0" smtClean="0">
                <a:latin typeface="Arial" panose="020B0604020202020204" pitchFamily="34" charset="0"/>
                <a:cs typeface="Arial" panose="020B0604020202020204" pitchFamily="34" charset="0"/>
              </a:rPr>
              <a:t>ii </a:t>
            </a:r>
            <a:r>
              <a:rPr lang="en-US" sz="1900" dirty="0">
                <a:latin typeface="Arial" panose="020B0604020202020204" pitchFamily="34" charset="0"/>
                <a:cs typeface="Arial" panose="020B0604020202020204" pitchFamily="34" charset="0"/>
              </a:rPr>
              <a:t>only one spinner</a:t>
            </a:r>
            <a:r>
              <a:rPr lang="en-US" sz="1900" dirty="0" smtClean="0">
                <a:latin typeface="Arial" panose="020B0604020202020204" pitchFamily="34" charset="0"/>
                <a:cs typeface="Arial" panose="020B0604020202020204" pitchFamily="34" charset="0"/>
              </a:rPr>
              <a:t>.</a:t>
            </a:r>
            <a:endParaRPr lang="en-US" sz="19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611099" y="3674916"/>
            <a:ext cx="2897005" cy="198633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48924751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305</a:t>
            </a:r>
            <a:endParaRPr lang="en-GB" sz="1400" b="1" dirty="0">
              <a:latin typeface="Calibri" panose="020F0502020204030204" pitchFamily="34" charset="0"/>
            </a:endParaRPr>
          </a:p>
        </p:txBody>
      </p:sp>
      <p:sp>
        <p:nvSpPr>
          <p:cNvPr id="3" name="Rectangle 2"/>
          <p:cNvSpPr/>
          <p:nvPr/>
        </p:nvSpPr>
        <p:spPr>
          <a:xfrm>
            <a:off x="251520" y="1196752"/>
            <a:ext cx="5256584" cy="5647700"/>
          </a:xfrm>
          <a:prstGeom prst="rect">
            <a:avLst/>
          </a:prstGeom>
        </p:spPr>
        <p:txBody>
          <a:bodyPr wrap="square">
            <a:spAutoFit/>
          </a:bodyPr>
          <a:lstStyle/>
          <a:p>
            <a:pPr>
              <a:buClr>
                <a:srgbClr val="C00000"/>
              </a:buClr>
              <a:tabLst>
                <a:tab pos="1079500" algn="l"/>
                <a:tab pos="2743200" algn="l"/>
              </a:tabLst>
            </a:pPr>
            <a:r>
              <a:rPr lang="en-US" sz="1900" b="1" dirty="0" smtClean="0">
                <a:solidFill>
                  <a:srgbClr val="C00000"/>
                </a:solidFill>
                <a:latin typeface="Arial" panose="020B0604020202020204" pitchFamily="34" charset="0"/>
                <a:cs typeface="Arial" panose="020B0604020202020204" pitchFamily="34" charset="0"/>
              </a:rPr>
              <a:t>Fluency </a:t>
            </a:r>
            <a:r>
              <a:rPr lang="en-US" sz="1900" b="1" dirty="0">
                <a:solidFill>
                  <a:srgbClr val="C00000"/>
                </a:solidFill>
                <a:latin typeface="Arial" panose="020B0604020202020204" pitchFamily="34" charset="0"/>
                <a:cs typeface="Arial" panose="020B0604020202020204" pitchFamily="34" charset="0"/>
              </a:rPr>
              <a:t>with probability</a:t>
            </a:r>
          </a:p>
          <a:p>
            <a:pPr marL="512763" indent="-512763">
              <a:buClr>
                <a:srgbClr val="C00000"/>
              </a:buClr>
              <a:buFont typeface="+mj-lt"/>
              <a:buAutoNum type="arabicPeriod" startAt="10"/>
              <a:tabLst>
                <a:tab pos="858838" algn="l"/>
                <a:tab pos="2743200" algn="l"/>
              </a:tabLst>
            </a:pPr>
            <a:r>
              <a:rPr lang="en-US" sz="1900" dirty="0">
                <a:latin typeface="Arial" panose="020B0604020202020204" pitchFamily="34" charset="0"/>
                <a:cs typeface="Arial" panose="020B0604020202020204" pitchFamily="34" charset="0"/>
              </a:rPr>
              <a:t>The frequency table shows the outcomes in a study of a new weight-loss regime to tackle obesity,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
            </a:r>
            <a:br>
              <a:rPr lang="en-US" sz="16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endParaRPr lang="en-US" sz="19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Copy </a:t>
            </a:r>
            <a:r>
              <a:rPr lang="en-US" sz="1900" dirty="0">
                <a:latin typeface="Arial" panose="020B0604020202020204" pitchFamily="34" charset="0"/>
                <a:cs typeface="Arial" panose="020B0604020202020204" pitchFamily="34" charset="0"/>
              </a:rPr>
              <a:t>the table</a:t>
            </a:r>
            <a:r>
              <a:rPr lang="en-US" sz="1900" dirty="0" smtClean="0">
                <a:latin typeface="Arial" panose="020B0604020202020204" pitchFamily="34" charset="0"/>
                <a:cs typeface="Arial" panose="020B0604020202020204" pitchFamily="34" charset="0"/>
              </a:rPr>
              <a:t>.</a:t>
            </a:r>
          </a:p>
          <a:p>
            <a:pPr marL="804863" lvl="1" indent="-347663">
              <a:buClr>
                <a:srgbClr val="C00000"/>
              </a:buClr>
              <a:buFont typeface="+mj-lt"/>
              <a:buAutoNum type="alphaLcPeriod"/>
              <a:tabLst>
                <a:tab pos="2743200" algn="l"/>
              </a:tabLst>
            </a:pPr>
            <a:r>
              <a:rPr lang="en-US" sz="1900" dirty="0">
                <a:latin typeface="Arial" panose="020B0604020202020204" pitchFamily="34" charset="0"/>
                <a:cs typeface="Arial" panose="020B0604020202020204" pitchFamily="34" charset="0"/>
              </a:rPr>
              <a:t>Work out the total frequency, </a:t>
            </a:r>
            <a:endParaRPr lang="en-US" sz="19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Calculate </a:t>
            </a:r>
            <a:r>
              <a:rPr lang="en-US" sz="1900" dirty="0">
                <a:latin typeface="Arial" panose="020B0604020202020204" pitchFamily="34" charset="0"/>
                <a:cs typeface="Arial" panose="020B0604020202020204" pitchFamily="34" charset="0"/>
              </a:rPr>
              <a:t>the relative frequencies, </a:t>
            </a:r>
            <a:endParaRPr lang="en-US" sz="19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900" dirty="0" smtClean="0">
                <a:latin typeface="Arial" panose="020B0604020202020204" pitchFamily="34" charset="0"/>
                <a:cs typeface="Arial" panose="020B0604020202020204" pitchFamily="34" charset="0"/>
              </a:rPr>
              <a:t>A </a:t>
            </a:r>
            <a:r>
              <a:rPr lang="en-US" sz="1900" dirty="0">
                <a:latin typeface="Arial" panose="020B0604020202020204" pitchFamily="34" charset="0"/>
                <a:cs typeface="Arial" panose="020B0604020202020204" pitchFamily="34" charset="0"/>
              </a:rPr>
              <a:t>further 300 people sign up to the weight-loss </a:t>
            </a:r>
            <a:r>
              <a:rPr lang="en-US" sz="1900" dirty="0" smtClean="0">
                <a:latin typeface="Arial" panose="020B0604020202020204" pitchFamily="34" charset="0"/>
                <a:cs typeface="Arial" panose="020B0604020202020204" pitchFamily="34" charset="0"/>
              </a:rPr>
              <a:t>regime.</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How </a:t>
            </a:r>
            <a:r>
              <a:rPr lang="en-US" sz="1900" dirty="0">
                <a:latin typeface="Arial" panose="020B0604020202020204" pitchFamily="34" charset="0"/>
                <a:cs typeface="Arial" panose="020B0604020202020204" pitchFamily="34" charset="0"/>
              </a:rPr>
              <a:t>many of them would you expect to fall into the 'healthy' category?</a:t>
            </a:r>
          </a:p>
        </p:txBody>
      </p:sp>
      <p:graphicFrame>
        <p:nvGraphicFramePr>
          <p:cNvPr id="6" name="Table 5"/>
          <p:cNvGraphicFramePr>
            <a:graphicFrameLocks noGrp="1"/>
          </p:cNvGraphicFramePr>
          <p:nvPr>
            <p:extLst>
              <p:ext uri="{D42A27DB-BD31-4B8C-83A1-F6EECF244321}">
                <p14:modId xmlns:p14="http://schemas.microsoft.com/office/powerpoint/2010/main" val="395739864"/>
              </p:ext>
            </p:extLst>
          </p:nvPr>
        </p:nvGraphicFramePr>
        <p:xfrm>
          <a:off x="251520" y="2564904"/>
          <a:ext cx="5256583" cy="2103120"/>
        </p:xfrm>
        <a:graphic>
          <a:graphicData uri="http://schemas.openxmlformats.org/drawingml/2006/table">
            <a:tbl>
              <a:tblPr firstRow="1" bandRow="1">
                <a:tableStyleId>{5940675A-B579-460E-94D1-54222C63F5DA}</a:tableStyleId>
              </a:tblPr>
              <a:tblGrid>
                <a:gridCol w="2399745"/>
                <a:gridCol w="1279864"/>
                <a:gridCol w="1576974"/>
              </a:tblGrid>
              <a:tr h="313628">
                <a:tc>
                  <a:txBody>
                    <a:bodyPr/>
                    <a:lstStyle/>
                    <a:p>
                      <a:pPr algn="ctr"/>
                      <a:r>
                        <a:rPr lang="en-US" sz="1800" b="1" i="0" dirty="0" smtClean="0">
                          <a:latin typeface="Arial" panose="020B0604020202020204" pitchFamily="34" charset="0"/>
                          <a:cs typeface="Arial" panose="020B0604020202020204" pitchFamily="34" charset="0"/>
                        </a:rPr>
                        <a:t>Outcome</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i="0" dirty="0" smtClean="0">
                          <a:latin typeface="Arial" panose="020B0604020202020204" pitchFamily="34" charset="0"/>
                          <a:cs typeface="Arial" panose="020B0604020202020204" pitchFamily="34" charset="0"/>
                        </a:rPr>
                        <a:t>Relative Frequency</a:t>
                      </a:r>
                      <a:endParaRPr lang="en-US" sz="18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l"/>
                      <a:r>
                        <a:rPr lang="en-US" sz="1800" dirty="0" smtClean="0">
                          <a:latin typeface="Arial" panose="020B0604020202020204" pitchFamily="34" charset="0"/>
                          <a:cs typeface="Arial" panose="020B0604020202020204" pitchFamily="34" charset="0"/>
                        </a:rPr>
                        <a:t>Healthy target</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1800" dirty="0" smtClean="0">
                          <a:latin typeface="Arial" panose="020B0604020202020204" pitchFamily="34" charset="0"/>
                          <a:cs typeface="Arial" panose="020B0604020202020204" pitchFamily="34" charset="0"/>
                        </a:rPr>
                        <a:t>‘Overweight’ category</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1800" dirty="0" smtClean="0">
                          <a:latin typeface="Arial" panose="020B0604020202020204" pitchFamily="34" charset="0"/>
                          <a:cs typeface="Arial" panose="020B0604020202020204" pitchFamily="34" charset="0"/>
                        </a:rPr>
                        <a:t>‘Obese’ category</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l"/>
                      <a:r>
                        <a:rPr lang="en-US" sz="1800" dirty="0" smtClean="0">
                          <a:latin typeface="Arial" panose="020B0604020202020204" pitchFamily="34" charset="0"/>
                          <a:cs typeface="Arial" panose="020B0604020202020204" pitchFamily="34" charset="0"/>
                        </a:rPr>
                        <a:t>Total frequency</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146952450"/>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327</a:t>
            </a:r>
            <a:endParaRPr lang="en-GB" sz="1400" b="1" dirty="0">
              <a:latin typeface="Calibri" panose="020F0502020204030204" pitchFamily="34" charset="0"/>
            </a:endParaRPr>
          </a:p>
        </p:txBody>
      </p:sp>
      <p:sp>
        <p:nvSpPr>
          <p:cNvPr id="18" name="Rectangle 17"/>
          <p:cNvSpPr/>
          <p:nvPr/>
        </p:nvSpPr>
        <p:spPr>
          <a:xfrm>
            <a:off x="238559" y="1255687"/>
            <a:ext cx="5341553" cy="5401479"/>
          </a:xfrm>
          <a:prstGeom prst="rect">
            <a:avLst/>
          </a:prstGeom>
        </p:spPr>
        <p:txBody>
          <a:bodyPr wrap="square">
            <a:spAutoFit/>
          </a:bodyPr>
          <a:lstStyle/>
          <a:p>
            <a:pPr marL="457200" indent="-457200">
              <a:buClr>
                <a:srgbClr val="C00000"/>
              </a:buClr>
              <a:buFont typeface="+mj-lt"/>
              <a:buAutoNum type="arabicPeriod" startAt="8"/>
              <a:tabLst>
                <a:tab pos="2743200" algn="l"/>
              </a:tabLst>
            </a:pPr>
            <a:r>
              <a:rPr lang="en-US" sz="2300" b="1" dirty="0">
                <a:solidFill>
                  <a:srgbClr val="C00000"/>
                </a:solidFill>
                <a:latin typeface="Arial" panose="020B0604020202020204" pitchFamily="34" charset="0"/>
                <a:cs typeface="Arial" panose="020B0604020202020204" pitchFamily="34" charset="0"/>
              </a:rPr>
              <a:t>Reasoning</a:t>
            </a:r>
            <a:r>
              <a:rPr lang="en-US" sz="2300" dirty="0">
                <a:solidFill>
                  <a:srgbClr val="C00000"/>
                </a:solidFill>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Lewis surveyed 140 students in his year group to find out if they sent text messages or emails last </a:t>
            </a:r>
            <a:r>
              <a:rPr lang="en-US" sz="2300" dirty="0" smtClean="0">
                <a:latin typeface="Arial" panose="020B0604020202020204" pitchFamily="34" charset="0"/>
                <a:cs typeface="Arial" panose="020B0604020202020204" pitchFamily="34" charset="0"/>
              </a:rPr>
              <a:t>week.</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79 </a:t>
            </a:r>
            <a:r>
              <a:rPr lang="en-US" sz="2300" dirty="0">
                <a:latin typeface="Arial" panose="020B0604020202020204" pitchFamily="34" charset="0"/>
                <a:cs typeface="Arial" panose="020B0604020202020204" pitchFamily="34" charset="0"/>
              </a:rPr>
              <a:t>students sent text messages and </a:t>
            </a:r>
            <a:r>
              <a:rPr lang="en-US" sz="2300" dirty="0" smtClean="0">
                <a:latin typeface="Arial" panose="020B0604020202020204" pitchFamily="34" charset="0"/>
                <a:cs typeface="Arial" panose="020B0604020202020204" pitchFamily="34" charset="0"/>
              </a:rPr>
              <a:t>emails.</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126 </a:t>
            </a:r>
            <a:r>
              <a:rPr lang="en-US" sz="2300" dirty="0">
                <a:latin typeface="Arial" panose="020B0604020202020204" pitchFamily="34" charset="0"/>
                <a:cs typeface="Arial" panose="020B0604020202020204" pitchFamily="34" charset="0"/>
              </a:rPr>
              <a:t>students sent text messages, </a:t>
            </a:r>
            <a:endParaRPr lang="en-US" sz="23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Venn diagram to show Lewis's data.</a:t>
            </a:r>
          </a:p>
          <a:p>
            <a:pPr lvl="1">
              <a:buClr>
                <a:srgbClr val="C00000"/>
              </a:buClr>
              <a:tabLst>
                <a:tab pos="2743200" algn="l"/>
              </a:tabLst>
            </a:pPr>
            <a:r>
              <a:rPr lang="en-US" sz="2300" dirty="0">
                <a:latin typeface="Arial" panose="020B0604020202020204" pitchFamily="34" charset="0"/>
                <a:cs typeface="Arial" panose="020B0604020202020204" pitchFamily="34" charset="0"/>
              </a:rPr>
              <a:t>A student is chosen at random.</a:t>
            </a:r>
          </a:p>
          <a:p>
            <a:pPr marL="800100" lvl="1" indent="-342900">
              <a:buClr>
                <a:srgbClr val="C00000"/>
              </a:buClr>
              <a:buFont typeface="+mj-lt"/>
              <a:buAutoNum type="alphaLcPeriod" startAt="2"/>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 the probability that the student sent an email last week, </a:t>
            </a:r>
            <a:endParaRPr lang="en-US" sz="23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startAt="2"/>
              <a:tabLst>
                <a:tab pos="2743200" algn="l"/>
              </a:tabLst>
            </a:pPr>
            <a:r>
              <a:rPr lang="en-US" sz="2300" dirty="0" smtClean="0">
                <a:latin typeface="Arial" panose="020B0604020202020204" pitchFamily="34" charset="0"/>
                <a:cs typeface="Arial" panose="020B0604020202020204" pitchFamily="34" charset="0"/>
              </a:rPr>
              <a:t>Given </a:t>
            </a:r>
            <a:r>
              <a:rPr lang="en-US" sz="2300" dirty="0">
                <a:latin typeface="Arial" panose="020B0604020202020204" pitchFamily="34" charset="0"/>
                <a:cs typeface="Arial" panose="020B0604020202020204" pitchFamily="34" charset="0"/>
              </a:rPr>
              <a:t>that the student sent a text message, work out the probability that they sent an email.</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215065717"/>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327</a:t>
            </a:r>
            <a:endParaRPr lang="en-GB" sz="1400" b="1" dirty="0">
              <a:latin typeface="Calibri" panose="020F0502020204030204" pitchFamily="34" charset="0"/>
            </a:endParaRPr>
          </a:p>
        </p:txBody>
      </p:sp>
      <p:sp>
        <p:nvSpPr>
          <p:cNvPr id="18" name="Rectangle 17"/>
          <p:cNvSpPr/>
          <p:nvPr/>
        </p:nvSpPr>
        <p:spPr>
          <a:xfrm>
            <a:off x="238559" y="1255687"/>
            <a:ext cx="5341553" cy="5363007"/>
          </a:xfrm>
          <a:prstGeom prst="rect">
            <a:avLst/>
          </a:prstGeom>
        </p:spPr>
        <p:txBody>
          <a:bodyPr wrap="square">
            <a:spAutoFit/>
          </a:bodyPr>
          <a:lstStyle/>
          <a:p>
            <a:pPr marL="457200" indent="-457200">
              <a:buClr>
                <a:srgbClr val="C00000"/>
              </a:buClr>
              <a:buFont typeface="+mj-lt"/>
              <a:buAutoNum type="arabicPeriod" startAt="9"/>
              <a:tabLst>
                <a:tab pos="2743200" algn="l"/>
              </a:tabLst>
            </a:pPr>
            <a:r>
              <a:rPr lang="en-US" sz="2300" dirty="0">
                <a:latin typeface="Arial" panose="020B0604020202020204" pitchFamily="34" charset="0"/>
                <a:cs typeface="Arial" panose="020B0604020202020204" pitchFamily="34" charset="0"/>
              </a:rPr>
              <a:t>The Venn diagram shows two sets, R and </a:t>
            </a:r>
            <a:r>
              <a:rPr lang="en-US" sz="2300" dirty="0" smtClean="0">
                <a:latin typeface="Arial" panose="020B0604020202020204" pitchFamily="34" charset="0"/>
                <a:cs typeface="Arial" panose="020B0604020202020204" pitchFamily="34" charset="0"/>
              </a:rPr>
              <a:t>S. Copy </a:t>
            </a:r>
            <a:r>
              <a:rPr lang="en-US" sz="2300" dirty="0">
                <a:latin typeface="Arial" panose="020B0604020202020204" pitchFamily="34" charset="0"/>
                <a:cs typeface="Arial" panose="020B0604020202020204" pitchFamily="34" charset="0"/>
              </a:rPr>
              <a:t>and complete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R </a:t>
            </a:r>
            <a:r>
              <a:rPr lang="en-US" sz="2300" dirty="0">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R</a:t>
            </a:r>
            <a:r>
              <a:rPr lang="en-US" sz="2300" dirty="0">
                <a:latin typeface="Arial" panose="020B0604020202020204" pitchFamily="34" charset="0"/>
                <a:cs typeface="Arial" panose="020B0604020202020204" pitchFamily="34" charset="0"/>
              </a:rPr>
              <a:t>’ = { </a:t>
            </a:r>
            <a:r>
              <a:rPr lang="en-US" sz="2300" dirty="0" smtClean="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R </a:t>
            </a:r>
            <a:r>
              <a:rPr lang="en-US" sz="2300" dirty="0"/>
              <a:t>∩ </a:t>
            </a:r>
            <a:r>
              <a:rPr lang="en-US" sz="2300" dirty="0" smtClean="0">
                <a:latin typeface="Arial" panose="020B0604020202020204" pitchFamily="34" charset="0"/>
                <a:cs typeface="Arial" panose="020B0604020202020204" pitchFamily="34" charset="0"/>
              </a:rPr>
              <a:t>S </a:t>
            </a:r>
            <a:r>
              <a:rPr lang="en-US" sz="2300" dirty="0">
                <a:latin typeface="Arial" panose="020B0604020202020204" pitchFamily="34" charset="0"/>
                <a:cs typeface="Arial" panose="020B0604020202020204" pitchFamily="34" charset="0"/>
              </a:rPr>
              <a:t>= { </a:t>
            </a:r>
            <a:r>
              <a:rPr lang="en-US" sz="2300" dirty="0" smtClean="0">
                <a:latin typeface="Arial" panose="020B0604020202020204" pitchFamily="34" charset="0"/>
                <a:cs typeface="Arial" panose="020B0604020202020204" pitchFamily="34" charset="0"/>
              </a:rPr>
              <a:t>     }</a:t>
            </a:r>
            <a:endParaRPr lang="en-US" sz="23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E = {      }</a:t>
            </a:r>
            <a:endParaRPr lang="en-US" sz="23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Is </a:t>
            </a:r>
            <a:r>
              <a:rPr lang="en-US" sz="2300" dirty="0">
                <a:latin typeface="Arial" panose="020B0604020202020204" pitchFamily="34" charset="0"/>
                <a:cs typeface="Arial" panose="020B0604020202020204" pitchFamily="34" charset="0"/>
              </a:rPr>
              <a:t>4 </a:t>
            </a:r>
            <a:r>
              <a:rPr lang="el-GR" sz="2300" dirty="0"/>
              <a:t>ϵ</a:t>
            </a:r>
            <a:r>
              <a:rPr lang="en-US" sz="2300" dirty="0" smtClean="0">
                <a:latin typeface="Arial" panose="020B0604020202020204" pitchFamily="34" charset="0"/>
                <a:cs typeface="Arial" panose="020B0604020202020204" pitchFamily="34" charset="0"/>
              </a:rPr>
              <a:t> </a:t>
            </a:r>
            <a:r>
              <a:rPr lang="en-US" sz="2300" dirty="0">
                <a:latin typeface="Arial" panose="020B0604020202020204" pitchFamily="34" charset="0"/>
                <a:cs typeface="Arial" panose="020B0604020202020204" pitchFamily="34" charset="0"/>
              </a:rPr>
              <a:t>R U S true?</a:t>
            </a:r>
          </a:p>
          <a:p>
            <a:pPr marL="457200" indent="-457200">
              <a:lnSpc>
                <a:spcPts val="2700"/>
              </a:lnSpc>
              <a:buClr>
                <a:srgbClr val="C00000"/>
              </a:buClr>
              <a:buFont typeface="+mj-lt"/>
              <a:buAutoNum type="arabicPeriod" startAt="9"/>
              <a:tabLst>
                <a:tab pos="2743200" algn="l"/>
              </a:tabLst>
            </a:pPr>
            <a:r>
              <a:rPr lang="en-US" sz="2300" dirty="0" smtClean="0">
                <a:latin typeface="Arial" panose="020B0604020202020204" pitchFamily="34" charset="0"/>
                <a:cs typeface="Arial" panose="020B0604020202020204" pitchFamily="34" charset="0"/>
              </a:rPr>
              <a:t>How </a:t>
            </a:r>
            <a:r>
              <a:rPr lang="en-US" sz="2300" dirty="0">
                <a:latin typeface="Arial" panose="020B0604020202020204" pitchFamily="34" charset="0"/>
                <a:cs typeface="Arial" panose="020B0604020202020204" pitchFamily="34" charset="0"/>
              </a:rPr>
              <a:t>sure are you of your answers? Were you </a:t>
            </a:r>
            <a:r>
              <a:rPr lang="en-US" sz="2300" dirty="0" smtClean="0">
                <a:latin typeface="Arial" panose="020B0604020202020204" pitchFamily="34" charset="0"/>
                <a:cs typeface="Arial" panose="020B0604020202020204" pitchFamily="34" charset="0"/>
              </a:rPr>
              <a:t>mostly</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Just guessing	</a:t>
            </a:r>
            <a:r>
              <a:rPr lang="en-US" sz="2800" dirty="0" smtClean="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Feeling </a:t>
            </a:r>
            <a:r>
              <a:rPr lang="en-US" sz="2300" dirty="0">
                <a:latin typeface="Arial" panose="020B0604020202020204" pitchFamily="34" charset="0"/>
                <a:cs typeface="Arial" panose="020B0604020202020204" pitchFamily="34" charset="0"/>
              </a:rPr>
              <a:t>doubtful </a:t>
            </a:r>
            <a:r>
              <a:rPr lang="en-US" sz="2300" dirty="0" smtClean="0">
                <a:latin typeface="Arial" panose="020B0604020202020204" pitchFamily="34" charset="0"/>
                <a:cs typeface="Arial" panose="020B0604020202020204" pitchFamily="34" charset="0"/>
              </a:rPr>
              <a:t>	</a:t>
            </a:r>
            <a:r>
              <a:rPr lang="en-US" sz="2800" dirty="0">
                <a:solidFill>
                  <a:srgbClr val="C00000"/>
                </a:solidFill>
                <a:latin typeface="Arial" panose="020B0604020202020204" pitchFamily="34" charset="0"/>
                <a:cs typeface="Arial" panose="020B0604020202020204" pitchFamily="34" charset="0"/>
                <a:sym typeface="Wingdings" panose="05000000000000000000" pitchFamily="2" charset="2"/>
              </a:rPr>
              <a:t></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Confident	</a:t>
            </a:r>
            <a:r>
              <a:rPr lang="en-US" sz="2800" dirty="0">
                <a:solidFill>
                  <a:srgbClr val="C00000"/>
                </a:solidFill>
                <a:latin typeface="Arial" panose="020B0604020202020204" pitchFamily="34" charset="0"/>
                <a:cs typeface="Arial" panose="020B0604020202020204" pitchFamily="34" charset="0"/>
                <a:sym typeface="Wingdings" panose="05000000000000000000" pitchFamily="2" charset="2"/>
              </a:rPr>
              <a:t></a:t>
            </a:r>
            <a:endParaRPr lang="en-US" sz="2300" dirty="0">
              <a:solidFill>
                <a:srgbClr val="C00000"/>
              </a:solidFill>
              <a:latin typeface="Arial" panose="020B0604020202020204" pitchFamily="34" charset="0"/>
              <a:cs typeface="Arial" panose="020B0604020202020204" pitchFamily="34" charset="0"/>
            </a:endParaRPr>
          </a:p>
          <a:p>
            <a:pPr>
              <a:buClr>
                <a:srgbClr val="C00000"/>
              </a:buClr>
              <a:tabLst>
                <a:tab pos="2743200" algn="l"/>
              </a:tabLst>
            </a:pPr>
            <a:r>
              <a:rPr lang="en-US" sz="2300" dirty="0">
                <a:latin typeface="Arial" panose="020B0604020202020204" pitchFamily="34" charset="0"/>
                <a:cs typeface="Arial" panose="020B0604020202020204" pitchFamily="34" charset="0"/>
              </a:rPr>
              <a:t>What next? Use your results to decide whether to strengthen or extend your learning.</a:t>
            </a: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7" name="Flowchart: Delay 6"/>
          <p:cNvSpPr/>
          <p:nvPr/>
        </p:nvSpPr>
        <p:spPr>
          <a:xfrm flipH="1">
            <a:off x="5215019" y="3933056"/>
            <a:ext cx="365093" cy="2596952"/>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33103" y="1975076"/>
            <a:ext cx="2398633" cy="1397002"/>
          </a:xfrm>
          <a:prstGeom prst="rect">
            <a:avLst/>
          </a:prstGeom>
        </p:spPr>
      </p:pic>
    </p:spTree>
    <p:extLst>
      <p:ext uri="{BB962C8B-B14F-4D97-AF65-F5344CB8AC3E}">
        <p14:creationId xmlns:p14="http://schemas.microsoft.com/office/powerpoint/2010/main" val="3508052767"/>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Check Up</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327</a:t>
            </a:r>
            <a:endParaRPr lang="en-GB" sz="1400" b="1" dirty="0">
              <a:latin typeface="Calibri" panose="020F0502020204030204" pitchFamily="34" charset="0"/>
            </a:endParaRPr>
          </a:p>
        </p:txBody>
      </p:sp>
      <p:sp>
        <p:nvSpPr>
          <p:cNvPr id="18" name="Rectangle 17"/>
          <p:cNvSpPr/>
          <p:nvPr/>
        </p:nvSpPr>
        <p:spPr>
          <a:xfrm>
            <a:off x="238559" y="1255687"/>
            <a:ext cx="5341553" cy="5170646"/>
          </a:xfrm>
          <a:prstGeom prst="rect">
            <a:avLst/>
          </a:prstGeom>
        </p:spPr>
        <p:txBody>
          <a:bodyPr wrap="square">
            <a:spAutoFit/>
          </a:bodyPr>
          <a:lstStyle/>
          <a:p>
            <a:pPr>
              <a:buClr>
                <a:srgbClr val="C00000"/>
              </a:buClr>
              <a:tabLst>
                <a:tab pos="2743200" algn="l"/>
              </a:tabLst>
            </a:pPr>
            <a:r>
              <a:rPr lang="en-US" sz="2200" b="1" dirty="0">
                <a:solidFill>
                  <a:srgbClr val="C00000"/>
                </a:solidFill>
                <a:latin typeface="Arial" panose="020B0604020202020204" pitchFamily="34" charset="0"/>
                <a:cs typeface="Arial" panose="020B0604020202020204" pitchFamily="34" charset="0"/>
              </a:rPr>
              <a:t>* Challenge</a:t>
            </a:r>
          </a:p>
          <a:p>
            <a:pPr marL="457200" indent="-457200">
              <a:buClr>
                <a:srgbClr val="C00000"/>
              </a:buClr>
              <a:buFont typeface="+mj-lt"/>
              <a:buAutoNum type="arabicPeriod" startAt="11"/>
              <a:tabLst>
                <a:tab pos="2743200" algn="l"/>
              </a:tabLst>
            </a:pPr>
            <a:r>
              <a:rPr lang="en-US" sz="2200" dirty="0" smtClean="0">
                <a:solidFill>
                  <a:srgbClr val="C00000"/>
                </a:solidFill>
                <a:latin typeface="Arial" panose="020B0604020202020204" pitchFamily="34" charset="0"/>
                <a:cs typeface="Arial" panose="020B0604020202020204" pitchFamily="34" charset="0"/>
              </a:rPr>
              <a:t>a.</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Use the numbers 1 to 6 to fill in the sectors of these two spinners so that when the results are added together the probability of getting a total of 7 is Draw a sample space diagram to help you.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Both </a:t>
            </a:r>
            <a:r>
              <a:rPr lang="en-US" sz="2200" dirty="0">
                <a:latin typeface="Arial" panose="020B0604020202020204" pitchFamily="34" charset="0"/>
                <a:cs typeface="Arial" panose="020B0604020202020204" pitchFamily="34" charset="0"/>
              </a:rPr>
              <a:t>of your spinners are spun once and the results are added together. This is then </a:t>
            </a:r>
            <a:r>
              <a:rPr lang="en-US" sz="2200" dirty="0" smtClean="0">
                <a:latin typeface="Arial" panose="020B0604020202020204" pitchFamily="34" charset="0"/>
                <a:cs typeface="Arial" panose="020B0604020202020204" pitchFamily="34" charset="0"/>
              </a:rPr>
              <a:t>repeated.</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Draw </a:t>
            </a:r>
            <a:r>
              <a:rPr lang="en-US" sz="2200" dirty="0">
                <a:latin typeface="Arial" panose="020B0604020202020204" pitchFamily="34" charset="0"/>
                <a:cs typeface="Arial" panose="020B0604020202020204" pitchFamily="34" charset="0"/>
              </a:rPr>
              <a:t>a tree diagram to show the probability of getting a total of 7 or not a total of 7 on each spin.</a:t>
            </a:r>
          </a:p>
          <a:p>
            <a:pPr marL="800100" lvl="1" indent="-342900">
              <a:buClr>
                <a:srgbClr val="C00000"/>
              </a:buClr>
              <a:buFont typeface="+mj-lt"/>
              <a:buAutoNum type="alphaLcPeriod" startAt="2"/>
              <a:tabLst>
                <a:tab pos="2743200" algn="l"/>
              </a:tabLst>
            </a:pPr>
            <a:r>
              <a:rPr lang="en-US" sz="2200" dirty="0" smtClean="0">
                <a:latin typeface="Arial" panose="020B0604020202020204" pitchFamily="34" charset="0"/>
                <a:cs typeface="Arial" panose="020B0604020202020204" pitchFamily="34" charset="0"/>
              </a:rPr>
              <a:t>Use </a:t>
            </a:r>
            <a:r>
              <a:rPr lang="en-US" sz="2200" dirty="0">
                <a:latin typeface="Arial" panose="020B0604020202020204" pitchFamily="34" charset="0"/>
                <a:cs typeface="Arial" panose="020B0604020202020204" pitchFamily="34" charset="0"/>
              </a:rPr>
              <a:t>your tree diagram to work out the probability of spinning two 7s.</a:t>
            </a: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23563" y="5267319"/>
            <a:ext cx="3124901" cy="1258025"/>
          </a:xfrm>
          <a:prstGeom prst="rect">
            <a:avLst/>
          </a:prstGeom>
        </p:spPr>
      </p:pic>
    </p:spTree>
    <p:extLst>
      <p:ext uri="{BB962C8B-B14F-4D97-AF65-F5344CB8AC3E}">
        <p14:creationId xmlns:p14="http://schemas.microsoft.com/office/powerpoint/2010/main" val="1721891806"/>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err="1" smtClean="0"/>
              <a:t>Stregthen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328</a:t>
            </a:r>
            <a:endParaRPr lang="en-GB" sz="1400" b="1" dirty="0">
              <a:latin typeface="Calibri" panose="020F0502020204030204" pitchFamily="34" charset="0"/>
            </a:endParaRPr>
          </a:p>
        </p:txBody>
      </p:sp>
      <p:sp>
        <p:nvSpPr>
          <p:cNvPr id="18" name="Rectangle 17"/>
          <p:cNvSpPr/>
          <p:nvPr/>
        </p:nvSpPr>
        <p:spPr>
          <a:xfrm>
            <a:off x="238559" y="1772816"/>
            <a:ext cx="8581911" cy="4832092"/>
          </a:xfrm>
          <a:prstGeom prst="rect">
            <a:avLst/>
          </a:prstGeom>
        </p:spPr>
        <p:txBody>
          <a:bodyPr wrap="square">
            <a:spAutoFit/>
          </a:bodyPr>
          <a:lstStyle/>
          <a:p>
            <a:pPr>
              <a:buClr>
                <a:srgbClr val="C00000"/>
              </a:buClr>
              <a:tabLst>
                <a:tab pos="2743200" algn="l"/>
              </a:tabLst>
            </a:pPr>
            <a:r>
              <a:rPr lang="en-US" sz="2200" b="1" dirty="0">
                <a:solidFill>
                  <a:srgbClr val="C00000"/>
                </a:solidFill>
                <a:latin typeface="Arial" panose="020B0604020202020204" pitchFamily="34" charset="0"/>
                <a:cs typeface="Arial" panose="020B0604020202020204" pitchFamily="34" charset="0"/>
              </a:rPr>
              <a:t>Calculating probability</a:t>
            </a:r>
          </a:p>
          <a:p>
            <a:pPr marL="457200" indent="-457200">
              <a:buClr>
                <a:srgbClr val="C00000"/>
              </a:buClr>
              <a:buFont typeface="+mj-lt"/>
              <a:buAutoNum type="arabicPeriod"/>
              <a:tabLst>
                <a:tab pos="2743200" algn="l"/>
              </a:tabLst>
            </a:pPr>
            <a:r>
              <a:rPr lang="en-US" sz="2200" dirty="0">
                <a:latin typeface="Arial" panose="020B0604020202020204" pitchFamily="34" charset="0"/>
                <a:cs typeface="Arial" panose="020B0604020202020204" pitchFamily="34" charset="0"/>
              </a:rPr>
              <a:t>Below are some lettered </a:t>
            </a:r>
            <a:r>
              <a:rPr lang="en-US" sz="2200" dirty="0" smtClean="0">
                <a:latin typeface="Arial" panose="020B0604020202020204" pitchFamily="34" charset="0"/>
                <a:cs typeface="Arial" panose="020B0604020202020204" pitchFamily="34" charset="0"/>
              </a:rPr>
              <a:t>tiles.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One </a:t>
            </a:r>
            <a:r>
              <a:rPr lang="en-US" sz="2200" dirty="0">
                <a:latin typeface="Arial" panose="020B0604020202020204" pitchFamily="34" charset="0"/>
                <a:cs typeface="Arial" panose="020B0604020202020204" pitchFamily="34" charset="0"/>
              </a:rPr>
              <a:t>of these tiles is selected at random.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P(l</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1 - P(l)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c.</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P(not I). </a:t>
            </a:r>
            <a:r>
              <a:rPr lang="en-US" sz="22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do you notice about your </a:t>
            </a:r>
            <a:r>
              <a:rPr lang="en-US" sz="2200" dirty="0" smtClean="0">
                <a:latin typeface="Arial" panose="020B0604020202020204" pitchFamily="34" charset="0"/>
                <a:cs typeface="Arial" panose="020B0604020202020204" pitchFamily="34" charset="0"/>
              </a:rPr>
              <a:t>answers </a:t>
            </a:r>
            <a:r>
              <a:rPr lang="en-US" sz="2200" dirty="0">
                <a:latin typeface="Arial" panose="020B0604020202020204" pitchFamily="34" charset="0"/>
                <a:cs typeface="Arial" panose="020B0604020202020204" pitchFamily="34" charset="0"/>
              </a:rPr>
              <a:t>to parts </a:t>
            </a:r>
            <a:r>
              <a:rPr lang="en-US" sz="2200" b="1" dirty="0" smtClean="0">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and </a:t>
            </a:r>
            <a:r>
              <a:rPr lang="en-US" sz="2200" b="1" dirty="0">
                <a:latin typeface="Arial" panose="020B0604020202020204" pitchFamily="34" charset="0"/>
                <a:cs typeface="Arial" panose="020B0604020202020204" pitchFamily="34" charset="0"/>
              </a:rPr>
              <a:t>c</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a:t>
            </a:r>
          </a:p>
          <a:p>
            <a:pPr marL="1428750" lvl="2" indent="-51435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P(T</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ii.</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P(not T).</a:t>
            </a:r>
          </a:p>
          <a:p>
            <a:pPr marL="457200" indent="-457200">
              <a:buClr>
                <a:srgbClr val="C00000"/>
              </a:buClr>
              <a:buFont typeface="+mj-lt"/>
              <a:buAutoNum type="arabicPeriod"/>
              <a:tabLst>
                <a:tab pos="2743200" algn="l"/>
              </a:tabLst>
            </a:pPr>
            <a:r>
              <a:rPr lang="en-US" sz="2200" dirty="0" smtClean="0">
                <a:latin typeface="Arial" panose="020B0604020202020204" pitchFamily="34" charset="0"/>
                <a:cs typeface="Arial" panose="020B0604020202020204" pitchFamily="34" charset="0"/>
              </a:rPr>
              <a:t>Using the tiles in </a:t>
            </a:r>
            <a:r>
              <a:rPr lang="en-US" sz="2200" b="1" dirty="0" smtClean="0">
                <a:latin typeface="Arial" panose="020B0604020202020204" pitchFamily="34" charset="0"/>
                <a:cs typeface="Arial" panose="020B0604020202020204" pitchFamily="34" charset="0"/>
              </a:rPr>
              <a:t>Q1</a:t>
            </a:r>
            <a:r>
              <a:rPr lang="en-US" sz="2200" dirty="0" smtClean="0">
                <a:latin typeface="Arial" panose="020B0604020202020204" pitchFamily="34" charset="0"/>
                <a:cs typeface="Arial" panose="020B0604020202020204" pitchFamily="34" charset="0"/>
              </a:rPr>
              <a:t>, work out </a:t>
            </a: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P(A</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P(S) </a:t>
            </a:r>
            <a:r>
              <a:rPr lang="en-US" sz="2200" dirty="0" smtClean="0">
                <a:latin typeface="Arial" panose="020B0604020202020204" pitchFamily="34" charset="0"/>
                <a:cs typeface="Arial" panose="020B0604020202020204" pitchFamily="34" charset="0"/>
              </a:rPr>
              <a:t>    </a:t>
            </a:r>
            <a:r>
              <a:rPr lang="en-US" sz="2200" dirty="0" smtClean="0">
                <a:solidFill>
                  <a:srgbClr val="C00000"/>
                </a:solidFill>
                <a:latin typeface="Arial" panose="020B0604020202020204" pitchFamily="34" charset="0"/>
                <a:cs typeface="Arial" panose="020B0604020202020204" pitchFamily="34" charset="0"/>
              </a:rPr>
              <a:t>c.</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P(A or S). </a:t>
            </a:r>
            <a:r>
              <a:rPr lang="en-US" sz="2200" dirty="0" smtClean="0">
                <a:latin typeface="Arial" panose="020B0604020202020204" pitchFamily="34" charset="0"/>
                <a:cs typeface="Arial" panose="020B0604020202020204" pitchFamily="34" charset="0"/>
              </a:rPr>
              <a:t> </a:t>
            </a:r>
          </a:p>
          <a:p>
            <a:pPr marL="914400" lvl="1" indent="-45720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do you notice about your answers to parts </a:t>
            </a:r>
            <a:r>
              <a:rPr lang="en-US" sz="2200" b="1" dirty="0">
                <a:latin typeface="Arial" panose="020B0604020202020204" pitchFamily="34" charset="0"/>
                <a:cs typeface="Arial" panose="020B0604020202020204" pitchFamily="34" charset="0"/>
              </a:rPr>
              <a:t>a</a:t>
            </a:r>
            <a:r>
              <a:rPr lang="en-US" sz="2200" dirty="0">
                <a:latin typeface="Arial" panose="020B0604020202020204" pitchFamily="34" charset="0"/>
                <a:cs typeface="Arial" panose="020B0604020202020204" pitchFamily="34" charset="0"/>
              </a:rPr>
              <a:t>, </a:t>
            </a:r>
            <a:r>
              <a:rPr lang="en-US" sz="2200" b="1" dirty="0">
                <a:latin typeface="Arial" panose="020B0604020202020204" pitchFamily="34" charset="0"/>
                <a:cs typeface="Arial" panose="020B0604020202020204" pitchFamily="34" charset="0"/>
              </a:rPr>
              <a:t>b</a:t>
            </a:r>
            <a:r>
              <a:rPr lang="en-US" sz="2200" dirty="0">
                <a:latin typeface="Arial" panose="020B0604020202020204" pitchFamily="34" charset="0"/>
                <a:cs typeface="Arial" panose="020B0604020202020204" pitchFamily="34" charset="0"/>
              </a:rPr>
              <a:t> and </a:t>
            </a:r>
            <a:r>
              <a:rPr lang="en-US" sz="2200" b="1" dirty="0">
                <a:latin typeface="Arial" panose="020B0604020202020204" pitchFamily="34" charset="0"/>
                <a:cs typeface="Arial" panose="020B0604020202020204" pitchFamily="34" charset="0"/>
              </a:rPr>
              <a:t>c</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4"/>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P(l </a:t>
            </a:r>
            <a:r>
              <a:rPr lang="en-US" sz="2200" dirty="0" smtClean="0">
                <a:latin typeface="Arial" panose="020B0604020202020204" pitchFamily="34" charset="0"/>
                <a:cs typeface="Arial" panose="020B0604020202020204" pitchFamily="34" charset="0"/>
              </a:rPr>
              <a:t>or T</a:t>
            </a:r>
            <a:r>
              <a:rPr lang="en-US" sz="2200" dirty="0">
                <a:latin typeface="Arial" panose="020B0604020202020204" pitchFamily="34" charset="0"/>
                <a:cs typeface="Arial" panose="020B0604020202020204" pitchFamily="34" charset="0"/>
              </a:rPr>
              <a:t>).</a:t>
            </a:r>
          </a:p>
        </p:txBody>
      </p:sp>
      <p:graphicFrame>
        <p:nvGraphicFramePr>
          <p:cNvPr id="6" name="Table 5"/>
          <p:cNvGraphicFramePr>
            <a:graphicFrameLocks noGrp="1"/>
          </p:cNvGraphicFramePr>
          <p:nvPr>
            <p:extLst>
              <p:ext uri="{D42A27DB-BD31-4B8C-83A1-F6EECF244321}">
                <p14:modId xmlns:p14="http://schemas.microsoft.com/office/powerpoint/2010/main" val="881459595"/>
              </p:ext>
            </p:extLst>
          </p:nvPr>
        </p:nvGraphicFramePr>
        <p:xfrm>
          <a:off x="251518" y="1196752"/>
          <a:ext cx="8568952" cy="518160"/>
        </p:xfrm>
        <a:graphic>
          <a:graphicData uri="http://schemas.openxmlformats.org/drawingml/2006/table">
            <a:tbl>
              <a:tblPr firstRow="1" bandRow="1">
                <a:effectLst/>
                <a:tableStyleId>{5940675A-B579-460E-94D1-54222C63F5DA}</a:tableStyleId>
              </a:tblPr>
              <a:tblGrid>
                <a:gridCol w="8568952"/>
              </a:tblGrid>
              <a:tr h="368816">
                <a:tc>
                  <a:txBody>
                    <a:bodyPr/>
                    <a:lstStyle/>
                    <a:p>
                      <a:r>
                        <a:rPr lang="en-US" sz="2800" b="1" dirty="0" smtClean="0">
                          <a:latin typeface="Arial" panose="020B0604020202020204" pitchFamily="34" charset="0"/>
                          <a:cs typeface="Arial" panose="020B0604020202020204" pitchFamily="34" charset="0"/>
                        </a:rPr>
                        <a:t>10. Strengthen</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0381" y="1196752"/>
            <a:ext cx="612099" cy="615394"/>
          </a:xfrm>
          <a:prstGeom prst="rect">
            <a:avLst/>
          </a:prstGeom>
        </p:spPr>
      </p:pic>
      <p:sp>
        <p:nvSpPr>
          <p:cNvPr id="12" name="Rectangle 11"/>
          <p:cNvSpPr/>
          <p:nvPr/>
        </p:nvSpPr>
        <p:spPr>
          <a:xfrm rot="20667713">
            <a:off x="953460" y="2546990"/>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rot="20667713">
            <a:off x="2195820" y="2546990"/>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rot="20667713">
            <a:off x="3366172" y="2546990"/>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rot="20667713">
            <a:off x="4536524" y="2546990"/>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rot="20667713">
            <a:off x="5706632" y="2546990"/>
            <a:ext cx="467436" cy="465950"/>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7" name="Rectangle 16"/>
          <p:cNvSpPr/>
          <p:nvPr/>
        </p:nvSpPr>
        <p:spPr>
          <a:xfrm rot="1130930">
            <a:off x="386263" y="2555911"/>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19" name="Rectangle 18"/>
          <p:cNvSpPr/>
          <p:nvPr/>
        </p:nvSpPr>
        <p:spPr>
          <a:xfrm rot="1130930">
            <a:off x="2780996" y="2555911"/>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I</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0" name="Rectangle 19"/>
          <p:cNvSpPr/>
          <p:nvPr/>
        </p:nvSpPr>
        <p:spPr>
          <a:xfrm rot="1130930">
            <a:off x="3951348" y="2555911"/>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T</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2" name="Rectangle 21"/>
          <p:cNvSpPr/>
          <p:nvPr/>
        </p:nvSpPr>
        <p:spPr>
          <a:xfrm rot="1130930">
            <a:off x="5121701" y="2555911"/>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C</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3" name="Rectangle 22"/>
          <p:cNvSpPr/>
          <p:nvPr/>
        </p:nvSpPr>
        <p:spPr>
          <a:xfrm rot="1130930">
            <a:off x="1593557" y="2555911"/>
            <a:ext cx="467436" cy="465949"/>
          </a:xfrm>
          <a:prstGeom prst="rect">
            <a:avLst/>
          </a:prstGeom>
          <a:solidFill>
            <a:srgbClr val="FFC000"/>
          </a:solidFill>
          <a:ln w="190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A</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24" name="Rectangle 23"/>
          <p:cNvSpPr/>
          <p:nvPr/>
        </p:nvSpPr>
        <p:spPr>
          <a:xfrm flipH="1">
            <a:off x="6444207" y="1929026"/>
            <a:ext cx="2360221"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List all the letters not I</a:t>
            </a:r>
          </a:p>
        </p:txBody>
      </p:sp>
      <p:sp>
        <p:nvSpPr>
          <p:cNvPr id="25" name="Rectangle 24"/>
          <p:cNvSpPr/>
          <p:nvPr/>
        </p:nvSpPr>
        <p:spPr>
          <a:xfrm flipH="1">
            <a:off x="6460251" y="2773377"/>
            <a:ext cx="2360221"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Q1e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Use your answer to part d to help you.</a:t>
            </a:r>
          </a:p>
        </p:txBody>
      </p:sp>
      <p:sp>
        <p:nvSpPr>
          <p:cNvPr id="26" name="Rectangle 25"/>
          <p:cNvSpPr/>
          <p:nvPr/>
        </p:nvSpPr>
        <p:spPr>
          <a:xfrm flipH="1">
            <a:off x="4481519" y="4581128"/>
            <a:ext cx="4322909" cy="36933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r>
              <a:rPr lang="en-US" b="1" dirty="0" smtClean="0">
                <a:solidFill>
                  <a:srgbClr val="C00000"/>
                </a:solidFill>
                <a:latin typeface="Arial" panose="020B0604020202020204" pitchFamily="34" charset="0"/>
                <a:cs typeface="Arial" panose="020B0604020202020204" pitchFamily="34" charset="0"/>
              </a:rPr>
              <a:t>Q2c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How many letters are A or S?</a:t>
            </a:r>
          </a:p>
        </p:txBody>
      </p:sp>
      <p:sp>
        <p:nvSpPr>
          <p:cNvPr id="27" name="Rectangle 26"/>
          <p:cNvSpPr/>
          <p:nvPr/>
        </p:nvSpPr>
        <p:spPr>
          <a:xfrm flipH="1">
            <a:off x="5796135" y="5086925"/>
            <a:ext cx="3008293" cy="64633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r>
              <a:rPr lang="en-US" b="1" dirty="0" smtClean="0">
                <a:solidFill>
                  <a:srgbClr val="C00000"/>
                </a:solidFill>
                <a:latin typeface="Arial" panose="020B0604020202020204" pitchFamily="34" charset="0"/>
                <a:cs typeface="Arial" panose="020B0604020202020204" pitchFamily="34" charset="0"/>
              </a:rPr>
              <a:t>Q2e </a:t>
            </a:r>
            <a:r>
              <a:rPr lang="en-US" b="1" dirty="0">
                <a:solidFill>
                  <a:srgbClr val="C00000"/>
                </a:solidFill>
                <a:latin typeface="Arial" panose="020B0604020202020204" pitchFamily="34" charset="0"/>
                <a:cs typeface="Arial" panose="020B0604020202020204" pitchFamily="34" charset="0"/>
              </a:rPr>
              <a:t>hint - </a:t>
            </a:r>
            <a:r>
              <a:rPr lang="en-US" dirty="0">
                <a:solidFill>
                  <a:schemeClr val="tx1"/>
                </a:solidFill>
                <a:latin typeface="Arial" panose="020B0604020202020204" pitchFamily="34" charset="0"/>
                <a:cs typeface="Arial" panose="020B0604020202020204" pitchFamily="34" charset="0"/>
              </a:rPr>
              <a:t>Use your answer to part d to help you.</a:t>
            </a:r>
          </a:p>
        </p:txBody>
      </p:sp>
    </p:spTree>
    <p:extLst>
      <p:ext uri="{BB962C8B-B14F-4D97-AF65-F5344CB8AC3E}">
        <p14:creationId xmlns:p14="http://schemas.microsoft.com/office/powerpoint/2010/main" val="1767064848"/>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328</a:t>
            </a:r>
            <a:endParaRPr lang="en-GB" sz="1400" b="1" dirty="0">
              <a:latin typeface="Calibri" panose="020F0502020204030204" pitchFamily="34" charset="0"/>
            </a:endParaRPr>
          </a:p>
        </p:txBody>
      </p:sp>
      <p:sp>
        <p:nvSpPr>
          <p:cNvPr id="18" name="Rectangle 17"/>
          <p:cNvSpPr/>
          <p:nvPr/>
        </p:nvSpPr>
        <p:spPr>
          <a:xfrm>
            <a:off x="238559" y="1255687"/>
            <a:ext cx="8581913" cy="5586145"/>
          </a:xfrm>
          <a:prstGeom prst="rect">
            <a:avLst/>
          </a:prstGeom>
        </p:spPr>
        <p:txBody>
          <a:bodyPr wrap="square">
            <a:spAutoFit/>
          </a:bodyPr>
          <a:lstStyle/>
          <a:p>
            <a:pPr marL="342900" indent="-342900">
              <a:buClr>
                <a:srgbClr val="C00000"/>
              </a:buClr>
              <a:buFont typeface="+mj-lt"/>
              <a:buAutoNum type="arabicPeriod" startAt="3"/>
              <a:tabLst>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probability of getting a letter 'S' on a tile in a word game is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0.05</a:t>
            </a:r>
            <a:r>
              <a:rPr lang="en-US" sz="2100" dirty="0">
                <a:latin typeface="Arial" panose="020B0604020202020204" pitchFamily="34" charset="0"/>
                <a:cs typeface="Arial" panose="020B0604020202020204" pitchFamily="34" charset="0"/>
              </a:rPr>
              <a:t>. The probability of getting tiles 'S' or 'E' is 0.2. Work out the probability of getting the tile 'E</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endParaRPr lang="en-US" sz="1200" dirty="0" smtClean="0">
              <a:latin typeface="Arial" panose="020B0604020202020204" pitchFamily="34" charset="0"/>
              <a:cs typeface="Arial" panose="020B0604020202020204" pitchFamily="34" charset="0"/>
            </a:endParaRPr>
          </a:p>
          <a:p>
            <a:pPr marL="342900" indent="-342900">
              <a:buClr>
                <a:srgbClr val="C00000"/>
              </a:buClr>
              <a:buFont typeface="+mj-lt"/>
              <a:buAutoNum type="arabicPeriod" startAt="3"/>
              <a:tabLst>
                <a:tab pos="2743200" algn="l"/>
              </a:tabLst>
            </a:pPr>
            <a:r>
              <a:rPr lang="en-US" sz="2100" dirty="0">
                <a:latin typeface="Arial" panose="020B0604020202020204" pitchFamily="34" charset="0"/>
                <a:cs typeface="Arial" panose="020B0604020202020204" pitchFamily="34" charset="0"/>
              </a:rPr>
              <a:t>Leah is playing in two netball matches </a:t>
            </a:r>
            <a:r>
              <a:rPr lang="en-US" sz="2100" dirty="0" smtClean="0">
                <a:latin typeface="Arial" panose="020B0604020202020204" pitchFamily="34" charset="0"/>
                <a:cs typeface="Arial" panose="020B0604020202020204" pitchFamily="34" charset="0"/>
              </a:rPr>
              <a:t>tomorrow.</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Her </a:t>
            </a:r>
            <a:r>
              <a:rPr lang="en-US" sz="2100" dirty="0">
                <a:latin typeface="Arial" panose="020B0604020202020204" pitchFamily="34" charset="0"/>
                <a:cs typeface="Arial" panose="020B0604020202020204" pitchFamily="34" charset="0"/>
              </a:rPr>
              <a:t>team can win, draw or lose their matches, </a:t>
            </a:r>
            <a:endParaRPr lang="en-US" sz="21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Copy and </a:t>
            </a:r>
            <a:r>
              <a:rPr lang="en-US" sz="2100" dirty="0">
                <a:latin typeface="Arial" panose="020B0604020202020204" pitchFamily="34" charset="0"/>
                <a:cs typeface="Arial" panose="020B0604020202020204" pitchFamily="34" charset="0"/>
              </a:rPr>
              <a:t>complete the sample space diagram to show all the possible outcomes for both matches, </a:t>
            </a:r>
            <a:endParaRPr lang="en-US" sz="21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many possible outcomes are </a:t>
            </a:r>
            <a:r>
              <a:rPr lang="en-US" sz="2100" dirty="0" smtClean="0">
                <a:latin typeface="Arial" panose="020B0604020202020204" pitchFamily="34" charset="0"/>
                <a:cs typeface="Arial" panose="020B0604020202020204" pitchFamily="34" charset="0"/>
              </a:rPr>
              <a:t>there?</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probability that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Leah's </a:t>
            </a:r>
            <a:r>
              <a:rPr lang="en-US" sz="2100" dirty="0">
                <a:latin typeface="Arial" panose="020B0604020202020204" pitchFamily="34" charset="0"/>
                <a:cs typeface="Arial" panose="020B0604020202020204" pitchFamily="34" charset="0"/>
              </a:rPr>
              <a:t>team draw both of their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matches</a:t>
            </a:r>
            <a:r>
              <a:rPr lang="en-US" sz="2100" dirty="0">
                <a:latin typeface="Arial" panose="020B0604020202020204" pitchFamily="34" charset="0"/>
                <a:cs typeface="Arial" panose="020B0604020202020204" pitchFamily="34" charset="0"/>
              </a:rPr>
              <a:t>? </a:t>
            </a:r>
            <a:endParaRPr lang="en-US" sz="21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Write </a:t>
            </a:r>
            <a:r>
              <a:rPr lang="en-US" sz="2100" dirty="0">
                <a:latin typeface="Arial" panose="020B0604020202020204" pitchFamily="34" charset="0"/>
                <a:cs typeface="Arial" panose="020B0604020202020204" pitchFamily="34" charset="0"/>
              </a:rPr>
              <a:t>down the outcomes that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will </a:t>
            </a:r>
            <a:r>
              <a:rPr lang="en-US" sz="2100" dirty="0">
                <a:latin typeface="Arial" panose="020B0604020202020204" pitchFamily="34" charset="0"/>
                <a:cs typeface="Arial" panose="020B0604020202020204" pitchFamily="34" charset="0"/>
              </a:rPr>
              <a:t>give Leah's team at least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one </a:t>
            </a:r>
            <a:r>
              <a:rPr lang="en-US" sz="2100" dirty="0">
                <a:latin typeface="Arial" panose="020B0604020202020204" pitchFamily="34" charset="0"/>
                <a:cs typeface="Arial" panose="020B0604020202020204" pitchFamily="34" charset="0"/>
              </a:rPr>
              <a:t>win. </a:t>
            </a:r>
            <a:endParaRPr lang="en-US" sz="21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probability of the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team </a:t>
            </a:r>
            <a:r>
              <a:rPr lang="en-US" sz="2100" dirty="0">
                <a:latin typeface="Arial" panose="020B0604020202020204" pitchFamily="34" charset="0"/>
                <a:cs typeface="Arial" panose="020B0604020202020204" pitchFamily="34" charset="0"/>
              </a:rPr>
              <a:t>winning at least once?</a:t>
            </a:r>
          </a:p>
        </p:txBody>
      </p:sp>
      <p:sp>
        <p:nvSpPr>
          <p:cNvPr id="6" name="Rectangle 5"/>
          <p:cNvSpPr/>
          <p:nvPr/>
        </p:nvSpPr>
        <p:spPr>
          <a:xfrm flipH="1">
            <a:off x="4788024" y="1948770"/>
            <a:ext cx="4032448"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pt-BR" sz="2000" dirty="0">
                <a:solidFill>
                  <a:schemeClr val="tx1"/>
                </a:solidFill>
                <a:latin typeface="Arial" panose="020B0604020202020204" pitchFamily="34" charset="0"/>
                <a:cs typeface="Arial" panose="020B0604020202020204" pitchFamily="34" charset="0"/>
              </a:rPr>
              <a:t>P(S or E) = P(S) + P(E)</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
        <p:nvSpPr>
          <p:cNvPr id="7" name="Rectangle 6"/>
          <p:cNvSpPr/>
          <p:nvPr/>
        </p:nvSpPr>
        <p:spPr>
          <a:xfrm flipH="1">
            <a:off x="4788024" y="5877272"/>
            <a:ext cx="4032448"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‘Winning at least once’ means one or more then one win.</a:t>
            </a:r>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359897942"/>
              </p:ext>
            </p:extLst>
          </p:nvPr>
        </p:nvGraphicFramePr>
        <p:xfrm>
          <a:off x="4845701" y="3801576"/>
          <a:ext cx="3974772" cy="1931680"/>
        </p:xfrm>
        <a:graphic>
          <a:graphicData uri="http://schemas.openxmlformats.org/drawingml/2006/table">
            <a:tbl>
              <a:tblPr firstRow="1" bandRow="1">
                <a:tableStyleId>{5940675A-B579-460E-94D1-54222C63F5DA}</a:tableStyleId>
              </a:tblPr>
              <a:tblGrid>
                <a:gridCol w="475082"/>
                <a:gridCol w="885379"/>
                <a:gridCol w="871483"/>
                <a:gridCol w="885379"/>
                <a:gridCol w="857449"/>
              </a:tblGrid>
              <a:tr h="386336">
                <a:tc rowSpan="2" gridSpan="2">
                  <a:txBody>
                    <a:bodyPr/>
                    <a:lstStyle/>
                    <a:p>
                      <a:endParaRPr lang="en-US" sz="19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a:p>
                  </a:txBody>
                  <a:tcPr/>
                </a:tc>
                <a:tc gridSpan="3">
                  <a:txBody>
                    <a:bodyPr/>
                    <a:lstStyle/>
                    <a:p>
                      <a:pPr algn="ctr"/>
                      <a:r>
                        <a:rPr lang="en-US" sz="1900" b="1" dirty="0" smtClean="0">
                          <a:latin typeface="Arial" panose="020B0604020202020204" pitchFamily="34" charset="0"/>
                          <a:cs typeface="Arial" panose="020B0604020202020204" pitchFamily="34" charset="0"/>
                        </a:rPr>
                        <a:t>1</a:t>
                      </a:r>
                      <a:r>
                        <a:rPr lang="en-US" sz="1900" b="1" baseline="30000" dirty="0" smtClean="0">
                          <a:latin typeface="Arial" panose="020B0604020202020204" pitchFamily="34" charset="0"/>
                          <a:cs typeface="Arial" panose="020B0604020202020204" pitchFamily="34" charset="0"/>
                        </a:rPr>
                        <a:t>st</a:t>
                      </a:r>
                      <a:r>
                        <a:rPr lang="en-US" sz="1900" b="1" dirty="0" smtClean="0">
                          <a:latin typeface="Arial" panose="020B0604020202020204" pitchFamily="34" charset="0"/>
                          <a:cs typeface="Arial" panose="020B0604020202020204" pitchFamily="34" charset="0"/>
                        </a:rPr>
                        <a:t> match</a:t>
                      </a:r>
                      <a:endParaRPr lang="en-US" sz="19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hMerge="1">
                  <a:txBody>
                    <a:bodyPr/>
                    <a:lstStyle/>
                    <a:p>
                      <a:pPr algn="ctr"/>
                      <a:endParaRPr lang="en-US" sz="2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86336">
                <a:tc gridSpan="2" vMerge="1">
                  <a:txBody>
                    <a:bodyPr/>
                    <a:lstStyle/>
                    <a:p>
                      <a:endParaRPr lang="en-US"/>
                    </a:p>
                  </a:txBody>
                  <a:tcPr/>
                </a:tc>
                <a:tc hMerge="1" vMerge="1">
                  <a:txBody>
                    <a:bodyPr/>
                    <a:lstStyle/>
                    <a:p>
                      <a:endParaRPr lang="en-US"/>
                    </a:p>
                  </a:txBody>
                  <a:tcPr/>
                </a:tc>
                <a:tc>
                  <a:txBody>
                    <a:bodyPr/>
                    <a:lstStyle/>
                    <a:p>
                      <a:pPr algn="ctr"/>
                      <a:r>
                        <a:rPr lang="en-US" sz="1900" b="1" dirty="0" smtClean="0">
                          <a:latin typeface="Arial" panose="020B0604020202020204" pitchFamily="34" charset="0"/>
                          <a:cs typeface="Arial" panose="020B0604020202020204" pitchFamily="34" charset="0"/>
                        </a:rPr>
                        <a:t>Win</a:t>
                      </a:r>
                      <a:endParaRPr lang="en-US" sz="19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Draw</a:t>
                      </a:r>
                      <a:endParaRPr lang="en-US" sz="19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Lose</a:t>
                      </a:r>
                      <a:endParaRPr lang="en-US" sz="19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r>
              <a:tr h="386336">
                <a:tc rowSpan="3">
                  <a:txBody>
                    <a:bodyPr/>
                    <a:lstStyle/>
                    <a:p>
                      <a:r>
                        <a:rPr lang="en-US" sz="1800" b="1" dirty="0" smtClean="0">
                          <a:latin typeface="Arial" panose="020B0604020202020204" pitchFamily="34" charset="0"/>
                          <a:cs typeface="Arial" panose="020B0604020202020204" pitchFamily="34" charset="0"/>
                        </a:rPr>
                        <a:t>2</a:t>
                      </a:r>
                      <a:r>
                        <a:rPr lang="en-US" sz="1800" b="1" baseline="30000" dirty="0" smtClean="0">
                          <a:latin typeface="Arial" panose="020B0604020202020204" pitchFamily="34" charset="0"/>
                          <a:cs typeface="Arial" panose="020B0604020202020204" pitchFamily="34" charset="0"/>
                        </a:rPr>
                        <a:t>nd</a:t>
                      </a:r>
                      <a:r>
                        <a:rPr lang="en-US" sz="1800" b="1" dirty="0" smtClean="0">
                          <a:latin typeface="Arial" panose="020B0604020202020204" pitchFamily="34" charset="0"/>
                          <a:cs typeface="Arial" panose="020B0604020202020204" pitchFamily="34" charset="0"/>
                        </a:rPr>
                        <a:t> Match</a:t>
                      </a:r>
                      <a:endParaRPr lang="en-US" sz="1800" b="1" dirty="0">
                        <a:latin typeface="Arial" panose="020B0604020202020204" pitchFamily="34" charset="0"/>
                        <a:cs typeface="Arial" panose="020B0604020202020204" pitchFamily="34" charset="0"/>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TlToBr w="12700" cmpd="sng">
                      <a:noFill/>
                      <a:prstDash val="solid"/>
                    </a:lnTlToBr>
                    <a:lnBlToTr w="12700" cmpd="sng">
                      <a:noFill/>
                      <a:prstDash val="solid"/>
                    </a:lnBlToTr>
                    <a:solidFill>
                      <a:srgbClr val="B9CDE5"/>
                    </a:solidFill>
                  </a:tcPr>
                </a:tc>
                <a:tc>
                  <a:txBody>
                    <a:bodyPr/>
                    <a:lstStyle/>
                    <a:p>
                      <a:r>
                        <a:rPr lang="en-US" sz="1900" b="1" dirty="0" smtClean="0">
                          <a:latin typeface="Arial" panose="020B0604020202020204" pitchFamily="34" charset="0"/>
                          <a:cs typeface="Arial" panose="020B0604020202020204" pitchFamily="34" charset="0"/>
                        </a:rPr>
                        <a:t>Win</a:t>
                      </a:r>
                      <a:endParaRPr lang="en-US" sz="19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W, W</a:t>
                      </a:r>
                      <a:endParaRPr lang="en-US" sz="19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W, W</a:t>
                      </a:r>
                      <a:endParaRPr lang="en-US" sz="19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6336">
                <a:tc vMerge="1">
                  <a:txBody>
                    <a:bodyPr/>
                    <a:lstStyle/>
                    <a:p>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r>
                        <a:rPr lang="en-US" sz="1900" b="1" dirty="0" smtClean="0">
                          <a:latin typeface="Arial" panose="020B0604020202020204" pitchFamily="34" charset="0"/>
                          <a:cs typeface="Arial" panose="020B0604020202020204" pitchFamily="34" charset="0"/>
                        </a:rPr>
                        <a:t>Draw</a:t>
                      </a:r>
                      <a:endParaRPr lang="en-US" sz="1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86336">
                <a:tc vMerge="1">
                  <a:txBody>
                    <a:bodyPr/>
                    <a:lstStyle/>
                    <a:p>
                      <a:endParaRPr lang="en-US" sz="18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r>
                        <a:rPr lang="en-US" sz="1900" b="1" dirty="0" smtClean="0">
                          <a:latin typeface="Arial" panose="020B0604020202020204" pitchFamily="34" charset="0"/>
                          <a:cs typeface="Arial" panose="020B0604020202020204" pitchFamily="34" charset="0"/>
                        </a:rPr>
                        <a:t>Lose</a:t>
                      </a:r>
                      <a:endParaRPr lang="en-US" sz="19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900" dirty="0" smtClean="0">
                          <a:latin typeface="Arial" panose="020B0604020202020204" pitchFamily="34" charset="0"/>
                          <a:cs typeface="Arial" panose="020B0604020202020204" pitchFamily="34" charset="0"/>
                        </a:rPr>
                        <a:t>D, L</a:t>
                      </a: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9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3840" y="1154088"/>
            <a:ext cx="548640" cy="551592"/>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43840" y="2492896"/>
            <a:ext cx="548640" cy="548640"/>
          </a:xfrm>
          <a:prstGeom prst="rect">
            <a:avLst/>
          </a:prstGeom>
        </p:spPr>
      </p:pic>
    </p:spTree>
    <p:extLst>
      <p:ext uri="{BB962C8B-B14F-4D97-AF65-F5344CB8AC3E}">
        <p14:creationId xmlns:p14="http://schemas.microsoft.com/office/powerpoint/2010/main" val="2692690439"/>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328</a:t>
            </a:r>
            <a:endParaRPr lang="en-GB" sz="1400" b="1" dirty="0">
              <a:latin typeface="Calibri" panose="020F0502020204030204" pitchFamily="34" charset="0"/>
            </a:endParaRPr>
          </a:p>
        </p:txBody>
      </p:sp>
      <p:sp>
        <p:nvSpPr>
          <p:cNvPr id="18" name="Rectangle 17"/>
          <p:cNvSpPr/>
          <p:nvPr/>
        </p:nvSpPr>
        <p:spPr>
          <a:xfrm>
            <a:off x="238559" y="1196752"/>
            <a:ext cx="5269545" cy="5632311"/>
          </a:xfrm>
          <a:prstGeom prst="rect">
            <a:avLst/>
          </a:prstGeom>
        </p:spPr>
        <p:txBody>
          <a:bodyPr wrap="square">
            <a:spAutoFit/>
          </a:bodyPr>
          <a:lstStyle/>
          <a:p>
            <a:pPr marL="342900" indent="-342900">
              <a:buClr>
                <a:srgbClr val="C00000"/>
              </a:buClr>
              <a:buFont typeface="+mj-lt"/>
              <a:buAutoNum type="arabicPeriod" startAt="5"/>
              <a:tabLst>
                <a:tab pos="2743200" algn="l"/>
              </a:tabLst>
            </a:pPr>
            <a:r>
              <a:rPr lang="en-US" sz="2000" dirty="0">
                <a:latin typeface="Arial" panose="020B0604020202020204" pitchFamily="34" charset="0"/>
                <a:cs typeface="Arial" panose="020B0604020202020204" pitchFamily="34" charset="0"/>
              </a:rPr>
              <a:t>Brad spins these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two </a:t>
            </a:r>
            <a:r>
              <a:rPr lang="en-US" sz="2000" dirty="0">
                <a:latin typeface="Arial" panose="020B0604020202020204" pitchFamily="34" charset="0"/>
                <a:cs typeface="Arial" panose="020B0604020202020204" pitchFamily="34" charset="0"/>
              </a:rPr>
              <a:t>fair spinners</a:t>
            </a:r>
            <a:r>
              <a:rPr lang="en-US" sz="2000" dirty="0" smtClean="0">
                <a:latin typeface="Arial" panose="020B0604020202020204" pitchFamily="34" charset="0"/>
                <a:cs typeface="Arial" panose="020B0604020202020204" pitchFamily="34" charset="0"/>
              </a:rPr>
              <a:t>.</a:t>
            </a: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Draw a sample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space diagram to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show all the possible outcomes. How many are there?</a:t>
            </a: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probability of </a:t>
            </a:r>
            <a:endParaRPr lang="en-US" sz="2000" dirty="0" smtClean="0">
              <a:latin typeface="Arial" panose="020B0604020202020204" pitchFamily="34" charset="0"/>
              <a:cs typeface="Arial" panose="020B0604020202020204" pitchFamily="34" charset="0"/>
            </a:endParaRPr>
          </a:p>
          <a:p>
            <a:pPr marL="1143000" lvl="2" indent="-342900">
              <a:buClr>
                <a:srgbClr val="C00000"/>
              </a:buClr>
              <a:buFont typeface="+mj-lt"/>
              <a:buAutoNum type="romanLcPeriod"/>
              <a:tabLst>
                <a:tab pos="2743200" algn="l"/>
              </a:tabLs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3 </a:t>
            </a:r>
            <a:r>
              <a:rPr lang="en-US" sz="2000" dirty="0" smtClean="0">
                <a:latin typeface="Arial" panose="020B0604020202020204" pitchFamily="34" charset="0"/>
                <a:cs typeface="Arial" panose="020B0604020202020204" pitchFamily="34" charset="0"/>
              </a:rPr>
              <a:t>	</a:t>
            </a:r>
            <a:r>
              <a:rPr lang="en-US" sz="2000" dirty="0" smtClean="0">
                <a:solidFill>
                  <a:srgbClr val="C00000"/>
                </a:solidFill>
                <a:latin typeface="Arial" panose="020B0604020202020204" pitchFamily="34" charset="0"/>
                <a:cs typeface="Arial" panose="020B0604020202020204" pitchFamily="34" charset="0"/>
              </a:rPr>
              <a:t>ii.</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one number being </a:t>
            </a:r>
            <a:r>
              <a:rPr lang="en-US" sz="2000" dirty="0" smtClean="0">
                <a:latin typeface="Arial" panose="020B0604020202020204" pitchFamily="34" charset="0"/>
                <a:cs typeface="Arial" panose="020B0604020202020204" pitchFamily="34" charset="0"/>
              </a:rPr>
              <a:t>	   double </a:t>
            </a:r>
            <a:r>
              <a:rPr lang="en-US" sz="2000" dirty="0">
                <a:latin typeface="Arial" panose="020B0604020202020204" pitchFamily="34" charset="0"/>
                <a:cs typeface="Arial" panose="020B0604020202020204" pitchFamily="34" charset="0"/>
              </a:rPr>
              <a:t>the other.</a:t>
            </a:r>
          </a:p>
          <a:p>
            <a:pPr marL="685800" lvl="1" indent="-342900">
              <a:buClr>
                <a:srgbClr val="C00000"/>
              </a:buClr>
              <a:buFont typeface="+mj-lt"/>
              <a:buAutoNum type="alphaLcPeriod"/>
              <a:tabLst>
                <a:tab pos="2743200" algn="l"/>
              </a:tabLst>
            </a:pPr>
            <a:r>
              <a:rPr lang="en-US" sz="2000" dirty="0">
                <a:latin typeface="Arial" panose="020B0604020202020204" pitchFamily="34" charset="0"/>
                <a:cs typeface="Arial" panose="020B0604020202020204" pitchFamily="34" charset="0"/>
              </a:rPr>
              <a:t>Which is more likely: two even numbers or two odd numbers? Brad spins the two spinners and adds the two numbers together.</a:t>
            </a:r>
          </a:p>
          <a:p>
            <a:pPr marL="685800" lvl="1" indent="-342900">
              <a:buClr>
                <a:srgbClr val="C00000"/>
              </a:buClr>
              <a:buFont typeface="+mj-lt"/>
              <a:buAutoNum type="alphaLcPeriod"/>
              <a:tabLst>
                <a:tab pos="2743200" algn="l"/>
              </a:tabLst>
            </a:pPr>
            <a:r>
              <a:rPr lang="en-US" sz="2000" dirty="0">
                <a:latin typeface="Arial" panose="020B0604020202020204" pitchFamily="34" charset="0"/>
                <a:cs typeface="Arial" panose="020B0604020202020204" pitchFamily="34" charset="0"/>
              </a:rPr>
              <a:t>Draw a new sample space diagram to show the scores,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Which </a:t>
            </a:r>
            <a:r>
              <a:rPr lang="en-US" sz="2000" dirty="0">
                <a:latin typeface="Arial" panose="020B0604020202020204" pitchFamily="34" charset="0"/>
                <a:cs typeface="Arial" panose="020B0604020202020204" pitchFamily="34" charset="0"/>
              </a:rPr>
              <a:t>score is most likely?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is the probability of scoring at least 6?</a:t>
            </a:r>
          </a:p>
        </p:txBody>
      </p:sp>
      <p:sp>
        <p:nvSpPr>
          <p:cNvPr id="7" name="Rectangle 6"/>
          <p:cNvSpPr/>
          <p:nvPr/>
        </p:nvSpPr>
        <p:spPr>
          <a:xfrm flipH="1">
            <a:off x="5565344" y="4349134"/>
            <a:ext cx="3183120"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Q5a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‘Put spinner A on the horizontal axis and spinner B on the vertical axis.</a:t>
            </a: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77580" y="1268760"/>
            <a:ext cx="2304256" cy="1224136"/>
          </a:xfrm>
          <a:prstGeom prst="rect">
            <a:avLst/>
          </a:prstGeom>
        </p:spPr>
      </p:pic>
      <p:sp>
        <p:nvSpPr>
          <p:cNvPr id="11" name="Rectangle 10"/>
          <p:cNvSpPr/>
          <p:nvPr/>
        </p:nvSpPr>
        <p:spPr>
          <a:xfrm flipH="1">
            <a:off x="5565344" y="5397023"/>
            <a:ext cx="3183120"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Q5c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a:t>
            </a:r>
            <a:r>
              <a:rPr lang="en-US" dirty="0" smtClean="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Use the same axes as in part a. For the result 1,2, the score is 1 + 2 = 3.</a:t>
            </a:r>
          </a:p>
        </p:txBody>
      </p:sp>
    </p:spTree>
    <p:extLst>
      <p:ext uri="{BB962C8B-B14F-4D97-AF65-F5344CB8AC3E}">
        <p14:creationId xmlns:p14="http://schemas.microsoft.com/office/powerpoint/2010/main" val="2689786246"/>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329</a:t>
            </a:r>
            <a:endParaRPr lang="en-GB" sz="1400" b="1" dirty="0">
              <a:latin typeface="Calibri" panose="020F0502020204030204" pitchFamily="34" charset="0"/>
            </a:endParaRPr>
          </a:p>
        </p:txBody>
      </p:sp>
      <p:sp>
        <p:nvSpPr>
          <p:cNvPr id="18" name="Rectangle 17"/>
          <p:cNvSpPr/>
          <p:nvPr/>
        </p:nvSpPr>
        <p:spPr>
          <a:xfrm>
            <a:off x="238559" y="1196752"/>
            <a:ext cx="5269545" cy="5386090"/>
          </a:xfrm>
          <a:prstGeom prst="rect">
            <a:avLst/>
          </a:prstGeom>
        </p:spPr>
        <p:txBody>
          <a:bodyPr wrap="square">
            <a:spAutoFit/>
          </a:bodyPr>
          <a:lstStyle/>
          <a:p>
            <a:pPr marL="457200" indent="-457200">
              <a:buClr>
                <a:srgbClr val="C00000"/>
              </a:buClr>
              <a:buFont typeface="+mj-lt"/>
              <a:buAutoNum type="arabicPeriod" startAt="6"/>
              <a:tabLst>
                <a:tab pos="2743200" algn="l"/>
              </a:tabLst>
            </a:pPr>
            <a:r>
              <a:rPr lang="en-US" sz="2200" dirty="0">
                <a:latin typeface="Arial" panose="020B0604020202020204" pitchFamily="34" charset="0"/>
                <a:cs typeface="Arial" panose="020B0604020202020204" pitchFamily="34" charset="0"/>
              </a:rPr>
              <a:t>Mohammed surveyed the students in his year group to see who had school dinners and who had a packed lunch. The two-way </a:t>
            </a:r>
            <a:r>
              <a:rPr lang="en-US" sz="2200" dirty="0" smtClean="0">
                <a:latin typeface="Arial" panose="020B0604020202020204" pitchFamily="34" charset="0"/>
                <a:cs typeface="Arial" panose="020B0604020202020204" pitchFamily="34" charset="0"/>
              </a:rPr>
              <a:t>table </a:t>
            </a:r>
            <a:r>
              <a:rPr lang="en-US" sz="2200" dirty="0">
                <a:latin typeface="Arial" panose="020B0604020202020204" pitchFamily="34" charset="0"/>
                <a:cs typeface="Arial" panose="020B0604020202020204" pitchFamily="34" charset="0"/>
              </a:rPr>
              <a:t>shows his results</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female students are there?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A </a:t>
            </a:r>
            <a:r>
              <a:rPr lang="en-US" sz="2200" dirty="0">
                <a:latin typeface="Arial" panose="020B0604020202020204" pitchFamily="34" charset="0"/>
                <a:cs typeface="Arial" panose="020B0604020202020204" pitchFamily="34" charset="0"/>
              </a:rPr>
              <a:t>student is chosen at random. Given that the student is female, work out the probability that the student has a packed lunch.</a:t>
            </a:r>
          </a:p>
        </p:txBody>
      </p:sp>
      <p:graphicFrame>
        <p:nvGraphicFramePr>
          <p:cNvPr id="9" name="Table 8"/>
          <p:cNvGraphicFramePr>
            <a:graphicFrameLocks noGrp="1"/>
          </p:cNvGraphicFramePr>
          <p:nvPr>
            <p:extLst>
              <p:ext uri="{D42A27DB-BD31-4B8C-83A1-F6EECF244321}">
                <p14:modId xmlns:p14="http://schemas.microsoft.com/office/powerpoint/2010/main" val="94902507"/>
              </p:ext>
            </p:extLst>
          </p:nvPr>
        </p:nvGraphicFramePr>
        <p:xfrm>
          <a:off x="238560" y="2996952"/>
          <a:ext cx="5227828" cy="1402080"/>
        </p:xfrm>
        <a:graphic>
          <a:graphicData uri="http://schemas.openxmlformats.org/drawingml/2006/table">
            <a:tbl>
              <a:tblPr firstRow="1" bandRow="1">
                <a:tableStyleId>{5940675A-B579-460E-94D1-54222C63F5DA}</a:tableStyleId>
              </a:tblPr>
              <a:tblGrid>
                <a:gridCol w="1033780"/>
                <a:gridCol w="1708468"/>
                <a:gridCol w="1710055"/>
                <a:gridCol w="775525"/>
              </a:tblGrid>
              <a:tr h="264702">
                <a:tc>
                  <a:txBody>
                    <a:bodyPr/>
                    <a:lstStyle/>
                    <a:p>
                      <a:endParaRPr lang="en-US" sz="17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b="1" dirty="0" smtClean="0">
                          <a:latin typeface="Arial" panose="020B0604020202020204" pitchFamily="34" charset="0"/>
                          <a:cs typeface="Arial" panose="020B0604020202020204" pitchFamily="34" charset="0"/>
                        </a:rPr>
                        <a:t>School Dinner</a:t>
                      </a:r>
                      <a:endParaRPr lang="en-US" sz="17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b="1" dirty="0" smtClean="0">
                          <a:latin typeface="Arial" panose="020B0604020202020204" pitchFamily="34" charset="0"/>
                          <a:cs typeface="Arial" panose="020B0604020202020204" pitchFamily="34" charset="0"/>
                        </a:rPr>
                        <a:t>Packed Lunch</a:t>
                      </a:r>
                      <a:endParaRPr lang="en-US" sz="17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b="1" dirty="0" smtClean="0">
                          <a:latin typeface="Arial" panose="020B0604020202020204" pitchFamily="34" charset="0"/>
                          <a:cs typeface="Arial" panose="020B0604020202020204" pitchFamily="34" charset="0"/>
                        </a:rPr>
                        <a:t>Total</a:t>
                      </a:r>
                      <a:endParaRPr lang="en-US" sz="17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264702">
                <a:tc>
                  <a:txBody>
                    <a:bodyPr/>
                    <a:lstStyle/>
                    <a:p>
                      <a:r>
                        <a:rPr lang="en-US" sz="1700" b="1" dirty="0" smtClean="0">
                          <a:latin typeface="Arial" panose="020B0604020202020204" pitchFamily="34" charset="0"/>
                          <a:cs typeface="Arial" panose="020B0604020202020204" pitchFamily="34" charset="0"/>
                        </a:rPr>
                        <a:t>Male</a:t>
                      </a:r>
                      <a:endParaRPr lang="en-US" sz="17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700" dirty="0" smtClean="0">
                          <a:latin typeface="Arial" panose="020B0604020202020204" pitchFamily="34" charset="0"/>
                          <a:cs typeface="Arial" panose="020B0604020202020204" pitchFamily="34" charset="0"/>
                        </a:rPr>
                        <a:t>27</a:t>
                      </a:r>
                      <a:endParaRPr lang="en-US" sz="17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46</a:t>
                      </a:r>
                      <a:endParaRPr lang="en-US" sz="17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700" dirty="0" smtClean="0">
                          <a:latin typeface="Arial" panose="020B0604020202020204" pitchFamily="34" charset="0"/>
                          <a:cs typeface="Arial" panose="020B0604020202020204" pitchFamily="34" charset="0"/>
                        </a:rPr>
                        <a:t>73</a:t>
                      </a:r>
                      <a:endParaRPr lang="en-US" sz="17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702">
                <a:tc>
                  <a:txBody>
                    <a:bodyPr/>
                    <a:lstStyle/>
                    <a:p>
                      <a:r>
                        <a:rPr lang="en-US" sz="1700" b="1" dirty="0" smtClean="0">
                          <a:latin typeface="Arial" panose="020B0604020202020204" pitchFamily="34" charset="0"/>
                          <a:cs typeface="Arial" panose="020B0604020202020204" pitchFamily="34" charset="0"/>
                        </a:rPr>
                        <a:t>Female</a:t>
                      </a:r>
                      <a:endParaRPr lang="en-US" sz="17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700" dirty="0" smtClean="0">
                          <a:latin typeface="Arial" panose="020B0604020202020204" pitchFamily="34" charset="0"/>
                          <a:cs typeface="Arial" panose="020B0604020202020204" pitchFamily="34" charset="0"/>
                        </a:rPr>
                        <a:t>36</a:t>
                      </a:r>
                      <a:endParaRPr lang="en-US" sz="17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41</a:t>
                      </a:r>
                      <a:endParaRPr lang="en-US" sz="17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700" dirty="0" smtClean="0">
                          <a:latin typeface="Arial" panose="020B0604020202020204" pitchFamily="34" charset="0"/>
                          <a:cs typeface="Arial" panose="020B0604020202020204" pitchFamily="34" charset="0"/>
                        </a:rPr>
                        <a:t>77</a:t>
                      </a:r>
                      <a:endParaRPr lang="en-US" sz="17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4702">
                <a:tc>
                  <a:txBody>
                    <a:bodyPr/>
                    <a:lstStyle/>
                    <a:p>
                      <a:r>
                        <a:rPr lang="en-US" sz="1700" b="1" dirty="0" smtClean="0">
                          <a:latin typeface="Arial" panose="020B0604020202020204" pitchFamily="34" charset="0"/>
                          <a:cs typeface="Arial" panose="020B0604020202020204" pitchFamily="34" charset="0"/>
                        </a:rPr>
                        <a:t>Total</a:t>
                      </a:r>
                      <a:endParaRPr lang="en-US" sz="17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solidFill>
                      <a:srgbClr val="B9CDE5"/>
                    </a:solidFill>
                  </a:tcPr>
                </a:tc>
                <a:tc>
                  <a:txBody>
                    <a:bodyPr/>
                    <a:lstStyle/>
                    <a:p>
                      <a:pPr algn="ctr"/>
                      <a:r>
                        <a:rPr lang="en-US" sz="1700" dirty="0" smtClean="0">
                          <a:latin typeface="Arial" panose="020B0604020202020204" pitchFamily="34" charset="0"/>
                          <a:cs typeface="Arial" panose="020B0604020202020204" pitchFamily="34" charset="0"/>
                        </a:rPr>
                        <a:t>63</a:t>
                      </a:r>
                      <a:endParaRPr lang="en-US" sz="17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700" dirty="0" smtClean="0">
                          <a:latin typeface="Arial" panose="020B0604020202020204" pitchFamily="34" charset="0"/>
                          <a:cs typeface="Arial" panose="020B0604020202020204" pitchFamily="34" charset="0"/>
                        </a:rPr>
                        <a:t>87</a:t>
                      </a:r>
                      <a:endParaRPr lang="en-US" sz="17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en-US" sz="1700" dirty="0" smtClean="0">
                          <a:latin typeface="Arial" panose="020B0604020202020204" pitchFamily="34" charset="0"/>
                          <a:cs typeface="Arial" panose="020B0604020202020204" pitchFamily="34" charset="0"/>
                        </a:rPr>
                        <a:t>150</a:t>
                      </a:r>
                      <a:endParaRPr lang="en-US" sz="17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tcPr>
                </a:tc>
              </a:tr>
            </a:tbl>
          </a:graphicData>
        </a:graphic>
      </p:graphicFrame>
      <p:sp>
        <p:nvSpPr>
          <p:cNvPr id="12" name="Rectangle 11"/>
          <p:cNvSpPr/>
          <p:nvPr/>
        </p:nvSpPr>
        <p:spPr>
          <a:xfrm flipH="1">
            <a:off x="5564197" y="5589240"/>
            <a:ext cx="3214951"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Q6b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What fraction of females have packed lunches?</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74259693"/>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329</a:t>
            </a:r>
            <a:endParaRPr lang="en-GB" sz="1400" b="1" dirty="0">
              <a:latin typeface="Calibri" panose="020F0502020204030204" pitchFamily="34" charset="0"/>
            </a:endParaRPr>
          </a:p>
        </p:txBody>
      </p:sp>
      <p:sp>
        <p:nvSpPr>
          <p:cNvPr id="18" name="Rectangle 17"/>
          <p:cNvSpPr/>
          <p:nvPr/>
        </p:nvSpPr>
        <p:spPr>
          <a:xfrm>
            <a:off x="238559" y="1196752"/>
            <a:ext cx="5269545" cy="5262979"/>
          </a:xfrm>
          <a:prstGeom prst="rect">
            <a:avLst/>
          </a:prstGeom>
        </p:spPr>
        <p:txBody>
          <a:bodyPr wrap="square">
            <a:spAutoFit/>
          </a:bodyPr>
          <a:lstStyle/>
          <a:p>
            <a:pPr marL="342900" indent="-342900">
              <a:buClr>
                <a:srgbClr val="C00000"/>
              </a:buClr>
              <a:buFont typeface="+mj-lt"/>
              <a:buAutoNum type="arabicPeriod" startAt="7"/>
              <a:tabLst>
                <a:tab pos="2743200" algn="l"/>
              </a:tabLst>
            </a:pPr>
            <a:r>
              <a:rPr lang="en-US" sz="2100" dirty="0">
                <a:latin typeface="Arial" panose="020B0604020202020204" pitchFamily="34" charset="0"/>
                <a:cs typeface="Arial" panose="020B0604020202020204" pitchFamily="34" charset="0"/>
              </a:rPr>
              <a:t>A pack of cards is numbered from 1 to </a:t>
            </a:r>
            <a:r>
              <a:rPr lang="en-US" sz="2100" dirty="0" smtClean="0">
                <a:latin typeface="Arial" panose="020B0604020202020204" pitchFamily="34" charset="0"/>
                <a:cs typeface="Arial" panose="020B0604020202020204" pitchFamily="34" charset="0"/>
              </a:rPr>
              <a:t>20.</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For </a:t>
            </a:r>
            <a:r>
              <a:rPr lang="en-US" sz="2100" dirty="0">
                <a:latin typeface="Arial" panose="020B0604020202020204" pitchFamily="34" charset="0"/>
                <a:cs typeface="Arial" panose="020B0604020202020204" pitchFamily="34" charset="0"/>
              </a:rPr>
              <a:t>each of the questions, state if you need to add or multiply the probabilities, </a:t>
            </a:r>
            <a:endParaRPr lang="en-US" sz="21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Two </a:t>
            </a:r>
            <a:r>
              <a:rPr lang="en-US" sz="2100" dirty="0">
                <a:latin typeface="Arial" panose="020B0604020202020204" pitchFamily="34" charset="0"/>
                <a:cs typeface="Arial" panose="020B0604020202020204" pitchFamily="34" charset="0"/>
              </a:rPr>
              <a:t>cards are chosen at random. Work out the probability of choosing an even number and an odd number, </a:t>
            </a:r>
            <a:endParaRPr lang="en-US" sz="21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A </a:t>
            </a:r>
            <a:r>
              <a:rPr lang="en-US" sz="2100" dirty="0">
                <a:latin typeface="Arial" panose="020B0604020202020204" pitchFamily="34" charset="0"/>
                <a:cs typeface="Arial" panose="020B0604020202020204" pitchFamily="34" charset="0"/>
              </a:rPr>
              <a:t>card is chosen at random. Workout the probability of choosing a multiple of 5 </a:t>
            </a:r>
            <a:r>
              <a:rPr lang="en-US" sz="2100" dirty="0" smtClean="0">
                <a:latin typeface="Arial" panose="020B0604020202020204" pitchFamily="34" charset="0"/>
                <a:cs typeface="Arial" panose="020B0604020202020204" pitchFamily="34" charset="0"/>
              </a:rPr>
              <a:t>or a </a:t>
            </a:r>
            <a:r>
              <a:rPr lang="en-US" sz="2100" dirty="0">
                <a:latin typeface="Arial" panose="020B0604020202020204" pitchFamily="34" charset="0"/>
                <a:cs typeface="Arial" panose="020B0604020202020204" pitchFamily="34" charset="0"/>
              </a:rPr>
              <a:t>multiple of 9.</a:t>
            </a: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Two </a:t>
            </a:r>
            <a:r>
              <a:rPr lang="en-US" sz="2100" dirty="0">
                <a:latin typeface="Arial" panose="020B0604020202020204" pitchFamily="34" charset="0"/>
                <a:cs typeface="Arial" panose="020B0604020202020204" pitchFamily="34" charset="0"/>
              </a:rPr>
              <a:t>cards are chosen at random. Work out the probability of choosing two prime numbers.</a:t>
            </a:r>
          </a:p>
          <a:p>
            <a:pPr marL="685800" lvl="1" indent="-34290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Two </a:t>
            </a:r>
            <a:r>
              <a:rPr lang="en-US" sz="2100" dirty="0">
                <a:latin typeface="Arial" panose="020B0604020202020204" pitchFamily="34" charset="0"/>
                <a:cs typeface="Arial" panose="020B0604020202020204" pitchFamily="34" charset="0"/>
              </a:rPr>
              <a:t>cards are chosen at random. Work out the probability of choosing two multiples of 3.</a:t>
            </a:r>
          </a:p>
        </p:txBody>
      </p:sp>
      <p:sp>
        <p:nvSpPr>
          <p:cNvPr id="12" name="Rectangle 11"/>
          <p:cNvSpPr/>
          <p:nvPr/>
        </p:nvSpPr>
        <p:spPr>
          <a:xfrm flipH="1">
            <a:off x="5564197" y="5589240"/>
            <a:ext cx="3214951"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P(A or B) = P(A) + P(B) P(A and B) = P(A) * P(B)</a:t>
            </a:r>
          </a:p>
        </p:txBody>
      </p:sp>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131626571"/>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329</a:t>
            </a:r>
            <a:endParaRPr lang="en-GB" sz="1400" b="1" dirty="0">
              <a:latin typeface="Calibri" panose="020F0502020204030204" pitchFamily="34" charset="0"/>
            </a:endParaRPr>
          </a:p>
        </p:txBody>
      </p:sp>
      <p:sp>
        <p:nvSpPr>
          <p:cNvPr id="18" name="Rectangle 17"/>
          <p:cNvSpPr/>
          <p:nvPr/>
        </p:nvSpPr>
        <p:spPr>
          <a:xfrm>
            <a:off x="238559" y="1196752"/>
            <a:ext cx="5269545" cy="4093428"/>
          </a:xfrm>
          <a:prstGeom prst="rect">
            <a:avLst/>
          </a:prstGeom>
        </p:spPr>
        <p:txBody>
          <a:bodyPr wrap="square">
            <a:spAutoFit/>
          </a:bodyPr>
          <a:lstStyle/>
          <a:p>
            <a:pPr>
              <a:buClr>
                <a:srgbClr val="C00000"/>
              </a:buClr>
              <a:tabLst>
                <a:tab pos="2743200" algn="l"/>
              </a:tabLst>
            </a:pPr>
            <a:r>
              <a:rPr lang="en-US" sz="2000" b="1" dirty="0">
                <a:solidFill>
                  <a:srgbClr val="C00000"/>
                </a:solidFill>
                <a:latin typeface="Arial" panose="020B0604020202020204" pitchFamily="34" charset="0"/>
                <a:cs typeface="Arial" panose="020B0604020202020204" pitchFamily="34" charset="0"/>
              </a:rPr>
              <a:t>Experimental probability</a:t>
            </a:r>
          </a:p>
          <a:p>
            <a:pPr marL="457200" indent="-457200">
              <a:buClr>
                <a:srgbClr val="C00000"/>
              </a:buClr>
              <a:buFont typeface="+mj-lt"/>
              <a:buAutoNum type="arabicPeriod"/>
              <a:tabLst>
                <a:tab pos="2743200" algn="l"/>
              </a:tabLst>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machine used to pack crisps had 200 bags tested for weight. 10 of the bags were underweight, </a:t>
            </a:r>
            <a:endParaRPr lang="en-US" sz="20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the probability that the next bag of crisps from the machine is underweight, </a:t>
            </a:r>
            <a:endParaRPr lang="en-US" sz="20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machine packs 500 </a:t>
            </a:r>
            <a:r>
              <a:rPr lang="en-US" sz="2000" dirty="0" smtClean="0">
                <a:latin typeface="Arial" panose="020B0604020202020204" pitchFamily="34" charset="0"/>
                <a:cs typeface="Arial" panose="020B0604020202020204" pitchFamily="34" charset="0"/>
              </a:rPr>
              <a:t>bags.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would you expect to be underweight? </a:t>
            </a:r>
            <a:endParaRPr lang="en-US" sz="20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machine packs 720 bags. How many would you expect to be underweight?</a:t>
            </a:r>
          </a:p>
        </p:txBody>
      </p:sp>
      <p:sp>
        <p:nvSpPr>
          <p:cNvPr id="12" name="Rectangle 11"/>
          <p:cNvSpPr/>
          <p:nvPr/>
        </p:nvSpPr>
        <p:spPr>
          <a:xfrm flipH="1">
            <a:off x="194399" y="5273913"/>
            <a:ext cx="5287268"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It is an 'estimate' because it is not theoretical probability</a:t>
            </a:r>
            <a:r>
              <a:rPr lang="en-US" sz="2000" dirty="0" smtClean="0">
                <a:solidFill>
                  <a:schemeClr val="tx1"/>
                </a:solidFill>
                <a:latin typeface="Arial" panose="020B0604020202020204" pitchFamily="34" charset="0"/>
                <a:cs typeface="Arial" panose="020B0604020202020204" pitchFamily="34" charset="0"/>
              </a:rPr>
              <a:t>. 'Estimate</a:t>
            </a:r>
            <a:r>
              <a:rPr lang="en-US" sz="2000" dirty="0">
                <a:solidFill>
                  <a:schemeClr val="tx1"/>
                </a:solidFill>
                <a:latin typeface="Arial" panose="020B0604020202020204" pitchFamily="34" charset="0"/>
                <a:cs typeface="Arial" panose="020B0604020202020204" pitchFamily="34" charset="0"/>
              </a:rPr>
              <a:t>' does not mean 'take a guess', it means use the information given.</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sp>
        <p:nvSpPr>
          <p:cNvPr id="8" name="Rectangle 7"/>
          <p:cNvSpPr/>
          <p:nvPr/>
        </p:nvSpPr>
        <p:spPr>
          <a:xfrm flipH="1">
            <a:off x="5574060" y="5581689"/>
            <a:ext cx="3221780"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Use your answer to part a to help you.</a:t>
            </a:r>
          </a:p>
        </p:txBody>
      </p:sp>
    </p:spTree>
    <p:extLst>
      <p:ext uri="{BB962C8B-B14F-4D97-AF65-F5344CB8AC3E}">
        <p14:creationId xmlns:p14="http://schemas.microsoft.com/office/powerpoint/2010/main" val="714772144"/>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10 </a:t>
            </a:r>
            <a:r>
              <a:rPr lang="en-GB" sz="4000" dirty="0"/>
              <a:t>– </a:t>
            </a:r>
            <a:r>
              <a:rPr lang="en-US" sz="4000" dirty="0" smtClean="0"/>
              <a:t>Strengthen</a:t>
            </a:r>
            <a:endParaRPr lang="en-GB" sz="36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329</a:t>
            </a:r>
            <a:endParaRPr lang="en-GB" sz="1400" b="1" dirty="0">
              <a:latin typeface="Calibri" panose="020F0502020204030204" pitchFamily="34" charset="0"/>
            </a:endParaRPr>
          </a:p>
        </p:txBody>
      </p:sp>
      <p:sp>
        <p:nvSpPr>
          <p:cNvPr id="18" name="Rectangle 17"/>
          <p:cNvSpPr/>
          <p:nvPr/>
        </p:nvSpPr>
        <p:spPr>
          <a:xfrm>
            <a:off x="238559" y="1196752"/>
            <a:ext cx="5269545" cy="5324535"/>
          </a:xfrm>
          <a:prstGeom prst="rect">
            <a:avLst/>
          </a:prstGeom>
        </p:spPr>
        <p:txBody>
          <a:bodyPr wrap="square">
            <a:spAutoFit/>
          </a:bodyPr>
          <a:lstStyle/>
          <a:p>
            <a:pPr marL="457200" indent="-457200">
              <a:buClr>
                <a:srgbClr val="C00000"/>
              </a:buClr>
              <a:buFont typeface="+mj-lt"/>
              <a:buAutoNum type="arabicPeriod" startAt="2"/>
              <a:tabLst>
                <a:tab pos="2743200" algn="l"/>
              </a:tabLst>
            </a:pPr>
            <a:r>
              <a:rPr lang="en-US" sz="2000" dirty="0" smtClean="0">
                <a:latin typeface="Arial" panose="020B0604020202020204" pitchFamily="34" charset="0"/>
                <a:cs typeface="Arial" panose="020B0604020202020204" pitchFamily="34" charset="0"/>
              </a:rPr>
              <a:t>Dylan </a:t>
            </a:r>
            <a:r>
              <a:rPr lang="en-US" sz="2000" dirty="0">
                <a:latin typeface="Arial" panose="020B0604020202020204" pitchFamily="34" charset="0"/>
                <a:cs typeface="Arial" panose="020B0604020202020204" pitchFamily="34" charset="0"/>
              </a:rPr>
              <a:t>makes a six-sided spinner. He spins it 180 times and gets 15 threes.</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threes would you expect in 180 spins of a fair spinner?</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Do </a:t>
            </a:r>
            <a:r>
              <a:rPr lang="en-US" sz="2000" dirty="0">
                <a:latin typeface="Arial" panose="020B0604020202020204" pitchFamily="34" charset="0"/>
                <a:cs typeface="Arial" panose="020B0604020202020204" pitchFamily="34" charset="0"/>
              </a:rPr>
              <a:t>you think Dylan's spinner is fair? Explain.</a:t>
            </a:r>
          </a:p>
          <a:p>
            <a:pPr marL="457200" indent="-457200">
              <a:buClr>
                <a:srgbClr val="C00000"/>
              </a:buClr>
              <a:buFont typeface="+mj-lt"/>
              <a:buAutoNum type="arabicPeriod" startAt="2"/>
              <a:tabLst>
                <a:tab pos="2743200" algn="l"/>
              </a:tabLst>
            </a:pPr>
            <a:r>
              <a:rPr lang="en-US" sz="2000" dirty="0" smtClean="0">
                <a:latin typeface="Arial" panose="020B0604020202020204" pitchFamily="34" charset="0"/>
                <a:cs typeface="Arial" panose="020B0604020202020204" pitchFamily="34" charset="0"/>
              </a:rPr>
              <a:t>Megan </a:t>
            </a:r>
            <a:r>
              <a:rPr lang="en-US" sz="2000" dirty="0">
                <a:latin typeface="Arial" panose="020B0604020202020204" pitchFamily="34" charset="0"/>
                <a:cs typeface="Arial" panose="020B0604020202020204" pitchFamily="34" charset="0"/>
              </a:rPr>
              <a:t>spun a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spinner 80 </a:t>
            </a:r>
            <a:r>
              <a:rPr lang="en-US" sz="2000" dirty="0">
                <a:latin typeface="Arial" panose="020B0604020202020204" pitchFamily="34" charset="0"/>
                <a:cs typeface="Arial" panose="020B0604020202020204" pitchFamily="34" charset="0"/>
              </a:rPr>
              <a:t>times.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table </a:t>
            </a:r>
            <a:r>
              <a:rPr lang="en-US" sz="2000" dirty="0" smtClean="0">
                <a:latin typeface="Arial" panose="020B0604020202020204" pitchFamily="34" charset="0"/>
                <a:cs typeface="Arial" panose="020B0604020202020204" pitchFamily="34" charset="0"/>
              </a:rPr>
              <a:t>shows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her </a:t>
            </a:r>
            <a:r>
              <a:rPr lang="en-US" sz="2000" dirty="0">
                <a:latin typeface="Arial" panose="020B0604020202020204" pitchFamily="34" charset="0"/>
                <a:cs typeface="Arial" panose="020B0604020202020204" pitchFamily="34" charset="0"/>
              </a:rPr>
              <a:t>results</a:t>
            </a:r>
            <a:r>
              <a:rPr lang="en-US" sz="2000" dirty="0" smtClean="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2743200" algn="l"/>
              </a:tabLst>
            </a:pPr>
            <a:r>
              <a:rPr lang="en-US" sz="2000" dirty="0">
                <a:latin typeface="Arial" panose="020B0604020202020204" pitchFamily="34" charset="0"/>
                <a:cs typeface="Arial" panose="020B0604020202020204" pitchFamily="34" charset="0"/>
              </a:rPr>
              <a:t>Estimate 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probabilities </a:t>
            </a:r>
            <a:r>
              <a:rPr lang="en-US" sz="2000" dirty="0">
                <a:latin typeface="Arial" panose="020B0604020202020204" pitchFamily="34" charset="0"/>
                <a:cs typeface="Arial" panose="020B0604020202020204" pitchFamily="34" charset="0"/>
              </a:rPr>
              <a:t>for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each </a:t>
            </a:r>
            <a:r>
              <a:rPr lang="en-US" sz="2000" dirty="0">
                <a:latin typeface="Arial" panose="020B0604020202020204" pitchFamily="34" charset="0"/>
                <a:cs typeface="Arial" panose="020B0604020202020204" pitchFamily="34" charset="0"/>
              </a:rPr>
              <a:t>of the five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outcomes</a:t>
            </a:r>
            <a:r>
              <a:rPr lang="en-US" sz="2000" dirty="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Megan </a:t>
            </a:r>
            <a:r>
              <a:rPr lang="en-US" sz="2000" dirty="0">
                <a:latin typeface="Arial" panose="020B0604020202020204" pitchFamily="34" charset="0"/>
                <a:cs typeface="Arial" panose="020B0604020202020204" pitchFamily="34" charset="0"/>
              </a:rPr>
              <a:t>spun the spinner another 150 times. How many times would you expect it to land on 1?</a:t>
            </a:r>
          </a:p>
        </p:txBody>
      </p:sp>
      <p:sp>
        <p:nvSpPr>
          <p:cNvPr id="12" name="Rectangle 11"/>
          <p:cNvSpPr/>
          <p:nvPr/>
        </p:nvSpPr>
        <p:spPr>
          <a:xfrm flipH="1">
            <a:off x="5580112" y="5551314"/>
            <a:ext cx="3211902"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Is </a:t>
            </a:r>
            <a:r>
              <a:rPr lang="en-US" sz="2000" dirty="0">
                <a:solidFill>
                  <a:schemeClr val="tx1"/>
                </a:solidFill>
                <a:latin typeface="Arial" panose="020B0604020202020204" pitchFamily="34" charset="0"/>
                <a:cs typeface="Arial" panose="020B0604020202020204" pitchFamily="34" charset="0"/>
              </a:rPr>
              <a:t>the expected number close to the actual number?</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3140968"/>
            <a:ext cx="548640" cy="548640"/>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03485" y="1268760"/>
            <a:ext cx="548640" cy="5486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750017900"/>
              </p:ext>
            </p:extLst>
          </p:nvPr>
        </p:nvGraphicFramePr>
        <p:xfrm>
          <a:off x="3106916" y="3140576"/>
          <a:ext cx="2329180" cy="2194560"/>
        </p:xfrm>
        <a:graphic>
          <a:graphicData uri="http://schemas.openxmlformats.org/drawingml/2006/table">
            <a:tbl>
              <a:tblPr firstRow="1" bandRow="1">
                <a:tableStyleId>{5940675A-B579-460E-94D1-54222C63F5DA}</a:tableStyleId>
              </a:tblPr>
              <a:tblGrid>
                <a:gridCol w="1018540"/>
                <a:gridCol w="1310640"/>
              </a:tblGrid>
              <a:tr h="313628">
                <a:tc>
                  <a:txBody>
                    <a:bodyPr/>
                    <a:lstStyle/>
                    <a:p>
                      <a:pPr algn="ctr"/>
                      <a:r>
                        <a:rPr lang="en-US" sz="1800" b="1" dirty="0" smtClean="0">
                          <a:latin typeface="Arial" panose="020B0604020202020204" pitchFamily="34" charset="0"/>
                          <a:cs typeface="Arial" panose="020B0604020202020204" pitchFamily="34" charset="0"/>
                        </a:rPr>
                        <a:t>Number</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i="0" dirty="0" smtClean="0">
                          <a:latin typeface="Arial" panose="020B0604020202020204" pitchFamily="34" charset="0"/>
                          <a:cs typeface="Arial" panose="020B0604020202020204" pitchFamily="34" charset="0"/>
                        </a:rPr>
                        <a:t>Frequency</a:t>
                      </a:r>
                      <a:endParaRPr lang="en-US" sz="18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16</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580290505"/>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DD945F-B7B0-4691-A0D0-E2EAD6DA23B3}">
  <ds:schemaRefs>
    <ds:schemaRef ds:uri="http://purl.org/dc/elements/1.1/"/>
    <ds:schemaRef ds:uri="http://purl.org/dc/terms/"/>
    <ds:schemaRef ds:uri="http://schemas.microsoft.com/office/2006/documentManagement/types"/>
    <ds:schemaRef ds:uri="http://purl.org/dc/dcmitype/"/>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E5A8F797-114D-47DC-A43E-E9D7D88718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124830</TotalTime>
  <Words>7696</Words>
  <Application>Microsoft Office PowerPoint</Application>
  <PresentationFormat>On-screen Show (4:3)</PresentationFormat>
  <Paragraphs>1583</Paragraphs>
  <Slides>132</Slides>
  <Notes>132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132</vt:i4>
      </vt:variant>
    </vt:vector>
  </HeadingPairs>
  <TitlesOfParts>
    <vt:vector size="146" baseType="lpstr">
      <vt:lpstr>Arial</vt:lpstr>
      <vt:lpstr>Arial</vt:lpstr>
      <vt:lpstr>Calibri</vt:lpstr>
      <vt:lpstr>Cambria Math</vt:lpstr>
      <vt:lpstr>Comic Sans MS</vt:lpstr>
      <vt:lpstr>Lucida Sans Unicode</vt:lpstr>
      <vt:lpstr>Microsoft Uighur</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10 – Prior Knowledge Check</vt:lpstr>
      <vt:lpstr>10 – Prior Knowledge Check</vt:lpstr>
      <vt:lpstr>10 – Prior Knowledge Check</vt:lpstr>
      <vt:lpstr>10 – Prior Knowledge Check</vt:lpstr>
      <vt:lpstr>10 – Prior Knowledge Check</vt:lpstr>
      <vt:lpstr>10 – Prior Knowledge Check</vt:lpstr>
      <vt:lpstr>10 – Prior Knowledge Check</vt:lpstr>
      <vt:lpstr>10 – Prior Knowledge Check</vt:lpstr>
      <vt:lpstr>10.1 – Combined Events</vt:lpstr>
      <vt:lpstr>10.1 – Combined Events</vt:lpstr>
      <vt:lpstr>10.1 – Combined Events</vt:lpstr>
      <vt:lpstr>10.1 – Combined Events</vt:lpstr>
      <vt:lpstr>10.1 – Combined Events</vt:lpstr>
      <vt:lpstr>10.1 – Combined Events</vt:lpstr>
      <vt:lpstr>10.1 – Combined Events</vt:lpstr>
      <vt:lpstr>10.1 – Combined Events</vt:lpstr>
      <vt:lpstr>10.1 – Combined Events</vt:lpstr>
      <vt:lpstr>10.1 – Combined Events</vt:lpstr>
      <vt:lpstr>10.2 – Mutually Exclusive Events</vt:lpstr>
      <vt:lpstr>10.2 – Mutually Exclusive Events</vt:lpstr>
      <vt:lpstr>10.2 – Mutually Exclusive Events</vt:lpstr>
      <vt:lpstr>10.2 – Mutually Exclusive Events</vt:lpstr>
      <vt:lpstr>10.2 – Mutually Exclusive Events</vt:lpstr>
      <vt:lpstr>10.2 – Mutually Exclusive Events</vt:lpstr>
      <vt:lpstr>10.2 – Mutually Exclusive Events</vt:lpstr>
      <vt:lpstr>10.2 – Mutually Exclusive Events</vt:lpstr>
      <vt:lpstr>10.2 – Mutually Exclusive Events</vt:lpstr>
      <vt:lpstr>10.2 – Mutually Exclusive Events</vt:lpstr>
      <vt:lpstr>10.2 – Mutually Exclusive Events</vt:lpstr>
      <vt:lpstr>10.3  – Experimental Probability</vt:lpstr>
      <vt:lpstr>10.3  – Experimental Probability</vt:lpstr>
      <vt:lpstr>10.3  – Experimental Probability</vt:lpstr>
      <vt:lpstr>10.3  – Experimental Probability</vt:lpstr>
      <vt:lpstr>10.3  – Experimental Probability</vt:lpstr>
      <vt:lpstr>10.3  – Experimental Probability</vt:lpstr>
      <vt:lpstr>10.3  – Experimental Probability</vt:lpstr>
      <vt:lpstr>10.3  – Experimental Probability</vt:lpstr>
      <vt:lpstr>10.3  – Experimental Probability</vt:lpstr>
      <vt:lpstr>10.3  – Experimental Probability</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10.4 – Independent Events and Tree Diagrams</vt:lpstr>
      <vt:lpstr>10.5 – Conditional Probability</vt:lpstr>
      <vt:lpstr>10.5 – Conditional Probability</vt:lpstr>
      <vt:lpstr>10.5 – Conditional Probability</vt:lpstr>
      <vt:lpstr>10.5 – Conditional Probability</vt:lpstr>
      <vt:lpstr>10.5 – Conditional Probability</vt:lpstr>
      <vt:lpstr>10.5 – Conditional Probability</vt:lpstr>
      <vt:lpstr>10.5 – Conditional Probability</vt:lpstr>
      <vt:lpstr>10.5 – Conditional Probability</vt:lpstr>
      <vt:lpstr>10.5 – Conditional Probability</vt:lpstr>
      <vt:lpstr>10.5 – Conditional Probability</vt:lpstr>
      <vt:lpstr>10.5 – Conditional Probability</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10.6 – Venn Diagrams and Set Notation</vt:lpstr>
      <vt:lpstr>10 – Problem-solving: Drug Testing</vt:lpstr>
      <vt:lpstr>10 – Problem-solving: Drug Testing</vt:lpstr>
      <vt:lpstr>10 – Problem-solving: Drug Testing</vt:lpstr>
      <vt:lpstr>10 – Problem-solving: Drug Testing</vt:lpstr>
      <vt:lpstr>10 – Check Up</vt:lpstr>
      <vt:lpstr>10 – Check Up</vt:lpstr>
      <vt:lpstr>10 – Check Up</vt:lpstr>
      <vt:lpstr>10 – Check Up</vt:lpstr>
      <vt:lpstr>10 – Check Up</vt:lpstr>
      <vt:lpstr>10 – Check Up</vt:lpstr>
      <vt:lpstr>10 – Check Up</vt:lpstr>
      <vt:lpstr>10 – Check Up</vt:lpstr>
      <vt:lpstr>10 – Stregthen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Strengthen</vt:lpstr>
      <vt:lpstr>10 – Knowledge Check</vt:lpstr>
      <vt:lpstr>10 – Knowledge Check</vt:lpstr>
      <vt:lpstr>10 – Knowledge Check</vt:lpstr>
      <vt:lpstr>10 – Unit test</vt:lpstr>
      <vt:lpstr>10 – Strengthen</vt:lpstr>
      <vt:lpstr>10 – Strengthen</vt:lpstr>
      <vt:lpstr>10 – Strengthen</vt:lpstr>
      <vt:lpstr>10 – Strengthen</vt:lpstr>
      <vt:lpstr>10 – Strengthen</vt:lpstr>
      <vt:lpstr>10 – Strengthen</vt:lpstr>
      <vt:lpstr>10 – Strengthen</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9</dc:title>
  <dc:subject>Travel and Tourism</dc:subject>
  <dc:creator>Enderoth</dc:creator>
  <cp:keywords>2</cp:keywords>
  <cp:lastModifiedBy>Enderoth</cp:lastModifiedBy>
  <cp:revision>3791</cp:revision>
  <cp:lastPrinted>2014-01-22T18:25:48Z</cp:lastPrinted>
  <dcterms:created xsi:type="dcterms:W3CDTF">2008-03-12T11:01:44Z</dcterms:created>
  <dcterms:modified xsi:type="dcterms:W3CDTF">2018-09-22T11:22:39Z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